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1.xml" ContentType="application/vnd.openxmlformats-officedocument.presentationml.tags+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2.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5.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6.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20.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21.xml" ContentType="application/vnd.openxmlformats-officedocument.presentationml.notesSlide+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6"/>
  </p:notesMasterIdLst>
  <p:sldIdLst>
    <p:sldId id="258" r:id="rId2"/>
    <p:sldId id="349" r:id="rId3"/>
    <p:sldId id="350" r:id="rId4"/>
    <p:sldId id="351" r:id="rId5"/>
    <p:sldId id="352" r:id="rId6"/>
    <p:sldId id="353" r:id="rId7"/>
    <p:sldId id="354" r:id="rId8"/>
    <p:sldId id="355" r:id="rId9"/>
    <p:sldId id="356" r:id="rId10"/>
    <p:sldId id="357" r:id="rId11"/>
    <p:sldId id="358" r:id="rId12"/>
    <p:sldId id="359" r:id="rId13"/>
    <p:sldId id="360" r:id="rId14"/>
    <p:sldId id="361" r:id="rId15"/>
    <p:sldId id="362" r:id="rId16"/>
    <p:sldId id="363" r:id="rId17"/>
    <p:sldId id="364" r:id="rId18"/>
    <p:sldId id="365" r:id="rId19"/>
    <p:sldId id="375" r:id="rId20"/>
    <p:sldId id="366" r:id="rId21"/>
    <p:sldId id="367" r:id="rId22"/>
    <p:sldId id="368" r:id="rId23"/>
    <p:sldId id="376" r:id="rId24"/>
    <p:sldId id="369" r:id="rId25"/>
    <p:sldId id="370" r:id="rId26"/>
    <p:sldId id="371" r:id="rId27"/>
    <p:sldId id="372" r:id="rId28"/>
    <p:sldId id="373" r:id="rId29"/>
    <p:sldId id="382" r:id="rId30"/>
    <p:sldId id="383" r:id="rId31"/>
    <p:sldId id="374" r:id="rId32"/>
    <p:sldId id="259" r:id="rId33"/>
    <p:sldId id="260" r:id="rId34"/>
    <p:sldId id="261" r:id="rId35"/>
    <p:sldId id="262" r:id="rId36"/>
    <p:sldId id="265" r:id="rId37"/>
    <p:sldId id="268" r:id="rId38"/>
    <p:sldId id="269" r:id="rId39"/>
    <p:sldId id="270" r:id="rId40"/>
    <p:sldId id="271" r:id="rId41"/>
    <p:sldId id="272" r:id="rId42"/>
    <p:sldId id="273" r:id="rId43"/>
    <p:sldId id="274" r:id="rId44"/>
    <p:sldId id="275" r:id="rId45"/>
    <p:sldId id="276" r:id="rId46"/>
    <p:sldId id="277" r:id="rId47"/>
    <p:sldId id="278" r:id="rId48"/>
    <p:sldId id="279" r:id="rId49"/>
    <p:sldId id="280" r:id="rId50"/>
    <p:sldId id="281" r:id="rId51"/>
    <p:sldId id="282" r:id="rId52"/>
    <p:sldId id="283" r:id="rId53"/>
    <p:sldId id="284" r:id="rId54"/>
    <p:sldId id="285" r:id="rId55"/>
    <p:sldId id="286" r:id="rId56"/>
    <p:sldId id="287" r:id="rId57"/>
    <p:sldId id="288" r:id="rId58"/>
    <p:sldId id="289" r:id="rId59"/>
    <p:sldId id="377" r:id="rId60"/>
    <p:sldId id="378" r:id="rId61"/>
    <p:sldId id="379" r:id="rId62"/>
    <p:sldId id="290" r:id="rId63"/>
    <p:sldId id="291" r:id="rId64"/>
    <p:sldId id="292" r:id="rId65"/>
    <p:sldId id="293" r:id="rId66"/>
    <p:sldId id="384" r:id="rId67"/>
    <p:sldId id="296" r:id="rId68"/>
    <p:sldId id="380" r:id="rId69"/>
    <p:sldId id="297" r:id="rId70"/>
    <p:sldId id="298" r:id="rId71"/>
    <p:sldId id="387" r:id="rId72"/>
    <p:sldId id="388" r:id="rId73"/>
    <p:sldId id="301" r:id="rId74"/>
    <p:sldId id="302" r:id="rId75"/>
    <p:sldId id="303" r:id="rId76"/>
    <p:sldId id="335" r:id="rId77"/>
    <p:sldId id="385" r:id="rId78"/>
    <p:sldId id="386" r:id="rId79"/>
    <p:sldId id="348" r:id="rId80"/>
    <p:sldId id="307" r:id="rId81"/>
    <p:sldId id="308" r:id="rId82"/>
    <p:sldId id="309" r:id="rId83"/>
    <p:sldId id="310" r:id="rId84"/>
    <p:sldId id="311" r:id="rId85"/>
    <p:sldId id="312" r:id="rId86"/>
    <p:sldId id="336" r:id="rId87"/>
    <p:sldId id="337" r:id="rId88"/>
    <p:sldId id="338" r:id="rId89"/>
    <p:sldId id="339" r:id="rId90"/>
    <p:sldId id="340" r:id="rId91"/>
    <p:sldId id="342" r:id="rId92"/>
    <p:sldId id="343" r:id="rId93"/>
    <p:sldId id="344" r:id="rId94"/>
    <p:sldId id="346" r:id="rId9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775DCB02-9BB8-47FD-8907-85C794F793BA}" styleName="佈景主題樣式 1 - 輔色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BC89EF96-8CEA-46FF-86C4-4CE0E7609802}" styleName="淺色樣式 3 - 輔色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等深淺樣式 2 - 輔色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中等深淺樣式 2 - 輔色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中等深淺樣式 2 - 輔色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中等深淺樣式 2 - 輔色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中等深淺樣式 2 - 輔色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830" autoAdjust="0"/>
    <p:restoredTop sz="85244" autoAdjust="0"/>
  </p:normalViewPr>
  <p:slideViewPr>
    <p:cSldViewPr>
      <p:cViewPr>
        <p:scale>
          <a:sx n="79" d="100"/>
          <a:sy n="79" d="100"/>
        </p:scale>
        <p:origin x="-235" y="-5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4099213-8F1C-4C3A-B6C5-A16319231B12}" type="doc">
      <dgm:prSet loTypeId="urn:microsoft.com/office/officeart/2005/8/layout/list1" loCatId="list" qsTypeId="urn:microsoft.com/office/officeart/2005/8/quickstyle/simple2" qsCatId="simple" csTypeId="urn:microsoft.com/office/officeart/2005/8/colors/accent1_2" csCatId="accent1" phldr="1"/>
      <dgm:spPr/>
      <dgm:t>
        <a:bodyPr/>
        <a:lstStyle/>
        <a:p>
          <a:endParaRPr lang="zh-TW" altLang="en-US"/>
        </a:p>
      </dgm:t>
    </dgm:pt>
    <dgm:pt modelId="{9890A3A1-E1F0-407D-B8E1-139A158C7E2F}">
      <dgm:prSet phldrT="[文字]"/>
      <dgm:spPr/>
      <dgm:t>
        <a:bodyPr/>
        <a:lstStyle/>
        <a:p>
          <a:r>
            <a:rPr lang="zh-TW" altLang="en-US" b="1" dirty="0" smtClean="0">
              <a:latin typeface="微軟正黑體" pitchFamily="34" charset="-120"/>
              <a:ea typeface="微軟正黑體" pitchFamily="34" charset="-120"/>
            </a:rPr>
            <a:t>工資定義</a:t>
          </a:r>
          <a:endParaRPr lang="zh-TW" altLang="en-US" b="1" dirty="0">
            <a:latin typeface="微軟正黑體" pitchFamily="34" charset="-120"/>
            <a:ea typeface="微軟正黑體" pitchFamily="34" charset="-120"/>
          </a:endParaRPr>
        </a:p>
      </dgm:t>
    </dgm:pt>
    <dgm:pt modelId="{CD0AC2ED-D2DF-4ECA-8FBE-31EEBBFD4F87}" type="parTrans" cxnId="{2B907A31-933D-41E0-ABC4-D252A5A13816}">
      <dgm:prSet/>
      <dgm:spPr/>
      <dgm:t>
        <a:bodyPr/>
        <a:lstStyle/>
        <a:p>
          <a:endParaRPr lang="zh-TW" altLang="en-US">
            <a:latin typeface="微軟正黑體" pitchFamily="34" charset="-120"/>
            <a:ea typeface="微軟正黑體" pitchFamily="34" charset="-120"/>
          </a:endParaRPr>
        </a:p>
      </dgm:t>
    </dgm:pt>
    <dgm:pt modelId="{E10CB8B7-17FC-4E27-ABFB-26AB2A111447}" type="sibTrans" cxnId="{2B907A31-933D-41E0-ABC4-D252A5A13816}">
      <dgm:prSet/>
      <dgm:spPr/>
      <dgm:t>
        <a:bodyPr/>
        <a:lstStyle/>
        <a:p>
          <a:endParaRPr lang="zh-TW" altLang="en-US">
            <a:latin typeface="微軟正黑體" pitchFamily="34" charset="-120"/>
            <a:ea typeface="微軟正黑體" pitchFamily="34" charset="-120"/>
          </a:endParaRPr>
        </a:p>
      </dgm:t>
    </dgm:pt>
    <dgm:pt modelId="{307DDAB9-1E2A-480A-9A2A-373F4113C08C}">
      <dgm:prSet phldrT="[文字]"/>
      <dgm:spPr/>
      <dgm:t>
        <a:bodyPr/>
        <a:lstStyle/>
        <a:p>
          <a:r>
            <a:rPr lang="zh-TW" altLang="en-US" b="1" dirty="0" smtClean="0">
              <a:effectLst>
                <a:outerShdw blurRad="38100" dist="38100" dir="2700000" algn="tl">
                  <a:srgbClr val="000000">
                    <a:alpha val="43137"/>
                  </a:srgbClr>
                </a:outerShdw>
              </a:effectLst>
              <a:latin typeface="微軟正黑體" pitchFamily="34" charset="-120"/>
              <a:ea typeface="微軟正黑體" pitchFamily="34" charset="-120"/>
            </a:rPr>
            <a:t>工資的認定</a:t>
          </a:r>
          <a:endParaRPr lang="zh-TW" altLang="en-US" dirty="0">
            <a:latin typeface="微軟正黑體" pitchFamily="34" charset="-120"/>
            <a:ea typeface="微軟正黑體" pitchFamily="34" charset="-120"/>
          </a:endParaRPr>
        </a:p>
      </dgm:t>
    </dgm:pt>
    <dgm:pt modelId="{B72AF809-0107-48CF-806A-37B27B222CB7}" type="parTrans" cxnId="{EC6FA6F8-E37C-4234-89C0-D135D6B105F5}">
      <dgm:prSet/>
      <dgm:spPr/>
      <dgm:t>
        <a:bodyPr/>
        <a:lstStyle/>
        <a:p>
          <a:endParaRPr lang="zh-TW" altLang="en-US">
            <a:latin typeface="微軟正黑體" pitchFamily="34" charset="-120"/>
            <a:ea typeface="微軟正黑體" pitchFamily="34" charset="-120"/>
          </a:endParaRPr>
        </a:p>
      </dgm:t>
    </dgm:pt>
    <dgm:pt modelId="{7F49AB8E-8C50-4C8A-8F65-13E964FEDA1A}" type="sibTrans" cxnId="{EC6FA6F8-E37C-4234-89C0-D135D6B105F5}">
      <dgm:prSet/>
      <dgm:spPr/>
      <dgm:t>
        <a:bodyPr/>
        <a:lstStyle/>
        <a:p>
          <a:endParaRPr lang="zh-TW" altLang="en-US">
            <a:latin typeface="微軟正黑體" pitchFamily="34" charset="-120"/>
            <a:ea typeface="微軟正黑體" pitchFamily="34" charset="-120"/>
          </a:endParaRPr>
        </a:p>
      </dgm:t>
    </dgm:pt>
    <dgm:pt modelId="{2F0C1860-008E-4291-A8B7-554A20D02C6E}">
      <dgm:prSet phldrT="[文字]"/>
      <dgm:spPr/>
      <dgm:t>
        <a:bodyPr/>
        <a:lstStyle/>
        <a:p>
          <a:r>
            <a:rPr lang="zh-TW" altLang="en-US" b="1" dirty="0" smtClean="0">
              <a:effectLst>
                <a:outerShdw blurRad="38100" dist="38100" dir="2700000" algn="tl">
                  <a:srgbClr val="000000">
                    <a:alpha val="43137"/>
                  </a:srgbClr>
                </a:outerShdw>
              </a:effectLst>
              <a:latin typeface="微軟正黑體" pitchFamily="34" charset="-120"/>
              <a:ea typeface="微軟正黑體" pitchFamily="34" charset="-120"/>
            </a:rPr>
            <a:t>其他任何名義之經常性給與</a:t>
          </a:r>
          <a:endParaRPr lang="zh-TW" altLang="en-US" dirty="0">
            <a:latin typeface="微軟正黑體" pitchFamily="34" charset="-120"/>
            <a:ea typeface="微軟正黑體" pitchFamily="34" charset="-120"/>
          </a:endParaRPr>
        </a:p>
      </dgm:t>
    </dgm:pt>
    <dgm:pt modelId="{AA6DB542-7E9F-497B-8A88-1015A2E80BC9}" type="parTrans" cxnId="{D6B4D059-5E90-4D5D-8870-C3A9F23EA20E}">
      <dgm:prSet/>
      <dgm:spPr/>
      <dgm:t>
        <a:bodyPr/>
        <a:lstStyle/>
        <a:p>
          <a:endParaRPr lang="zh-TW" altLang="en-US">
            <a:latin typeface="微軟正黑體" pitchFamily="34" charset="-120"/>
            <a:ea typeface="微軟正黑體" pitchFamily="34" charset="-120"/>
          </a:endParaRPr>
        </a:p>
      </dgm:t>
    </dgm:pt>
    <dgm:pt modelId="{F2CB0EC5-3565-4A02-9005-8639419DD548}" type="sibTrans" cxnId="{D6B4D059-5E90-4D5D-8870-C3A9F23EA20E}">
      <dgm:prSet/>
      <dgm:spPr/>
      <dgm:t>
        <a:bodyPr/>
        <a:lstStyle/>
        <a:p>
          <a:endParaRPr lang="zh-TW" altLang="en-US">
            <a:latin typeface="微軟正黑體" pitchFamily="34" charset="-120"/>
            <a:ea typeface="微軟正黑體" pitchFamily="34" charset="-120"/>
          </a:endParaRPr>
        </a:p>
      </dgm:t>
    </dgm:pt>
    <dgm:pt modelId="{651A7398-C18B-4377-B6A2-01341BBD89C7}">
      <dgm:prSet phldrT="[文字]"/>
      <dgm:spPr/>
      <dgm:t>
        <a:bodyPr/>
        <a:lstStyle/>
        <a:p>
          <a:r>
            <a:rPr lang="zh-TW" altLang="en-US" dirty="0" smtClean="0">
              <a:latin typeface="微軟正黑體" pitchFamily="34" charset="-120"/>
              <a:ea typeface="微軟正黑體" pitchFamily="34" charset="-120"/>
            </a:rPr>
            <a:t>工資謂</a:t>
          </a:r>
          <a:r>
            <a:rPr lang="zh-TW" altLang="en-US" b="1" dirty="0" smtClean="0">
              <a:effectLst>
                <a:outerShdw blurRad="38100" dist="38100" dir="2700000" algn="tl">
                  <a:srgbClr val="000000">
                    <a:alpha val="43137"/>
                  </a:srgbClr>
                </a:outerShdw>
              </a:effectLst>
              <a:latin typeface="微軟正黑體" pitchFamily="34" charset="-120"/>
              <a:ea typeface="微軟正黑體" pitchFamily="34" charset="-120"/>
            </a:rPr>
            <a:t>勞工因工作而獲得之報酬</a:t>
          </a:r>
          <a:r>
            <a:rPr lang="zh-TW" altLang="en-US" dirty="0" smtClean="0">
              <a:latin typeface="微軟正黑體" pitchFamily="34" charset="-120"/>
              <a:ea typeface="微軟正黑體" pitchFamily="34" charset="-120"/>
            </a:rPr>
            <a:t>，包括工資、薪金及按計時、計日、計月、計件以現金或實物等方式給付之獎金、津貼及其他任何名義之</a:t>
          </a:r>
          <a:r>
            <a:rPr lang="zh-TW" altLang="en-US" b="1" dirty="0" smtClean="0">
              <a:latin typeface="微軟正黑體" pitchFamily="34" charset="-120"/>
              <a:ea typeface="微軟正黑體" pitchFamily="34" charset="-120"/>
            </a:rPr>
            <a:t>經常性給與</a:t>
          </a:r>
          <a:r>
            <a:rPr lang="zh-TW" altLang="en-US" dirty="0" smtClean="0">
              <a:latin typeface="微軟正黑體" pitchFamily="34" charset="-120"/>
              <a:ea typeface="微軟正黑體" pitchFamily="34" charset="-120"/>
            </a:rPr>
            <a:t>均屬之。（</a:t>
          </a:r>
          <a:r>
            <a:rPr lang="en-US" altLang="zh-TW" dirty="0" smtClean="0">
              <a:latin typeface="微軟正黑體" pitchFamily="34" charset="-120"/>
              <a:ea typeface="微軟正黑體" pitchFamily="34" charset="-120"/>
            </a:rPr>
            <a:t>§2 Ⅱ</a:t>
          </a:r>
          <a:r>
            <a:rPr lang="zh-TW" altLang="en-US" dirty="0" smtClean="0">
              <a:latin typeface="微軟正黑體" pitchFamily="34" charset="-120"/>
              <a:ea typeface="微軟正黑體" pitchFamily="34" charset="-120"/>
            </a:rPr>
            <a:t>）</a:t>
          </a:r>
          <a:endParaRPr lang="zh-TW" altLang="en-US" dirty="0">
            <a:latin typeface="微軟正黑體" pitchFamily="34" charset="-120"/>
            <a:ea typeface="微軟正黑體" pitchFamily="34" charset="-120"/>
          </a:endParaRPr>
        </a:p>
      </dgm:t>
    </dgm:pt>
    <dgm:pt modelId="{98444E6E-7F4B-4B4E-A060-A2D1656BEFAC}" type="parTrans" cxnId="{7245F6DE-AF14-447F-AF66-EAC4B05D9312}">
      <dgm:prSet/>
      <dgm:spPr/>
      <dgm:t>
        <a:bodyPr/>
        <a:lstStyle/>
        <a:p>
          <a:endParaRPr lang="zh-TW" altLang="en-US">
            <a:latin typeface="微軟正黑體" pitchFamily="34" charset="-120"/>
            <a:ea typeface="微軟正黑體" pitchFamily="34" charset="-120"/>
          </a:endParaRPr>
        </a:p>
      </dgm:t>
    </dgm:pt>
    <dgm:pt modelId="{3A045D4D-D725-466B-8572-95D44768DE3C}" type="sibTrans" cxnId="{7245F6DE-AF14-447F-AF66-EAC4B05D9312}">
      <dgm:prSet/>
      <dgm:spPr/>
      <dgm:t>
        <a:bodyPr/>
        <a:lstStyle/>
        <a:p>
          <a:endParaRPr lang="zh-TW" altLang="en-US">
            <a:latin typeface="微軟正黑體" pitchFamily="34" charset="-120"/>
            <a:ea typeface="微軟正黑體" pitchFamily="34" charset="-120"/>
          </a:endParaRPr>
        </a:p>
      </dgm:t>
    </dgm:pt>
    <dgm:pt modelId="{AC953552-375C-4FAD-AB6C-C31A27FAD85D}">
      <dgm:prSet phldrT="[文字]"/>
      <dgm:spPr/>
      <dgm:t>
        <a:bodyPr/>
        <a:lstStyle/>
        <a:p>
          <a:r>
            <a:rPr lang="zh-TW" altLang="en-US" dirty="0" smtClean="0">
              <a:latin typeface="微軟正黑體" pitchFamily="34" charset="-120"/>
              <a:ea typeface="微軟正黑體" pitchFamily="34" charset="-120"/>
            </a:rPr>
            <a:t>以是否具有「</a:t>
          </a:r>
          <a:r>
            <a:rPr lang="zh-TW" altLang="en-US" b="1" dirty="0" smtClean="0">
              <a:effectLst>
                <a:outerShdw blurRad="38100" dist="38100" dir="2700000" algn="tl">
                  <a:srgbClr val="000000">
                    <a:alpha val="43137"/>
                  </a:srgbClr>
                </a:outerShdw>
              </a:effectLst>
              <a:latin typeface="微軟正黑體" pitchFamily="34" charset="-120"/>
              <a:ea typeface="微軟正黑體" pitchFamily="34" charset="-120"/>
            </a:rPr>
            <a:t>勞務之對價</a:t>
          </a:r>
          <a:r>
            <a:rPr lang="zh-TW" altLang="en-US" b="1" dirty="0" smtClean="0">
              <a:latin typeface="微軟正黑體" pitchFamily="34" charset="-120"/>
              <a:ea typeface="微軟正黑體" pitchFamily="34" charset="-120"/>
            </a:rPr>
            <a:t>」及「</a:t>
          </a:r>
          <a:r>
            <a:rPr lang="zh-TW" altLang="en-US" b="1" dirty="0" smtClean="0">
              <a:effectLst>
                <a:outerShdw blurRad="38100" dist="38100" dir="2700000" algn="tl">
                  <a:srgbClr val="000000">
                    <a:alpha val="43137"/>
                  </a:srgbClr>
                </a:outerShdw>
              </a:effectLst>
              <a:latin typeface="微軟正黑體" pitchFamily="34" charset="-120"/>
              <a:ea typeface="微軟正黑體" pitchFamily="34" charset="-120"/>
            </a:rPr>
            <a:t>是否為勞工因工作而獲得之報酬</a:t>
          </a:r>
          <a:r>
            <a:rPr lang="zh-TW" altLang="en-US" dirty="0" smtClean="0">
              <a:latin typeface="微軟正黑體" pitchFamily="34" charset="-120"/>
              <a:ea typeface="微軟正黑體" pitchFamily="34" charset="-120"/>
            </a:rPr>
            <a:t>」之性質而定，給付名稱非判斷依據。</a:t>
          </a:r>
          <a:endParaRPr lang="zh-TW" altLang="en-US" dirty="0">
            <a:latin typeface="微軟正黑體" pitchFamily="34" charset="-120"/>
            <a:ea typeface="微軟正黑體" pitchFamily="34" charset="-120"/>
          </a:endParaRPr>
        </a:p>
      </dgm:t>
    </dgm:pt>
    <dgm:pt modelId="{93D01F8A-4324-4E6E-89C6-C0362FE79E1A}" type="parTrans" cxnId="{FC646FCF-FC1C-4917-9DED-9AF835B1950D}">
      <dgm:prSet/>
      <dgm:spPr/>
      <dgm:t>
        <a:bodyPr/>
        <a:lstStyle/>
        <a:p>
          <a:endParaRPr lang="zh-TW" altLang="en-US">
            <a:latin typeface="微軟正黑體" pitchFamily="34" charset="-120"/>
            <a:ea typeface="微軟正黑體" pitchFamily="34" charset="-120"/>
          </a:endParaRPr>
        </a:p>
      </dgm:t>
    </dgm:pt>
    <dgm:pt modelId="{F805D1DE-F3AB-4565-A982-F1BA100312BD}" type="sibTrans" cxnId="{FC646FCF-FC1C-4917-9DED-9AF835B1950D}">
      <dgm:prSet/>
      <dgm:spPr/>
      <dgm:t>
        <a:bodyPr/>
        <a:lstStyle/>
        <a:p>
          <a:endParaRPr lang="zh-TW" altLang="en-US">
            <a:latin typeface="微軟正黑體" pitchFamily="34" charset="-120"/>
            <a:ea typeface="微軟正黑體" pitchFamily="34" charset="-120"/>
          </a:endParaRPr>
        </a:p>
      </dgm:t>
    </dgm:pt>
    <dgm:pt modelId="{1F39CE63-9ADB-4194-AB42-614E623AAE48}">
      <dgm:prSet phldrT="[文字]"/>
      <dgm:spPr/>
      <dgm:t>
        <a:bodyPr/>
        <a:lstStyle/>
        <a:p>
          <a:r>
            <a:rPr lang="zh-TW" altLang="en-US" dirty="0" smtClean="0">
              <a:latin typeface="微軟正黑體" pitchFamily="34" charset="-120"/>
              <a:ea typeface="微軟正黑體" pitchFamily="34" charset="-120"/>
            </a:rPr>
            <a:t>指</a:t>
          </a:r>
          <a:r>
            <a:rPr lang="zh-TW" altLang="en-US" b="1" dirty="0" smtClean="0">
              <a:effectLst>
                <a:outerShdw blurRad="38100" dist="38100" dir="2700000" algn="tl">
                  <a:srgbClr val="000000">
                    <a:alpha val="43137"/>
                  </a:srgbClr>
                </a:outerShdw>
              </a:effectLst>
              <a:latin typeface="微軟正黑體" pitchFamily="34" charset="-120"/>
              <a:ea typeface="微軟正黑體" pitchFamily="34" charset="-120"/>
            </a:rPr>
            <a:t>非臨時起意且非與工作無關之給與而言</a:t>
          </a:r>
          <a:endParaRPr lang="zh-TW" altLang="en-US" dirty="0">
            <a:latin typeface="微軟正黑體" pitchFamily="34" charset="-120"/>
            <a:ea typeface="微軟正黑體" pitchFamily="34" charset="-120"/>
          </a:endParaRPr>
        </a:p>
      </dgm:t>
    </dgm:pt>
    <dgm:pt modelId="{988AA7EC-C56A-469A-96CC-6B6D82694E0D}" type="parTrans" cxnId="{C65C3D88-10DC-4669-930E-1BED908D59FE}">
      <dgm:prSet/>
      <dgm:spPr/>
      <dgm:t>
        <a:bodyPr/>
        <a:lstStyle/>
        <a:p>
          <a:endParaRPr lang="zh-TW" altLang="en-US">
            <a:latin typeface="微軟正黑體" pitchFamily="34" charset="-120"/>
            <a:ea typeface="微軟正黑體" pitchFamily="34" charset="-120"/>
          </a:endParaRPr>
        </a:p>
      </dgm:t>
    </dgm:pt>
    <dgm:pt modelId="{8649ADC4-AE20-42B6-A32C-401CBB464407}" type="sibTrans" cxnId="{C65C3D88-10DC-4669-930E-1BED908D59FE}">
      <dgm:prSet/>
      <dgm:spPr/>
      <dgm:t>
        <a:bodyPr/>
        <a:lstStyle/>
        <a:p>
          <a:endParaRPr lang="zh-TW" altLang="en-US">
            <a:latin typeface="微軟正黑體" pitchFamily="34" charset="-120"/>
            <a:ea typeface="微軟正黑體" pitchFamily="34" charset="-120"/>
          </a:endParaRPr>
        </a:p>
      </dgm:t>
    </dgm:pt>
    <dgm:pt modelId="{416EB229-CF27-491B-8F08-1356EE07A11E}" type="pres">
      <dgm:prSet presAssocID="{94099213-8F1C-4C3A-B6C5-A16319231B12}" presName="linear" presStyleCnt="0">
        <dgm:presLayoutVars>
          <dgm:dir/>
          <dgm:animLvl val="lvl"/>
          <dgm:resizeHandles val="exact"/>
        </dgm:presLayoutVars>
      </dgm:prSet>
      <dgm:spPr/>
      <dgm:t>
        <a:bodyPr/>
        <a:lstStyle/>
        <a:p>
          <a:endParaRPr lang="zh-TW" altLang="en-US"/>
        </a:p>
      </dgm:t>
    </dgm:pt>
    <dgm:pt modelId="{91282081-BE5A-4616-8AAB-B88BCC93B272}" type="pres">
      <dgm:prSet presAssocID="{9890A3A1-E1F0-407D-B8E1-139A158C7E2F}" presName="parentLin" presStyleCnt="0"/>
      <dgm:spPr/>
      <dgm:t>
        <a:bodyPr/>
        <a:lstStyle/>
        <a:p>
          <a:endParaRPr lang="zh-TW" altLang="en-US"/>
        </a:p>
      </dgm:t>
    </dgm:pt>
    <dgm:pt modelId="{FB687513-3406-4527-BFDB-CDCDD6E16A79}" type="pres">
      <dgm:prSet presAssocID="{9890A3A1-E1F0-407D-B8E1-139A158C7E2F}" presName="parentLeftMargin" presStyleLbl="node1" presStyleIdx="0" presStyleCnt="3"/>
      <dgm:spPr/>
      <dgm:t>
        <a:bodyPr/>
        <a:lstStyle/>
        <a:p>
          <a:endParaRPr lang="zh-TW" altLang="en-US"/>
        </a:p>
      </dgm:t>
    </dgm:pt>
    <dgm:pt modelId="{48C51FA9-19CE-494F-BC48-0D70B7377FEA}" type="pres">
      <dgm:prSet presAssocID="{9890A3A1-E1F0-407D-B8E1-139A158C7E2F}" presName="parentText" presStyleLbl="node1" presStyleIdx="0" presStyleCnt="3">
        <dgm:presLayoutVars>
          <dgm:chMax val="0"/>
          <dgm:bulletEnabled val="1"/>
        </dgm:presLayoutVars>
      </dgm:prSet>
      <dgm:spPr/>
      <dgm:t>
        <a:bodyPr/>
        <a:lstStyle/>
        <a:p>
          <a:endParaRPr lang="zh-TW" altLang="en-US"/>
        </a:p>
      </dgm:t>
    </dgm:pt>
    <dgm:pt modelId="{4E95175E-547B-4BEC-AA77-3CE9F5EF0EBA}" type="pres">
      <dgm:prSet presAssocID="{9890A3A1-E1F0-407D-B8E1-139A158C7E2F}" presName="negativeSpace" presStyleCnt="0"/>
      <dgm:spPr/>
      <dgm:t>
        <a:bodyPr/>
        <a:lstStyle/>
        <a:p>
          <a:endParaRPr lang="zh-TW" altLang="en-US"/>
        </a:p>
      </dgm:t>
    </dgm:pt>
    <dgm:pt modelId="{1DE315E3-0DE8-40D0-8E59-6A9A9E4BDF20}" type="pres">
      <dgm:prSet presAssocID="{9890A3A1-E1F0-407D-B8E1-139A158C7E2F}" presName="childText" presStyleLbl="conFgAcc1" presStyleIdx="0" presStyleCnt="3">
        <dgm:presLayoutVars>
          <dgm:bulletEnabled val="1"/>
        </dgm:presLayoutVars>
      </dgm:prSet>
      <dgm:spPr/>
      <dgm:t>
        <a:bodyPr/>
        <a:lstStyle/>
        <a:p>
          <a:endParaRPr lang="zh-TW" altLang="en-US"/>
        </a:p>
      </dgm:t>
    </dgm:pt>
    <dgm:pt modelId="{FBDC3C22-D17D-4E45-8AE7-6650753A4154}" type="pres">
      <dgm:prSet presAssocID="{E10CB8B7-17FC-4E27-ABFB-26AB2A111447}" presName="spaceBetweenRectangles" presStyleCnt="0"/>
      <dgm:spPr/>
      <dgm:t>
        <a:bodyPr/>
        <a:lstStyle/>
        <a:p>
          <a:endParaRPr lang="zh-TW" altLang="en-US"/>
        </a:p>
      </dgm:t>
    </dgm:pt>
    <dgm:pt modelId="{D379EF9C-C4F4-40BD-B298-13480CA45628}" type="pres">
      <dgm:prSet presAssocID="{307DDAB9-1E2A-480A-9A2A-373F4113C08C}" presName="parentLin" presStyleCnt="0"/>
      <dgm:spPr/>
      <dgm:t>
        <a:bodyPr/>
        <a:lstStyle/>
        <a:p>
          <a:endParaRPr lang="zh-TW" altLang="en-US"/>
        </a:p>
      </dgm:t>
    </dgm:pt>
    <dgm:pt modelId="{D58B517D-5916-44E9-A13A-D58CF90B8189}" type="pres">
      <dgm:prSet presAssocID="{307DDAB9-1E2A-480A-9A2A-373F4113C08C}" presName="parentLeftMargin" presStyleLbl="node1" presStyleIdx="0" presStyleCnt="3"/>
      <dgm:spPr/>
      <dgm:t>
        <a:bodyPr/>
        <a:lstStyle/>
        <a:p>
          <a:endParaRPr lang="zh-TW" altLang="en-US"/>
        </a:p>
      </dgm:t>
    </dgm:pt>
    <dgm:pt modelId="{36625F16-A48B-4168-BC61-CCF7C421A040}" type="pres">
      <dgm:prSet presAssocID="{307DDAB9-1E2A-480A-9A2A-373F4113C08C}" presName="parentText" presStyleLbl="node1" presStyleIdx="1" presStyleCnt="3">
        <dgm:presLayoutVars>
          <dgm:chMax val="0"/>
          <dgm:bulletEnabled val="1"/>
        </dgm:presLayoutVars>
      </dgm:prSet>
      <dgm:spPr/>
      <dgm:t>
        <a:bodyPr/>
        <a:lstStyle/>
        <a:p>
          <a:endParaRPr lang="zh-TW" altLang="en-US"/>
        </a:p>
      </dgm:t>
    </dgm:pt>
    <dgm:pt modelId="{EDEE3792-FFED-40C5-B5BD-F66C547CBA5C}" type="pres">
      <dgm:prSet presAssocID="{307DDAB9-1E2A-480A-9A2A-373F4113C08C}" presName="negativeSpace" presStyleCnt="0"/>
      <dgm:spPr/>
      <dgm:t>
        <a:bodyPr/>
        <a:lstStyle/>
        <a:p>
          <a:endParaRPr lang="zh-TW" altLang="en-US"/>
        </a:p>
      </dgm:t>
    </dgm:pt>
    <dgm:pt modelId="{EE11A8DF-72A8-4D7D-9F82-82B75D8A4B2A}" type="pres">
      <dgm:prSet presAssocID="{307DDAB9-1E2A-480A-9A2A-373F4113C08C}" presName="childText" presStyleLbl="conFgAcc1" presStyleIdx="1" presStyleCnt="3">
        <dgm:presLayoutVars>
          <dgm:bulletEnabled val="1"/>
        </dgm:presLayoutVars>
      </dgm:prSet>
      <dgm:spPr/>
      <dgm:t>
        <a:bodyPr/>
        <a:lstStyle/>
        <a:p>
          <a:endParaRPr lang="zh-TW" altLang="en-US"/>
        </a:p>
      </dgm:t>
    </dgm:pt>
    <dgm:pt modelId="{D6B2E133-6EC0-4923-B111-3B505089DFA6}" type="pres">
      <dgm:prSet presAssocID="{7F49AB8E-8C50-4C8A-8F65-13E964FEDA1A}" presName="spaceBetweenRectangles" presStyleCnt="0"/>
      <dgm:spPr/>
      <dgm:t>
        <a:bodyPr/>
        <a:lstStyle/>
        <a:p>
          <a:endParaRPr lang="zh-TW" altLang="en-US"/>
        </a:p>
      </dgm:t>
    </dgm:pt>
    <dgm:pt modelId="{D2DE367B-156F-4E3D-88BD-014DEF5D2660}" type="pres">
      <dgm:prSet presAssocID="{2F0C1860-008E-4291-A8B7-554A20D02C6E}" presName="parentLin" presStyleCnt="0"/>
      <dgm:spPr/>
      <dgm:t>
        <a:bodyPr/>
        <a:lstStyle/>
        <a:p>
          <a:endParaRPr lang="zh-TW" altLang="en-US"/>
        </a:p>
      </dgm:t>
    </dgm:pt>
    <dgm:pt modelId="{772189AD-A309-448B-80CB-E19812E56A42}" type="pres">
      <dgm:prSet presAssocID="{2F0C1860-008E-4291-A8B7-554A20D02C6E}" presName="parentLeftMargin" presStyleLbl="node1" presStyleIdx="1" presStyleCnt="3"/>
      <dgm:spPr/>
      <dgm:t>
        <a:bodyPr/>
        <a:lstStyle/>
        <a:p>
          <a:endParaRPr lang="zh-TW" altLang="en-US"/>
        </a:p>
      </dgm:t>
    </dgm:pt>
    <dgm:pt modelId="{35A12297-D688-4EB0-8F54-C3502675072A}" type="pres">
      <dgm:prSet presAssocID="{2F0C1860-008E-4291-A8B7-554A20D02C6E}" presName="parentText" presStyleLbl="node1" presStyleIdx="2" presStyleCnt="3">
        <dgm:presLayoutVars>
          <dgm:chMax val="0"/>
          <dgm:bulletEnabled val="1"/>
        </dgm:presLayoutVars>
      </dgm:prSet>
      <dgm:spPr/>
      <dgm:t>
        <a:bodyPr/>
        <a:lstStyle/>
        <a:p>
          <a:endParaRPr lang="zh-TW" altLang="en-US"/>
        </a:p>
      </dgm:t>
    </dgm:pt>
    <dgm:pt modelId="{8BEFF0E4-4B4C-4EB8-97D3-AC1F0425C9B1}" type="pres">
      <dgm:prSet presAssocID="{2F0C1860-008E-4291-A8B7-554A20D02C6E}" presName="negativeSpace" presStyleCnt="0"/>
      <dgm:spPr/>
      <dgm:t>
        <a:bodyPr/>
        <a:lstStyle/>
        <a:p>
          <a:endParaRPr lang="zh-TW" altLang="en-US"/>
        </a:p>
      </dgm:t>
    </dgm:pt>
    <dgm:pt modelId="{4FF8A18A-6162-4EB4-AC6E-D323D424AD65}" type="pres">
      <dgm:prSet presAssocID="{2F0C1860-008E-4291-A8B7-554A20D02C6E}" presName="childText" presStyleLbl="conFgAcc1" presStyleIdx="2" presStyleCnt="3">
        <dgm:presLayoutVars>
          <dgm:bulletEnabled val="1"/>
        </dgm:presLayoutVars>
      </dgm:prSet>
      <dgm:spPr/>
      <dgm:t>
        <a:bodyPr/>
        <a:lstStyle/>
        <a:p>
          <a:endParaRPr lang="zh-TW" altLang="en-US"/>
        </a:p>
      </dgm:t>
    </dgm:pt>
  </dgm:ptLst>
  <dgm:cxnLst>
    <dgm:cxn modelId="{C65C3D88-10DC-4669-930E-1BED908D59FE}" srcId="{2F0C1860-008E-4291-A8B7-554A20D02C6E}" destId="{1F39CE63-9ADB-4194-AB42-614E623AAE48}" srcOrd="0" destOrd="0" parTransId="{988AA7EC-C56A-469A-96CC-6B6D82694E0D}" sibTransId="{8649ADC4-AE20-42B6-A32C-401CBB464407}"/>
    <dgm:cxn modelId="{FC646FCF-FC1C-4917-9DED-9AF835B1950D}" srcId="{307DDAB9-1E2A-480A-9A2A-373F4113C08C}" destId="{AC953552-375C-4FAD-AB6C-C31A27FAD85D}" srcOrd="0" destOrd="0" parTransId="{93D01F8A-4324-4E6E-89C6-C0362FE79E1A}" sibTransId="{F805D1DE-F3AB-4565-A982-F1BA100312BD}"/>
    <dgm:cxn modelId="{79A7C48E-0822-4EF2-AE98-8B41600F0820}" type="presOf" srcId="{9890A3A1-E1F0-407D-B8E1-139A158C7E2F}" destId="{FB687513-3406-4527-BFDB-CDCDD6E16A79}" srcOrd="0" destOrd="0" presId="urn:microsoft.com/office/officeart/2005/8/layout/list1"/>
    <dgm:cxn modelId="{E54A9E0F-56F2-4295-A9DC-7404A9E2D689}" type="presOf" srcId="{1F39CE63-9ADB-4194-AB42-614E623AAE48}" destId="{4FF8A18A-6162-4EB4-AC6E-D323D424AD65}" srcOrd="0" destOrd="0" presId="urn:microsoft.com/office/officeart/2005/8/layout/list1"/>
    <dgm:cxn modelId="{086CD9FA-E2B3-430D-9BB0-7F303F032EC9}" type="presOf" srcId="{94099213-8F1C-4C3A-B6C5-A16319231B12}" destId="{416EB229-CF27-491B-8F08-1356EE07A11E}" srcOrd="0" destOrd="0" presId="urn:microsoft.com/office/officeart/2005/8/layout/list1"/>
    <dgm:cxn modelId="{084131AC-0F33-43AA-BA47-92596CD2BC98}" type="presOf" srcId="{307DDAB9-1E2A-480A-9A2A-373F4113C08C}" destId="{D58B517D-5916-44E9-A13A-D58CF90B8189}" srcOrd="0" destOrd="0" presId="urn:microsoft.com/office/officeart/2005/8/layout/list1"/>
    <dgm:cxn modelId="{D6B4D059-5E90-4D5D-8870-C3A9F23EA20E}" srcId="{94099213-8F1C-4C3A-B6C5-A16319231B12}" destId="{2F0C1860-008E-4291-A8B7-554A20D02C6E}" srcOrd="2" destOrd="0" parTransId="{AA6DB542-7E9F-497B-8A88-1015A2E80BC9}" sibTransId="{F2CB0EC5-3565-4A02-9005-8639419DD548}"/>
    <dgm:cxn modelId="{EC6FA6F8-E37C-4234-89C0-D135D6B105F5}" srcId="{94099213-8F1C-4C3A-B6C5-A16319231B12}" destId="{307DDAB9-1E2A-480A-9A2A-373F4113C08C}" srcOrd="1" destOrd="0" parTransId="{B72AF809-0107-48CF-806A-37B27B222CB7}" sibTransId="{7F49AB8E-8C50-4C8A-8F65-13E964FEDA1A}"/>
    <dgm:cxn modelId="{D396D472-7A40-41FB-B218-07AE36F55534}" type="presOf" srcId="{651A7398-C18B-4377-B6A2-01341BBD89C7}" destId="{1DE315E3-0DE8-40D0-8E59-6A9A9E4BDF20}" srcOrd="0" destOrd="0" presId="urn:microsoft.com/office/officeart/2005/8/layout/list1"/>
    <dgm:cxn modelId="{78C92BE2-75F7-4216-A523-382D0B07FB95}" type="presOf" srcId="{AC953552-375C-4FAD-AB6C-C31A27FAD85D}" destId="{EE11A8DF-72A8-4D7D-9F82-82B75D8A4B2A}" srcOrd="0" destOrd="0" presId="urn:microsoft.com/office/officeart/2005/8/layout/list1"/>
    <dgm:cxn modelId="{CFF7D733-3E53-40B5-9F8E-6E890A614340}" type="presOf" srcId="{2F0C1860-008E-4291-A8B7-554A20D02C6E}" destId="{35A12297-D688-4EB0-8F54-C3502675072A}" srcOrd="1" destOrd="0" presId="urn:microsoft.com/office/officeart/2005/8/layout/list1"/>
    <dgm:cxn modelId="{E029CCB1-BBF3-4CF9-89CB-B34D1FD86C76}" type="presOf" srcId="{9890A3A1-E1F0-407D-B8E1-139A158C7E2F}" destId="{48C51FA9-19CE-494F-BC48-0D70B7377FEA}" srcOrd="1" destOrd="0" presId="urn:microsoft.com/office/officeart/2005/8/layout/list1"/>
    <dgm:cxn modelId="{BD7BDEA5-F2BF-4BDF-BD03-D1E7E4B4A77C}" type="presOf" srcId="{2F0C1860-008E-4291-A8B7-554A20D02C6E}" destId="{772189AD-A309-448B-80CB-E19812E56A42}" srcOrd="0" destOrd="0" presId="urn:microsoft.com/office/officeart/2005/8/layout/list1"/>
    <dgm:cxn modelId="{2B907A31-933D-41E0-ABC4-D252A5A13816}" srcId="{94099213-8F1C-4C3A-B6C5-A16319231B12}" destId="{9890A3A1-E1F0-407D-B8E1-139A158C7E2F}" srcOrd="0" destOrd="0" parTransId="{CD0AC2ED-D2DF-4ECA-8FBE-31EEBBFD4F87}" sibTransId="{E10CB8B7-17FC-4E27-ABFB-26AB2A111447}"/>
    <dgm:cxn modelId="{7245F6DE-AF14-447F-AF66-EAC4B05D9312}" srcId="{9890A3A1-E1F0-407D-B8E1-139A158C7E2F}" destId="{651A7398-C18B-4377-B6A2-01341BBD89C7}" srcOrd="0" destOrd="0" parTransId="{98444E6E-7F4B-4B4E-A060-A2D1656BEFAC}" sibTransId="{3A045D4D-D725-466B-8572-95D44768DE3C}"/>
    <dgm:cxn modelId="{AEE930FD-5D06-4B30-A892-EEF48F4C127D}" type="presOf" srcId="{307DDAB9-1E2A-480A-9A2A-373F4113C08C}" destId="{36625F16-A48B-4168-BC61-CCF7C421A040}" srcOrd="1" destOrd="0" presId="urn:microsoft.com/office/officeart/2005/8/layout/list1"/>
    <dgm:cxn modelId="{45583049-9498-4776-A86B-99E4EC07024B}" type="presParOf" srcId="{416EB229-CF27-491B-8F08-1356EE07A11E}" destId="{91282081-BE5A-4616-8AAB-B88BCC93B272}" srcOrd="0" destOrd="0" presId="urn:microsoft.com/office/officeart/2005/8/layout/list1"/>
    <dgm:cxn modelId="{93033B44-5F5A-487C-BAD8-AC7078703F9B}" type="presParOf" srcId="{91282081-BE5A-4616-8AAB-B88BCC93B272}" destId="{FB687513-3406-4527-BFDB-CDCDD6E16A79}" srcOrd="0" destOrd="0" presId="urn:microsoft.com/office/officeart/2005/8/layout/list1"/>
    <dgm:cxn modelId="{910E0DE5-8537-49B3-A02F-A4336FC34B30}" type="presParOf" srcId="{91282081-BE5A-4616-8AAB-B88BCC93B272}" destId="{48C51FA9-19CE-494F-BC48-0D70B7377FEA}" srcOrd="1" destOrd="0" presId="urn:microsoft.com/office/officeart/2005/8/layout/list1"/>
    <dgm:cxn modelId="{6827BD48-2BAE-446F-ADB6-277C9C5C6400}" type="presParOf" srcId="{416EB229-CF27-491B-8F08-1356EE07A11E}" destId="{4E95175E-547B-4BEC-AA77-3CE9F5EF0EBA}" srcOrd="1" destOrd="0" presId="urn:microsoft.com/office/officeart/2005/8/layout/list1"/>
    <dgm:cxn modelId="{3D6036AA-064F-4936-AD3A-73B968D968BC}" type="presParOf" srcId="{416EB229-CF27-491B-8F08-1356EE07A11E}" destId="{1DE315E3-0DE8-40D0-8E59-6A9A9E4BDF20}" srcOrd="2" destOrd="0" presId="urn:microsoft.com/office/officeart/2005/8/layout/list1"/>
    <dgm:cxn modelId="{6C653FC0-7608-456A-8DC9-95C0DEF12CFF}" type="presParOf" srcId="{416EB229-CF27-491B-8F08-1356EE07A11E}" destId="{FBDC3C22-D17D-4E45-8AE7-6650753A4154}" srcOrd="3" destOrd="0" presId="urn:microsoft.com/office/officeart/2005/8/layout/list1"/>
    <dgm:cxn modelId="{A93AB00E-782F-4B74-B86F-9F210DCFB3B0}" type="presParOf" srcId="{416EB229-CF27-491B-8F08-1356EE07A11E}" destId="{D379EF9C-C4F4-40BD-B298-13480CA45628}" srcOrd="4" destOrd="0" presId="urn:microsoft.com/office/officeart/2005/8/layout/list1"/>
    <dgm:cxn modelId="{952C0704-98F7-491B-9C80-D986FC492288}" type="presParOf" srcId="{D379EF9C-C4F4-40BD-B298-13480CA45628}" destId="{D58B517D-5916-44E9-A13A-D58CF90B8189}" srcOrd="0" destOrd="0" presId="urn:microsoft.com/office/officeart/2005/8/layout/list1"/>
    <dgm:cxn modelId="{A1C246A7-43EB-48B7-AEC5-BA23AD6CA492}" type="presParOf" srcId="{D379EF9C-C4F4-40BD-B298-13480CA45628}" destId="{36625F16-A48B-4168-BC61-CCF7C421A040}" srcOrd="1" destOrd="0" presId="urn:microsoft.com/office/officeart/2005/8/layout/list1"/>
    <dgm:cxn modelId="{6394C39C-E186-4B79-9AD2-0B9E6725D5B6}" type="presParOf" srcId="{416EB229-CF27-491B-8F08-1356EE07A11E}" destId="{EDEE3792-FFED-40C5-B5BD-F66C547CBA5C}" srcOrd="5" destOrd="0" presId="urn:microsoft.com/office/officeart/2005/8/layout/list1"/>
    <dgm:cxn modelId="{65700402-E321-440F-9D0A-8AFC12C16994}" type="presParOf" srcId="{416EB229-CF27-491B-8F08-1356EE07A11E}" destId="{EE11A8DF-72A8-4D7D-9F82-82B75D8A4B2A}" srcOrd="6" destOrd="0" presId="urn:microsoft.com/office/officeart/2005/8/layout/list1"/>
    <dgm:cxn modelId="{FD5D108A-3D7E-4497-83B9-D069430B0C8E}" type="presParOf" srcId="{416EB229-CF27-491B-8F08-1356EE07A11E}" destId="{D6B2E133-6EC0-4923-B111-3B505089DFA6}" srcOrd="7" destOrd="0" presId="urn:microsoft.com/office/officeart/2005/8/layout/list1"/>
    <dgm:cxn modelId="{9CFEBEBE-04A7-45B6-9C4D-9B9BD1F15C56}" type="presParOf" srcId="{416EB229-CF27-491B-8F08-1356EE07A11E}" destId="{D2DE367B-156F-4E3D-88BD-014DEF5D2660}" srcOrd="8" destOrd="0" presId="urn:microsoft.com/office/officeart/2005/8/layout/list1"/>
    <dgm:cxn modelId="{823731F0-9508-4B26-A643-E32E0578D21C}" type="presParOf" srcId="{D2DE367B-156F-4E3D-88BD-014DEF5D2660}" destId="{772189AD-A309-448B-80CB-E19812E56A42}" srcOrd="0" destOrd="0" presId="urn:microsoft.com/office/officeart/2005/8/layout/list1"/>
    <dgm:cxn modelId="{B8319E98-4F90-4C29-A489-75E8753AF925}" type="presParOf" srcId="{D2DE367B-156F-4E3D-88BD-014DEF5D2660}" destId="{35A12297-D688-4EB0-8F54-C3502675072A}" srcOrd="1" destOrd="0" presId="urn:microsoft.com/office/officeart/2005/8/layout/list1"/>
    <dgm:cxn modelId="{2587244E-C74B-4342-8B7F-A43E5F5081EF}" type="presParOf" srcId="{416EB229-CF27-491B-8F08-1356EE07A11E}" destId="{8BEFF0E4-4B4C-4EB8-97D3-AC1F0425C9B1}" srcOrd="9" destOrd="0" presId="urn:microsoft.com/office/officeart/2005/8/layout/list1"/>
    <dgm:cxn modelId="{54B2530C-92CC-4A25-80FB-CB26DE8111A2}" type="presParOf" srcId="{416EB229-CF27-491B-8F08-1356EE07A11E}" destId="{4FF8A18A-6162-4EB4-AC6E-D323D424AD65}"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6E3A984D-7163-4855-BB9C-72368D42648A}" type="doc">
      <dgm:prSet loTypeId="urn:microsoft.com/office/officeart/2005/8/layout/arrow2" loCatId="process" qsTypeId="urn:microsoft.com/office/officeart/2005/8/quickstyle/simple5" qsCatId="simple" csTypeId="urn:microsoft.com/office/officeart/2005/8/colors/accent0_1" csCatId="mainScheme" phldr="1"/>
      <dgm:spPr/>
      <dgm:t>
        <a:bodyPr/>
        <a:lstStyle/>
        <a:p>
          <a:endParaRPr lang="zh-TW" altLang="en-US"/>
        </a:p>
      </dgm:t>
    </dgm:pt>
    <dgm:pt modelId="{70AFA1A3-2C8A-4553-B517-2B13229189EA}">
      <dgm:prSet custT="1"/>
      <dgm:spPr/>
      <dgm:t>
        <a:bodyPr/>
        <a:lstStyle/>
        <a:p>
          <a:pPr algn="ctr" rtl="0"/>
          <a:r>
            <a:rPr lang="zh-TW" altLang="en-US" sz="4400" b="0" dirty="0" smtClean="0">
              <a:latin typeface="微軟正黑體" pitchFamily="34" charset="-120"/>
              <a:ea typeface="微軟正黑體" pitchFamily="34" charset="-120"/>
            </a:rPr>
            <a:t>議題探討－有調移嗎？</a:t>
          </a:r>
          <a:endParaRPr lang="zh-TW" altLang="en-US" sz="4400" b="0" dirty="0">
            <a:latin typeface="微軟正黑體" pitchFamily="34" charset="-120"/>
            <a:ea typeface="微軟正黑體" pitchFamily="34" charset="-120"/>
          </a:endParaRPr>
        </a:p>
      </dgm:t>
    </dgm:pt>
    <dgm:pt modelId="{1BF1FBDE-35DB-4218-884B-012190DE77AD}" type="sibTrans" cxnId="{66C08F7A-EF89-4CCE-A1F2-748539F940A8}">
      <dgm:prSet/>
      <dgm:spPr/>
      <dgm:t>
        <a:bodyPr/>
        <a:lstStyle/>
        <a:p>
          <a:endParaRPr lang="zh-TW" altLang="en-US"/>
        </a:p>
      </dgm:t>
    </dgm:pt>
    <dgm:pt modelId="{C34CE139-092D-4B38-9C4E-E66601F31E41}" type="parTrans" cxnId="{66C08F7A-EF89-4CCE-A1F2-748539F940A8}">
      <dgm:prSet/>
      <dgm:spPr/>
      <dgm:t>
        <a:bodyPr/>
        <a:lstStyle/>
        <a:p>
          <a:endParaRPr lang="zh-TW" altLang="en-US"/>
        </a:p>
      </dgm:t>
    </dgm:pt>
    <dgm:pt modelId="{7F9C51EB-FBD3-4A5C-A133-A951375A2DEB}" type="pres">
      <dgm:prSet presAssocID="{6E3A984D-7163-4855-BB9C-72368D42648A}" presName="arrowDiagram" presStyleCnt="0">
        <dgm:presLayoutVars>
          <dgm:chMax val="5"/>
          <dgm:dir/>
          <dgm:resizeHandles val="exact"/>
        </dgm:presLayoutVars>
      </dgm:prSet>
      <dgm:spPr/>
      <dgm:t>
        <a:bodyPr/>
        <a:lstStyle/>
        <a:p>
          <a:endParaRPr lang="zh-TW" altLang="en-US"/>
        </a:p>
      </dgm:t>
    </dgm:pt>
    <dgm:pt modelId="{89E71C05-3C53-4827-A559-B8F8A21EC5EC}" type="pres">
      <dgm:prSet presAssocID="{6E3A984D-7163-4855-BB9C-72368D42648A}" presName="arrow" presStyleLbl="bgShp" presStyleIdx="0" presStyleCnt="1" custScaleX="393756" custLinFactNeighborX="4444" custLinFactNeighborY="5263"/>
      <dgm:spPr/>
    </dgm:pt>
    <dgm:pt modelId="{33F30DB8-B981-461F-90C2-740C9097D53B}" type="pres">
      <dgm:prSet presAssocID="{6E3A984D-7163-4855-BB9C-72368D42648A}" presName="arrowDiagram1" presStyleCnt="0">
        <dgm:presLayoutVars>
          <dgm:bulletEnabled val="1"/>
        </dgm:presLayoutVars>
      </dgm:prSet>
      <dgm:spPr/>
    </dgm:pt>
    <dgm:pt modelId="{6FD06E20-13F9-4169-A189-AED01A297ACC}" type="pres">
      <dgm:prSet presAssocID="{70AFA1A3-2C8A-4553-B517-2B13229189EA}" presName="bullet1" presStyleLbl="node1" presStyleIdx="0" presStyleCnt="1"/>
      <dgm:spPr/>
    </dgm:pt>
    <dgm:pt modelId="{656D209A-5E3F-4692-B144-938AD82F7D59}" type="pres">
      <dgm:prSet presAssocID="{70AFA1A3-2C8A-4553-B517-2B13229189EA}" presName="textBox1" presStyleLbl="revTx" presStyleIdx="0" presStyleCnt="1" custScaleX="863487">
        <dgm:presLayoutVars>
          <dgm:bulletEnabled val="1"/>
        </dgm:presLayoutVars>
      </dgm:prSet>
      <dgm:spPr/>
      <dgm:t>
        <a:bodyPr/>
        <a:lstStyle/>
        <a:p>
          <a:endParaRPr lang="zh-TW" altLang="en-US"/>
        </a:p>
      </dgm:t>
    </dgm:pt>
  </dgm:ptLst>
  <dgm:cxnLst>
    <dgm:cxn modelId="{790D487D-8D5F-4ACE-AB01-5B67309C8453}" type="presOf" srcId="{70AFA1A3-2C8A-4553-B517-2B13229189EA}" destId="{656D209A-5E3F-4692-B144-938AD82F7D59}" srcOrd="0" destOrd="0" presId="urn:microsoft.com/office/officeart/2005/8/layout/arrow2"/>
    <dgm:cxn modelId="{165BE7A8-3740-4D17-9BDA-1EA47D599ECD}" type="presOf" srcId="{6E3A984D-7163-4855-BB9C-72368D42648A}" destId="{7F9C51EB-FBD3-4A5C-A133-A951375A2DEB}" srcOrd="0" destOrd="0" presId="urn:microsoft.com/office/officeart/2005/8/layout/arrow2"/>
    <dgm:cxn modelId="{66C08F7A-EF89-4CCE-A1F2-748539F940A8}" srcId="{6E3A984D-7163-4855-BB9C-72368D42648A}" destId="{70AFA1A3-2C8A-4553-B517-2B13229189EA}" srcOrd="0" destOrd="0" parTransId="{C34CE139-092D-4B38-9C4E-E66601F31E41}" sibTransId="{1BF1FBDE-35DB-4218-884B-012190DE77AD}"/>
    <dgm:cxn modelId="{ED79C5AE-5F25-4F6A-983B-39873D227E30}" type="presParOf" srcId="{7F9C51EB-FBD3-4A5C-A133-A951375A2DEB}" destId="{89E71C05-3C53-4827-A559-B8F8A21EC5EC}" srcOrd="0" destOrd="0" presId="urn:microsoft.com/office/officeart/2005/8/layout/arrow2"/>
    <dgm:cxn modelId="{A1B6886A-FE1D-4827-A33A-A124350D4994}" type="presParOf" srcId="{7F9C51EB-FBD3-4A5C-A133-A951375A2DEB}" destId="{33F30DB8-B981-461F-90C2-740C9097D53B}" srcOrd="1" destOrd="0" presId="urn:microsoft.com/office/officeart/2005/8/layout/arrow2"/>
    <dgm:cxn modelId="{B9097A3E-9113-4118-94D6-5161F95C6488}" type="presParOf" srcId="{33F30DB8-B981-461F-90C2-740C9097D53B}" destId="{6FD06E20-13F9-4169-A189-AED01A297ACC}" srcOrd="0" destOrd="0" presId="urn:microsoft.com/office/officeart/2005/8/layout/arrow2"/>
    <dgm:cxn modelId="{40C4280E-5AE7-436A-B03D-15C43FA37AF7}" type="presParOf" srcId="{33F30DB8-B981-461F-90C2-740C9097D53B}" destId="{656D209A-5E3F-4692-B144-938AD82F7D59}" srcOrd="1" destOrd="0" presId="urn:microsoft.com/office/officeart/2005/8/layout/arrow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6E3A984D-7163-4855-BB9C-72368D42648A}" type="doc">
      <dgm:prSet loTypeId="urn:microsoft.com/office/officeart/2005/8/layout/arrow2" loCatId="process" qsTypeId="urn:microsoft.com/office/officeart/2005/8/quickstyle/simple5" qsCatId="simple" csTypeId="urn:microsoft.com/office/officeart/2005/8/colors/accent0_1" csCatId="mainScheme" phldr="1"/>
      <dgm:spPr/>
      <dgm:t>
        <a:bodyPr/>
        <a:lstStyle/>
        <a:p>
          <a:endParaRPr lang="zh-TW" altLang="en-US"/>
        </a:p>
      </dgm:t>
    </dgm:pt>
    <dgm:pt modelId="{70AFA1A3-2C8A-4553-B517-2B13229189EA}">
      <dgm:prSet custT="1"/>
      <dgm:spPr/>
      <dgm:t>
        <a:bodyPr/>
        <a:lstStyle/>
        <a:p>
          <a:pPr algn="ctr" rtl="0"/>
          <a:r>
            <a:rPr lang="zh-TW" altLang="en-US" sz="4400" dirty="0" smtClean="0">
              <a:latin typeface="微軟正黑體" pitchFamily="34" charset="-120"/>
              <a:ea typeface="微軟正黑體" pitchFamily="34" charset="-120"/>
            </a:rPr>
            <a:t>放寬勞工請婚假期間規定</a:t>
          </a:r>
          <a:endParaRPr lang="zh-TW" altLang="en-US" sz="4400" b="0" dirty="0">
            <a:latin typeface="微軟正黑體" pitchFamily="34" charset="-120"/>
            <a:ea typeface="微軟正黑體" pitchFamily="34" charset="-120"/>
          </a:endParaRPr>
        </a:p>
      </dgm:t>
    </dgm:pt>
    <dgm:pt modelId="{1BF1FBDE-35DB-4218-884B-012190DE77AD}" type="sibTrans" cxnId="{66C08F7A-EF89-4CCE-A1F2-748539F940A8}">
      <dgm:prSet/>
      <dgm:spPr/>
      <dgm:t>
        <a:bodyPr/>
        <a:lstStyle/>
        <a:p>
          <a:endParaRPr lang="zh-TW" altLang="en-US"/>
        </a:p>
      </dgm:t>
    </dgm:pt>
    <dgm:pt modelId="{C34CE139-092D-4B38-9C4E-E66601F31E41}" type="parTrans" cxnId="{66C08F7A-EF89-4CCE-A1F2-748539F940A8}">
      <dgm:prSet/>
      <dgm:spPr/>
      <dgm:t>
        <a:bodyPr/>
        <a:lstStyle/>
        <a:p>
          <a:endParaRPr lang="zh-TW" altLang="en-US"/>
        </a:p>
      </dgm:t>
    </dgm:pt>
    <dgm:pt modelId="{7F9C51EB-FBD3-4A5C-A133-A951375A2DEB}" type="pres">
      <dgm:prSet presAssocID="{6E3A984D-7163-4855-BB9C-72368D42648A}" presName="arrowDiagram" presStyleCnt="0">
        <dgm:presLayoutVars>
          <dgm:chMax val="5"/>
          <dgm:dir/>
          <dgm:resizeHandles val="exact"/>
        </dgm:presLayoutVars>
      </dgm:prSet>
      <dgm:spPr/>
      <dgm:t>
        <a:bodyPr/>
        <a:lstStyle/>
        <a:p>
          <a:endParaRPr lang="zh-TW" altLang="en-US"/>
        </a:p>
      </dgm:t>
    </dgm:pt>
    <dgm:pt modelId="{89E71C05-3C53-4827-A559-B8F8A21EC5EC}" type="pres">
      <dgm:prSet presAssocID="{6E3A984D-7163-4855-BB9C-72368D42648A}" presName="arrow" presStyleLbl="bgShp" presStyleIdx="0" presStyleCnt="1" custScaleX="393756" custLinFactNeighborX="4444" custLinFactNeighborY="5263"/>
      <dgm:spPr/>
    </dgm:pt>
    <dgm:pt modelId="{33F30DB8-B981-461F-90C2-740C9097D53B}" type="pres">
      <dgm:prSet presAssocID="{6E3A984D-7163-4855-BB9C-72368D42648A}" presName="arrowDiagram1" presStyleCnt="0">
        <dgm:presLayoutVars>
          <dgm:bulletEnabled val="1"/>
        </dgm:presLayoutVars>
      </dgm:prSet>
      <dgm:spPr/>
    </dgm:pt>
    <dgm:pt modelId="{6FD06E20-13F9-4169-A189-AED01A297ACC}" type="pres">
      <dgm:prSet presAssocID="{70AFA1A3-2C8A-4553-B517-2B13229189EA}" presName="bullet1" presStyleLbl="node1" presStyleIdx="0" presStyleCnt="1"/>
      <dgm:spPr/>
    </dgm:pt>
    <dgm:pt modelId="{656D209A-5E3F-4692-B144-938AD82F7D59}" type="pres">
      <dgm:prSet presAssocID="{70AFA1A3-2C8A-4553-B517-2B13229189EA}" presName="textBox1" presStyleLbl="revTx" presStyleIdx="0" presStyleCnt="1" custScaleX="863487">
        <dgm:presLayoutVars>
          <dgm:bulletEnabled val="1"/>
        </dgm:presLayoutVars>
      </dgm:prSet>
      <dgm:spPr/>
      <dgm:t>
        <a:bodyPr/>
        <a:lstStyle/>
        <a:p>
          <a:endParaRPr lang="zh-TW" altLang="en-US"/>
        </a:p>
      </dgm:t>
    </dgm:pt>
  </dgm:ptLst>
  <dgm:cxnLst>
    <dgm:cxn modelId="{E12594E6-C91A-4CF8-AF1F-FCF3EE897EBB}" type="presOf" srcId="{70AFA1A3-2C8A-4553-B517-2B13229189EA}" destId="{656D209A-5E3F-4692-B144-938AD82F7D59}" srcOrd="0" destOrd="0" presId="urn:microsoft.com/office/officeart/2005/8/layout/arrow2"/>
    <dgm:cxn modelId="{66C08F7A-EF89-4CCE-A1F2-748539F940A8}" srcId="{6E3A984D-7163-4855-BB9C-72368D42648A}" destId="{70AFA1A3-2C8A-4553-B517-2B13229189EA}" srcOrd="0" destOrd="0" parTransId="{C34CE139-092D-4B38-9C4E-E66601F31E41}" sibTransId="{1BF1FBDE-35DB-4218-884B-012190DE77AD}"/>
    <dgm:cxn modelId="{1EBE4719-CFF2-4AD3-9031-DBFEBA031E75}" type="presOf" srcId="{6E3A984D-7163-4855-BB9C-72368D42648A}" destId="{7F9C51EB-FBD3-4A5C-A133-A951375A2DEB}" srcOrd="0" destOrd="0" presId="urn:microsoft.com/office/officeart/2005/8/layout/arrow2"/>
    <dgm:cxn modelId="{E714D83F-B2FC-44E0-B9D5-DB6DAF260D79}" type="presParOf" srcId="{7F9C51EB-FBD3-4A5C-A133-A951375A2DEB}" destId="{89E71C05-3C53-4827-A559-B8F8A21EC5EC}" srcOrd="0" destOrd="0" presId="urn:microsoft.com/office/officeart/2005/8/layout/arrow2"/>
    <dgm:cxn modelId="{2D9F1BF0-912F-4921-9BB5-622063E4DF2B}" type="presParOf" srcId="{7F9C51EB-FBD3-4A5C-A133-A951375A2DEB}" destId="{33F30DB8-B981-461F-90C2-740C9097D53B}" srcOrd="1" destOrd="0" presId="urn:microsoft.com/office/officeart/2005/8/layout/arrow2"/>
    <dgm:cxn modelId="{C4C3BC83-4BB5-42CC-B2E1-E3DE1F6F5742}" type="presParOf" srcId="{33F30DB8-B981-461F-90C2-740C9097D53B}" destId="{6FD06E20-13F9-4169-A189-AED01A297ACC}" srcOrd="0" destOrd="0" presId="urn:microsoft.com/office/officeart/2005/8/layout/arrow2"/>
    <dgm:cxn modelId="{7EE648AC-0DF3-4D56-BAAE-CC26E14DCE49}" type="presParOf" srcId="{33F30DB8-B981-461F-90C2-740C9097D53B}" destId="{656D209A-5E3F-4692-B144-938AD82F7D59}" srcOrd="1" destOrd="0" presId="urn:microsoft.com/office/officeart/2005/8/layout/arrow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41635D62-2342-4C7F-8A62-8F5C367EA6B8}" type="doc">
      <dgm:prSet loTypeId="urn:microsoft.com/office/officeart/2005/8/layout/vList2" loCatId="list" qsTypeId="urn:microsoft.com/office/officeart/2005/8/quickstyle/simple2" qsCatId="simple" csTypeId="urn:microsoft.com/office/officeart/2005/8/colors/accent1_5" csCatId="accent1" phldr="1"/>
      <dgm:spPr/>
      <dgm:t>
        <a:bodyPr/>
        <a:lstStyle/>
        <a:p>
          <a:endParaRPr lang="zh-TW" altLang="en-US"/>
        </a:p>
      </dgm:t>
    </dgm:pt>
    <dgm:pt modelId="{E0B297FF-3131-4061-88FC-105C1CA7DABE}">
      <dgm:prSet phldrT="[文字]" custT="1"/>
      <dgm:spPr/>
      <dgm:t>
        <a:bodyPr/>
        <a:lstStyle/>
        <a:p>
          <a:r>
            <a:rPr lang="zh-TW" altLang="en-US" sz="2000" b="1" dirty="0" smtClean="0">
              <a:solidFill>
                <a:schemeClr val="tx1"/>
              </a:solidFill>
              <a:latin typeface="微軟正黑體" pitchFamily="34" charset="-120"/>
              <a:ea typeface="微軟正黑體" pitchFamily="34" charset="-120"/>
            </a:rPr>
            <a:t>發生計算事由之當日</a:t>
          </a:r>
          <a:endParaRPr lang="zh-TW" altLang="en-US" sz="2000" b="1" dirty="0">
            <a:solidFill>
              <a:schemeClr val="tx1"/>
            </a:solidFill>
            <a:latin typeface="微軟正黑體" pitchFamily="34" charset="-120"/>
            <a:ea typeface="微軟正黑體" pitchFamily="34" charset="-120"/>
          </a:endParaRPr>
        </a:p>
      </dgm:t>
    </dgm:pt>
    <dgm:pt modelId="{62BFBB7B-FB49-449E-A91D-E82D967AC877}" type="parTrans" cxnId="{ECD0BBF5-C53F-4147-9C87-2C0A3ED17B8D}">
      <dgm:prSet/>
      <dgm:spPr/>
      <dgm:t>
        <a:bodyPr/>
        <a:lstStyle/>
        <a:p>
          <a:endParaRPr lang="zh-TW" altLang="en-US"/>
        </a:p>
      </dgm:t>
    </dgm:pt>
    <dgm:pt modelId="{A069C55C-92E5-4830-AB3C-D655D578CF03}" type="sibTrans" cxnId="{ECD0BBF5-C53F-4147-9C87-2C0A3ED17B8D}">
      <dgm:prSet/>
      <dgm:spPr/>
      <dgm:t>
        <a:bodyPr/>
        <a:lstStyle/>
        <a:p>
          <a:endParaRPr lang="zh-TW" altLang="en-US"/>
        </a:p>
      </dgm:t>
    </dgm:pt>
    <dgm:pt modelId="{871F1283-19AC-4398-A99C-FCECBAF735B9}">
      <dgm:prSet phldrT="[文字]" custT="1"/>
      <dgm:spPr/>
      <dgm:t>
        <a:bodyPr/>
        <a:lstStyle/>
        <a:p>
          <a:r>
            <a:rPr lang="zh-TW" altLang="en-US" sz="2000" b="1" dirty="0" smtClean="0">
              <a:solidFill>
                <a:schemeClr val="tx1"/>
              </a:solidFill>
              <a:latin typeface="微軟正黑體" pitchFamily="34" charset="-120"/>
              <a:ea typeface="微軟正黑體" pitchFamily="34" charset="-120"/>
            </a:rPr>
            <a:t>因職業災害尚在醫療中者</a:t>
          </a:r>
          <a:endParaRPr lang="zh-TW" altLang="en-US" sz="2000" b="1" dirty="0">
            <a:solidFill>
              <a:schemeClr val="tx1"/>
            </a:solidFill>
            <a:latin typeface="微軟正黑體" pitchFamily="34" charset="-120"/>
            <a:ea typeface="微軟正黑體" pitchFamily="34" charset="-120"/>
          </a:endParaRPr>
        </a:p>
      </dgm:t>
    </dgm:pt>
    <dgm:pt modelId="{31DB29FC-28CC-49F4-843D-C0EF8BF0AB90}" type="parTrans" cxnId="{7EB70AD2-70F7-43CE-9942-E2BA9AA9D143}">
      <dgm:prSet/>
      <dgm:spPr/>
      <dgm:t>
        <a:bodyPr/>
        <a:lstStyle/>
        <a:p>
          <a:endParaRPr lang="zh-TW" altLang="en-US"/>
        </a:p>
      </dgm:t>
    </dgm:pt>
    <dgm:pt modelId="{6EAD8971-F4A7-4BCA-8C9B-093EE0195CB6}" type="sibTrans" cxnId="{7EB70AD2-70F7-43CE-9942-E2BA9AA9D143}">
      <dgm:prSet/>
      <dgm:spPr/>
      <dgm:t>
        <a:bodyPr/>
        <a:lstStyle/>
        <a:p>
          <a:endParaRPr lang="zh-TW" altLang="en-US"/>
        </a:p>
      </dgm:t>
    </dgm:pt>
    <dgm:pt modelId="{5C1108DC-A289-49F3-BB6F-C79AAACE74C8}">
      <dgm:prSet phldrT="[文字]" custT="1"/>
      <dgm:spPr/>
      <dgm:t>
        <a:bodyPr/>
        <a:lstStyle/>
        <a:p>
          <a:r>
            <a:rPr lang="zh-TW" altLang="en-US" sz="2000" b="1" dirty="0" smtClean="0">
              <a:solidFill>
                <a:schemeClr val="tx1"/>
              </a:solidFill>
              <a:latin typeface="微軟正黑體" pitchFamily="34" charset="-120"/>
              <a:ea typeface="微軟正黑體" pitchFamily="34" charset="-120"/>
            </a:rPr>
            <a:t>依本法第五十條第二項減半發給工資者</a:t>
          </a:r>
          <a:endParaRPr lang="zh-TW" altLang="en-US" sz="2000" b="1" dirty="0">
            <a:solidFill>
              <a:schemeClr val="tx1"/>
            </a:solidFill>
            <a:latin typeface="微軟正黑體" pitchFamily="34" charset="-120"/>
            <a:ea typeface="微軟正黑體" pitchFamily="34" charset="-120"/>
          </a:endParaRPr>
        </a:p>
      </dgm:t>
    </dgm:pt>
    <dgm:pt modelId="{8C284407-A723-48EA-9DCF-5C7881D7CCFD}" type="parTrans" cxnId="{A6D83774-3E5F-489C-B884-0DECFAAFE8A9}">
      <dgm:prSet/>
      <dgm:spPr/>
      <dgm:t>
        <a:bodyPr/>
        <a:lstStyle/>
        <a:p>
          <a:endParaRPr lang="zh-TW" altLang="en-US"/>
        </a:p>
      </dgm:t>
    </dgm:pt>
    <dgm:pt modelId="{C3B7C5BA-1996-41BD-8837-6BA060BA75F3}" type="sibTrans" cxnId="{A6D83774-3E5F-489C-B884-0DECFAAFE8A9}">
      <dgm:prSet/>
      <dgm:spPr/>
      <dgm:t>
        <a:bodyPr/>
        <a:lstStyle/>
        <a:p>
          <a:endParaRPr lang="zh-TW" altLang="en-US"/>
        </a:p>
      </dgm:t>
    </dgm:pt>
    <dgm:pt modelId="{3AF37690-550B-4B0E-AE81-8065B27F51E6}">
      <dgm:prSet phldrT="[文字]" custT="1"/>
      <dgm:spPr/>
      <dgm:t>
        <a:bodyPr/>
        <a:lstStyle/>
        <a:p>
          <a:r>
            <a:rPr lang="zh-TW" altLang="en-US" sz="1800" b="1" dirty="0" smtClean="0">
              <a:solidFill>
                <a:schemeClr val="tx1"/>
              </a:solidFill>
              <a:latin typeface="微軟正黑體" pitchFamily="34" charset="-120"/>
              <a:ea typeface="微軟正黑體" pitchFamily="34" charset="-120"/>
            </a:rPr>
            <a:t>雇主因天災、事變或其他不可抗力而不能繼續其事業，致勞工未能工作者</a:t>
          </a:r>
          <a:endParaRPr lang="zh-TW" altLang="en-US" sz="1800" b="1" dirty="0">
            <a:solidFill>
              <a:schemeClr val="tx1"/>
            </a:solidFill>
            <a:latin typeface="微軟正黑體" pitchFamily="34" charset="-120"/>
            <a:ea typeface="微軟正黑體" pitchFamily="34" charset="-120"/>
          </a:endParaRPr>
        </a:p>
      </dgm:t>
    </dgm:pt>
    <dgm:pt modelId="{60A4F863-91F7-4626-B1A4-89A4FD15937E}" type="parTrans" cxnId="{1C50D10B-B787-43EB-9949-05EB1D9830F8}">
      <dgm:prSet/>
      <dgm:spPr/>
      <dgm:t>
        <a:bodyPr/>
        <a:lstStyle/>
        <a:p>
          <a:endParaRPr lang="zh-TW" altLang="en-US"/>
        </a:p>
      </dgm:t>
    </dgm:pt>
    <dgm:pt modelId="{DFA27FF5-0345-45EF-A072-04AB91C92830}" type="sibTrans" cxnId="{1C50D10B-B787-43EB-9949-05EB1D9830F8}">
      <dgm:prSet/>
      <dgm:spPr/>
      <dgm:t>
        <a:bodyPr/>
        <a:lstStyle/>
        <a:p>
          <a:endParaRPr lang="zh-TW" altLang="en-US"/>
        </a:p>
      </dgm:t>
    </dgm:pt>
    <dgm:pt modelId="{E3709F1E-FB92-47B5-9DF9-C5B00F342870}">
      <dgm:prSet phldrT="[文字]" custT="1"/>
      <dgm:spPr/>
      <dgm:t>
        <a:bodyPr/>
        <a:lstStyle/>
        <a:p>
          <a:r>
            <a:rPr lang="zh-TW" altLang="en-US" sz="2000" b="1" dirty="0" smtClean="0">
              <a:solidFill>
                <a:schemeClr val="tx1"/>
              </a:solidFill>
              <a:latin typeface="微軟正黑體" pitchFamily="34" charset="-120"/>
              <a:ea typeface="微軟正黑體" pitchFamily="34" charset="-120"/>
            </a:rPr>
            <a:t>普通傷病假</a:t>
          </a:r>
          <a:endParaRPr lang="zh-TW" altLang="en-US" sz="2000" b="1" dirty="0">
            <a:solidFill>
              <a:schemeClr val="tx1"/>
            </a:solidFill>
            <a:latin typeface="微軟正黑體" pitchFamily="34" charset="-120"/>
            <a:ea typeface="微軟正黑體" pitchFamily="34" charset="-120"/>
          </a:endParaRPr>
        </a:p>
      </dgm:t>
    </dgm:pt>
    <dgm:pt modelId="{8B982D01-4E3F-4830-8234-4FE7E770F2A1}" type="parTrans" cxnId="{96254F79-9A04-4050-A0BC-98AA822EB47D}">
      <dgm:prSet/>
      <dgm:spPr/>
      <dgm:t>
        <a:bodyPr/>
        <a:lstStyle/>
        <a:p>
          <a:endParaRPr lang="zh-TW" altLang="en-US"/>
        </a:p>
      </dgm:t>
    </dgm:pt>
    <dgm:pt modelId="{A2BB8310-7F76-44FE-BC4F-5F3C33E6D723}" type="sibTrans" cxnId="{96254F79-9A04-4050-A0BC-98AA822EB47D}">
      <dgm:prSet/>
      <dgm:spPr/>
      <dgm:t>
        <a:bodyPr/>
        <a:lstStyle/>
        <a:p>
          <a:endParaRPr lang="zh-TW" altLang="en-US"/>
        </a:p>
      </dgm:t>
    </dgm:pt>
    <dgm:pt modelId="{091D845E-DDCA-4B4A-8147-61C0B1431FB5}">
      <dgm:prSet phldrT="[文字]" custT="1"/>
      <dgm:spPr/>
      <dgm:t>
        <a:bodyPr/>
        <a:lstStyle/>
        <a:p>
          <a:r>
            <a:rPr lang="zh-TW" altLang="en-US" sz="2000" b="1" dirty="0" smtClean="0">
              <a:solidFill>
                <a:schemeClr val="tx1"/>
              </a:solidFill>
              <a:latin typeface="微軟正黑體" pitchFamily="34" charset="-120"/>
              <a:ea typeface="微軟正黑體" pitchFamily="34" charset="-120"/>
            </a:rPr>
            <a:t>依性平法請生理假及妊娠未滿三個月流產之產假</a:t>
          </a:r>
          <a:endParaRPr lang="zh-TW" altLang="en-US" sz="2000" b="1" dirty="0">
            <a:solidFill>
              <a:schemeClr val="tx1"/>
            </a:solidFill>
            <a:latin typeface="微軟正黑體" pitchFamily="34" charset="-120"/>
            <a:ea typeface="微軟正黑體" pitchFamily="34" charset="-120"/>
          </a:endParaRPr>
        </a:p>
      </dgm:t>
    </dgm:pt>
    <dgm:pt modelId="{8CE379C8-A64B-4AB6-B4F4-168321DCD2E9}" type="parTrans" cxnId="{C7D9B706-D033-4BAE-BFFC-6B3E0CC0CA38}">
      <dgm:prSet/>
      <dgm:spPr/>
      <dgm:t>
        <a:bodyPr/>
        <a:lstStyle/>
        <a:p>
          <a:endParaRPr lang="zh-TW" altLang="en-US"/>
        </a:p>
      </dgm:t>
    </dgm:pt>
    <dgm:pt modelId="{5AAB8340-B217-44A2-B2F9-FBEBC770586A}" type="sibTrans" cxnId="{C7D9B706-D033-4BAE-BFFC-6B3E0CC0CA38}">
      <dgm:prSet/>
      <dgm:spPr/>
      <dgm:t>
        <a:bodyPr/>
        <a:lstStyle/>
        <a:p>
          <a:endParaRPr lang="zh-TW" altLang="en-US"/>
        </a:p>
      </dgm:t>
    </dgm:pt>
    <dgm:pt modelId="{AF02FD6B-81B1-4587-93F0-4F416B8CD87F}">
      <dgm:prSet phldrT="[文字]" custT="1"/>
      <dgm:spPr/>
      <dgm:t>
        <a:bodyPr/>
        <a:lstStyle/>
        <a:p>
          <a:r>
            <a:rPr lang="zh-TW" altLang="en-US" sz="2000" b="1" dirty="0" smtClean="0">
              <a:solidFill>
                <a:schemeClr val="tx1"/>
              </a:solidFill>
              <a:latin typeface="微軟正黑體" pitchFamily="34" charset="-120"/>
              <a:ea typeface="微軟正黑體" pitchFamily="34" charset="-120"/>
            </a:rPr>
            <a:t>因景氣因素經協商之無薪休假（限未涉變更勞動契約者）</a:t>
          </a:r>
          <a:endParaRPr lang="zh-TW" altLang="en-US" sz="2000" b="1" dirty="0">
            <a:solidFill>
              <a:schemeClr val="tx1"/>
            </a:solidFill>
            <a:latin typeface="微軟正黑體" pitchFamily="34" charset="-120"/>
            <a:ea typeface="微軟正黑體" pitchFamily="34" charset="-120"/>
          </a:endParaRPr>
        </a:p>
      </dgm:t>
    </dgm:pt>
    <dgm:pt modelId="{9EAC0011-B7B7-4633-9566-F8B70434DA4C}" type="parTrans" cxnId="{C034F035-FA6D-426E-B80B-2B2445098F99}">
      <dgm:prSet/>
      <dgm:spPr/>
      <dgm:t>
        <a:bodyPr/>
        <a:lstStyle/>
        <a:p>
          <a:endParaRPr lang="zh-TW" altLang="en-US"/>
        </a:p>
      </dgm:t>
    </dgm:pt>
    <dgm:pt modelId="{25C821B6-6917-41B3-9D9A-D3D34FB22D34}" type="sibTrans" cxnId="{C034F035-FA6D-426E-B80B-2B2445098F99}">
      <dgm:prSet/>
      <dgm:spPr/>
      <dgm:t>
        <a:bodyPr/>
        <a:lstStyle/>
        <a:p>
          <a:endParaRPr lang="zh-TW" altLang="en-US"/>
        </a:p>
      </dgm:t>
    </dgm:pt>
    <dgm:pt modelId="{62381D80-ECD8-4945-A398-F48CF85A2FC5}">
      <dgm:prSet phldrT="[文字]" custT="1"/>
      <dgm:spPr/>
      <dgm:t>
        <a:bodyPr/>
        <a:lstStyle/>
        <a:p>
          <a:r>
            <a:rPr lang="zh-TW" altLang="en-US" sz="2000" b="1" dirty="0" smtClean="0">
              <a:solidFill>
                <a:schemeClr val="tx1"/>
              </a:solidFill>
              <a:latin typeface="微軟正黑體" pitchFamily="34" charset="-120"/>
              <a:ea typeface="微軟正黑體" pitchFamily="34" charset="-120"/>
            </a:rPr>
            <a:t>家庭照顧假</a:t>
          </a:r>
          <a:endParaRPr lang="zh-TW" altLang="en-US" sz="2000" b="1" dirty="0">
            <a:solidFill>
              <a:schemeClr val="tx1"/>
            </a:solidFill>
            <a:latin typeface="微軟正黑體" pitchFamily="34" charset="-120"/>
            <a:ea typeface="微軟正黑體" pitchFamily="34" charset="-120"/>
          </a:endParaRPr>
        </a:p>
      </dgm:t>
    </dgm:pt>
    <dgm:pt modelId="{A7888E01-DE95-4F00-82A0-A0F9146E01B5}" type="parTrans" cxnId="{7253C244-AA15-45E4-88E8-5A0AE2AFAB68}">
      <dgm:prSet/>
      <dgm:spPr/>
      <dgm:t>
        <a:bodyPr/>
        <a:lstStyle/>
        <a:p>
          <a:endParaRPr lang="zh-TW" altLang="en-US"/>
        </a:p>
      </dgm:t>
    </dgm:pt>
    <dgm:pt modelId="{BD1ACF82-8043-4FAC-9C32-F8DADC6E0DA2}" type="sibTrans" cxnId="{7253C244-AA15-45E4-88E8-5A0AE2AFAB68}">
      <dgm:prSet/>
      <dgm:spPr/>
      <dgm:t>
        <a:bodyPr/>
        <a:lstStyle/>
        <a:p>
          <a:endParaRPr lang="zh-TW" altLang="en-US"/>
        </a:p>
      </dgm:t>
    </dgm:pt>
    <dgm:pt modelId="{290C014C-4862-4B13-995E-E136613BC5B4}" type="pres">
      <dgm:prSet presAssocID="{41635D62-2342-4C7F-8A62-8F5C367EA6B8}" presName="linear" presStyleCnt="0">
        <dgm:presLayoutVars>
          <dgm:animLvl val="lvl"/>
          <dgm:resizeHandles val="exact"/>
        </dgm:presLayoutVars>
      </dgm:prSet>
      <dgm:spPr/>
      <dgm:t>
        <a:bodyPr/>
        <a:lstStyle/>
        <a:p>
          <a:endParaRPr lang="zh-TW" altLang="en-US"/>
        </a:p>
      </dgm:t>
    </dgm:pt>
    <dgm:pt modelId="{7A6743D5-EECC-4A3E-8470-FA9DAEC87419}" type="pres">
      <dgm:prSet presAssocID="{E0B297FF-3131-4061-88FC-105C1CA7DABE}" presName="parentText" presStyleLbl="node1" presStyleIdx="0" presStyleCnt="8">
        <dgm:presLayoutVars>
          <dgm:chMax val="0"/>
          <dgm:bulletEnabled val="1"/>
        </dgm:presLayoutVars>
      </dgm:prSet>
      <dgm:spPr/>
      <dgm:t>
        <a:bodyPr/>
        <a:lstStyle/>
        <a:p>
          <a:endParaRPr lang="zh-TW" altLang="en-US"/>
        </a:p>
      </dgm:t>
    </dgm:pt>
    <dgm:pt modelId="{8E559C33-F02E-446A-BE9F-6FCFA58A1EB7}" type="pres">
      <dgm:prSet presAssocID="{A069C55C-92E5-4830-AB3C-D655D578CF03}" presName="spacer" presStyleCnt="0"/>
      <dgm:spPr/>
    </dgm:pt>
    <dgm:pt modelId="{2BFD10CF-D9F0-4D21-82AB-A54D1611BECA}" type="pres">
      <dgm:prSet presAssocID="{871F1283-19AC-4398-A99C-FCECBAF735B9}" presName="parentText" presStyleLbl="node1" presStyleIdx="1" presStyleCnt="8">
        <dgm:presLayoutVars>
          <dgm:chMax val="0"/>
          <dgm:bulletEnabled val="1"/>
        </dgm:presLayoutVars>
      </dgm:prSet>
      <dgm:spPr/>
      <dgm:t>
        <a:bodyPr/>
        <a:lstStyle/>
        <a:p>
          <a:endParaRPr lang="zh-TW" altLang="en-US"/>
        </a:p>
      </dgm:t>
    </dgm:pt>
    <dgm:pt modelId="{7F5FCEA2-1572-4AFC-9198-738EC44DEF58}" type="pres">
      <dgm:prSet presAssocID="{6EAD8971-F4A7-4BCA-8C9B-093EE0195CB6}" presName="spacer" presStyleCnt="0"/>
      <dgm:spPr/>
    </dgm:pt>
    <dgm:pt modelId="{030B2929-A77D-468D-8630-701C81821939}" type="pres">
      <dgm:prSet presAssocID="{5C1108DC-A289-49F3-BB6F-C79AAACE74C8}" presName="parentText" presStyleLbl="node1" presStyleIdx="2" presStyleCnt="8">
        <dgm:presLayoutVars>
          <dgm:chMax val="0"/>
          <dgm:bulletEnabled val="1"/>
        </dgm:presLayoutVars>
      </dgm:prSet>
      <dgm:spPr/>
      <dgm:t>
        <a:bodyPr/>
        <a:lstStyle/>
        <a:p>
          <a:endParaRPr lang="zh-TW" altLang="en-US"/>
        </a:p>
      </dgm:t>
    </dgm:pt>
    <dgm:pt modelId="{3720E60F-8451-42F7-BDEC-AEE99FDEFACD}" type="pres">
      <dgm:prSet presAssocID="{C3B7C5BA-1996-41BD-8837-6BA060BA75F3}" presName="spacer" presStyleCnt="0"/>
      <dgm:spPr/>
    </dgm:pt>
    <dgm:pt modelId="{62AADA3D-73FF-450F-8D4D-03078F3668D4}" type="pres">
      <dgm:prSet presAssocID="{3AF37690-550B-4B0E-AE81-8065B27F51E6}" presName="parentText" presStyleLbl="node1" presStyleIdx="3" presStyleCnt="8">
        <dgm:presLayoutVars>
          <dgm:chMax val="0"/>
          <dgm:bulletEnabled val="1"/>
        </dgm:presLayoutVars>
      </dgm:prSet>
      <dgm:spPr/>
      <dgm:t>
        <a:bodyPr/>
        <a:lstStyle/>
        <a:p>
          <a:endParaRPr lang="zh-TW" altLang="en-US"/>
        </a:p>
      </dgm:t>
    </dgm:pt>
    <dgm:pt modelId="{C5317B57-A607-4BE3-8F26-23256CC906D7}" type="pres">
      <dgm:prSet presAssocID="{DFA27FF5-0345-45EF-A072-04AB91C92830}" presName="spacer" presStyleCnt="0"/>
      <dgm:spPr/>
    </dgm:pt>
    <dgm:pt modelId="{B3E95E13-C6E1-46EF-A613-6F93D23A3532}" type="pres">
      <dgm:prSet presAssocID="{E3709F1E-FB92-47B5-9DF9-C5B00F342870}" presName="parentText" presStyleLbl="node1" presStyleIdx="4" presStyleCnt="8">
        <dgm:presLayoutVars>
          <dgm:chMax val="0"/>
          <dgm:bulletEnabled val="1"/>
        </dgm:presLayoutVars>
      </dgm:prSet>
      <dgm:spPr/>
      <dgm:t>
        <a:bodyPr/>
        <a:lstStyle/>
        <a:p>
          <a:endParaRPr lang="zh-TW" altLang="en-US"/>
        </a:p>
      </dgm:t>
    </dgm:pt>
    <dgm:pt modelId="{A7106756-FE9E-485A-95E1-CC1D3031D868}" type="pres">
      <dgm:prSet presAssocID="{A2BB8310-7F76-44FE-BC4F-5F3C33E6D723}" presName="spacer" presStyleCnt="0"/>
      <dgm:spPr/>
    </dgm:pt>
    <dgm:pt modelId="{92D2CF14-C162-4805-848D-6FE71C6C7F1C}" type="pres">
      <dgm:prSet presAssocID="{091D845E-DDCA-4B4A-8147-61C0B1431FB5}" presName="parentText" presStyleLbl="node1" presStyleIdx="5" presStyleCnt="8">
        <dgm:presLayoutVars>
          <dgm:chMax val="0"/>
          <dgm:bulletEnabled val="1"/>
        </dgm:presLayoutVars>
      </dgm:prSet>
      <dgm:spPr/>
      <dgm:t>
        <a:bodyPr/>
        <a:lstStyle/>
        <a:p>
          <a:endParaRPr lang="zh-TW" altLang="en-US"/>
        </a:p>
      </dgm:t>
    </dgm:pt>
    <dgm:pt modelId="{5BC316B2-86F8-4948-B7B4-0C5E9B3785D5}" type="pres">
      <dgm:prSet presAssocID="{5AAB8340-B217-44A2-B2F9-FBEBC770586A}" presName="spacer" presStyleCnt="0"/>
      <dgm:spPr/>
    </dgm:pt>
    <dgm:pt modelId="{7FF6D148-425F-4DBE-B8AC-9089A1746DF0}" type="pres">
      <dgm:prSet presAssocID="{AF02FD6B-81B1-4587-93F0-4F416B8CD87F}" presName="parentText" presStyleLbl="node1" presStyleIdx="6" presStyleCnt="8">
        <dgm:presLayoutVars>
          <dgm:chMax val="0"/>
          <dgm:bulletEnabled val="1"/>
        </dgm:presLayoutVars>
      </dgm:prSet>
      <dgm:spPr/>
      <dgm:t>
        <a:bodyPr/>
        <a:lstStyle/>
        <a:p>
          <a:endParaRPr lang="zh-TW" altLang="en-US"/>
        </a:p>
      </dgm:t>
    </dgm:pt>
    <dgm:pt modelId="{32CE7644-2E78-4846-A0FB-559A0B9B8550}" type="pres">
      <dgm:prSet presAssocID="{25C821B6-6917-41B3-9D9A-D3D34FB22D34}" presName="spacer" presStyleCnt="0"/>
      <dgm:spPr/>
    </dgm:pt>
    <dgm:pt modelId="{BD0B4947-6B51-43C7-82DF-CE2B715FA90B}" type="pres">
      <dgm:prSet presAssocID="{62381D80-ECD8-4945-A398-F48CF85A2FC5}" presName="parentText" presStyleLbl="node1" presStyleIdx="7" presStyleCnt="8">
        <dgm:presLayoutVars>
          <dgm:chMax val="0"/>
          <dgm:bulletEnabled val="1"/>
        </dgm:presLayoutVars>
      </dgm:prSet>
      <dgm:spPr/>
      <dgm:t>
        <a:bodyPr/>
        <a:lstStyle/>
        <a:p>
          <a:endParaRPr lang="zh-TW" altLang="en-US"/>
        </a:p>
      </dgm:t>
    </dgm:pt>
  </dgm:ptLst>
  <dgm:cxnLst>
    <dgm:cxn modelId="{7EB70AD2-70F7-43CE-9942-E2BA9AA9D143}" srcId="{41635D62-2342-4C7F-8A62-8F5C367EA6B8}" destId="{871F1283-19AC-4398-A99C-FCECBAF735B9}" srcOrd="1" destOrd="0" parTransId="{31DB29FC-28CC-49F4-843D-C0EF8BF0AB90}" sibTransId="{6EAD8971-F4A7-4BCA-8C9B-093EE0195CB6}"/>
    <dgm:cxn modelId="{48EE6E91-8A95-48C2-9682-F316D410EEA7}" type="presOf" srcId="{41635D62-2342-4C7F-8A62-8F5C367EA6B8}" destId="{290C014C-4862-4B13-995E-E136613BC5B4}" srcOrd="0" destOrd="0" presId="urn:microsoft.com/office/officeart/2005/8/layout/vList2"/>
    <dgm:cxn modelId="{DD548ACD-FBBF-4B0A-B590-623636A15068}" type="presOf" srcId="{AF02FD6B-81B1-4587-93F0-4F416B8CD87F}" destId="{7FF6D148-425F-4DBE-B8AC-9089A1746DF0}" srcOrd="0" destOrd="0" presId="urn:microsoft.com/office/officeart/2005/8/layout/vList2"/>
    <dgm:cxn modelId="{7253C244-AA15-45E4-88E8-5A0AE2AFAB68}" srcId="{41635D62-2342-4C7F-8A62-8F5C367EA6B8}" destId="{62381D80-ECD8-4945-A398-F48CF85A2FC5}" srcOrd="7" destOrd="0" parTransId="{A7888E01-DE95-4F00-82A0-A0F9146E01B5}" sibTransId="{BD1ACF82-8043-4FAC-9C32-F8DADC6E0DA2}"/>
    <dgm:cxn modelId="{26899FCF-4FC8-4468-B263-12F86E1C5024}" type="presOf" srcId="{E0B297FF-3131-4061-88FC-105C1CA7DABE}" destId="{7A6743D5-EECC-4A3E-8470-FA9DAEC87419}" srcOrd="0" destOrd="0" presId="urn:microsoft.com/office/officeart/2005/8/layout/vList2"/>
    <dgm:cxn modelId="{9758412C-7444-4F62-84A1-65F39FADD22E}" type="presOf" srcId="{3AF37690-550B-4B0E-AE81-8065B27F51E6}" destId="{62AADA3D-73FF-450F-8D4D-03078F3668D4}" srcOrd="0" destOrd="0" presId="urn:microsoft.com/office/officeart/2005/8/layout/vList2"/>
    <dgm:cxn modelId="{C034F035-FA6D-426E-B80B-2B2445098F99}" srcId="{41635D62-2342-4C7F-8A62-8F5C367EA6B8}" destId="{AF02FD6B-81B1-4587-93F0-4F416B8CD87F}" srcOrd="6" destOrd="0" parTransId="{9EAC0011-B7B7-4633-9566-F8B70434DA4C}" sibTransId="{25C821B6-6917-41B3-9D9A-D3D34FB22D34}"/>
    <dgm:cxn modelId="{A6D83774-3E5F-489C-B884-0DECFAAFE8A9}" srcId="{41635D62-2342-4C7F-8A62-8F5C367EA6B8}" destId="{5C1108DC-A289-49F3-BB6F-C79AAACE74C8}" srcOrd="2" destOrd="0" parTransId="{8C284407-A723-48EA-9DCF-5C7881D7CCFD}" sibTransId="{C3B7C5BA-1996-41BD-8837-6BA060BA75F3}"/>
    <dgm:cxn modelId="{ECD0BBF5-C53F-4147-9C87-2C0A3ED17B8D}" srcId="{41635D62-2342-4C7F-8A62-8F5C367EA6B8}" destId="{E0B297FF-3131-4061-88FC-105C1CA7DABE}" srcOrd="0" destOrd="0" parTransId="{62BFBB7B-FB49-449E-A91D-E82D967AC877}" sibTransId="{A069C55C-92E5-4830-AB3C-D655D578CF03}"/>
    <dgm:cxn modelId="{DDB4BA1C-47E6-4904-ACF7-6C8F034DE91E}" type="presOf" srcId="{E3709F1E-FB92-47B5-9DF9-C5B00F342870}" destId="{B3E95E13-C6E1-46EF-A613-6F93D23A3532}" srcOrd="0" destOrd="0" presId="urn:microsoft.com/office/officeart/2005/8/layout/vList2"/>
    <dgm:cxn modelId="{96254F79-9A04-4050-A0BC-98AA822EB47D}" srcId="{41635D62-2342-4C7F-8A62-8F5C367EA6B8}" destId="{E3709F1E-FB92-47B5-9DF9-C5B00F342870}" srcOrd="4" destOrd="0" parTransId="{8B982D01-4E3F-4830-8234-4FE7E770F2A1}" sibTransId="{A2BB8310-7F76-44FE-BC4F-5F3C33E6D723}"/>
    <dgm:cxn modelId="{1C50D10B-B787-43EB-9949-05EB1D9830F8}" srcId="{41635D62-2342-4C7F-8A62-8F5C367EA6B8}" destId="{3AF37690-550B-4B0E-AE81-8065B27F51E6}" srcOrd="3" destOrd="0" parTransId="{60A4F863-91F7-4626-B1A4-89A4FD15937E}" sibTransId="{DFA27FF5-0345-45EF-A072-04AB91C92830}"/>
    <dgm:cxn modelId="{C7D9B706-D033-4BAE-BFFC-6B3E0CC0CA38}" srcId="{41635D62-2342-4C7F-8A62-8F5C367EA6B8}" destId="{091D845E-DDCA-4B4A-8147-61C0B1431FB5}" srcOrd="5" destOrd="0" parTransId="{8CE379C8-A64B-4AB6-B4F4-168321DCD2E9}" sibTransId="{5AAB8340-B217-44A2-B2F9-FBEBC770586A}"/>
    <dgm:cxn modelId="{1EBF76B1-81D7-482F-A680-54768DA3D016}" type="presOf" srcId="{091D845E-DDCA-4B4A-8147-61C0B1431FB5}" destId="{92D2CF14-C162-4805-848D-6FE71C6C7F1C}" srcOrd="0" destOrd="0" presId="urn:microsoft.com/office/officeart/2005/8/layout/vList2"/>
    <dgm:cxn modelId="{FA4D1181-1589-45A7-954B-F6DD33F18B80}" type="presOf" srcId="{871F1283-19AC-4398-A99C-FCECBAF735B9}" destId="{2BFD10CF-D9F0-4D21-82AB-A54D1611BECA}" srcOrd="0" destOrd="0" presId="urn:microsoft.com/office/officeart/2005/8/layout/vList2"/>
    <dgm:cxn modelId="{8CFFDE9A-9F88-40ED-AC0D-ECF2FF629C48}" type="presOf" srcId="{5C1108DC-A289-49F3-BB6F-C79AAACE74C8}" destId="{030B2929-A77D-468D-8630-701C81821939}" srcOrd="0" destOrd="0" presId="urn:microsoft.com/office/officeart/2005/8/layout/vList2"/>
    <dgm:cxn modelId="{B0D4D95A-F67F-428E-85BB-44D3AE00B68E}" type="presOf" srcId="{62381D80-ECD8-4945-A398-F48CF85A2FC5}" destId="{BD0B4947-6B51-43C7-82DF-CE2B715FA90B}" srcOrd="0" destOrd="0" presId="urn:microsoft.com/office/officeart/2005/8/layout/vList2"/>
    <dgm:cxn modelId="{032C8893-25C0-4B61-ADF2-66B63F213361}" type="presParOf" srcId="{290C014C-4862-4B13-995E-E136613BC5B4}" destId="{7A6743D5-EECC-4A3E-8470-FA9DAEC87419}" srcOrd="0" destOrd="0" presId="urn:microsoft.com/office/officeart/2005/8/layout/vList2"/>
    <dgm:cxn modelId="{436656F7-AF61-47C8-BCCA-EF8158CC1B15}" type="presParOf" srcId="{290C014C-4862-4B13-995E-E136613BC5B4}" destId="{8E559C33-F02E-446A-BE9F-6FCFA58A1EB7}" srcOrd="1" destOrd="0" presId="urn:microsoft.com/office/officeart/2005/8/layout/vList2"/>
    <dgm:cxn modelId="{2BE87E21-CED5-4550-983F-51187DC5C44B}" type="presParOf" srcId="{290C014C-4862-4B13-995E-E136613BC5B4}" destId="{2BFD10CF-D9F0-4D21-82AB-A54D1611BECA}" srcOrd="2" destOrd="0" presId="urn:microsoft.com/office/officeart/2005/8/layout/vList2"/>
    <dgm:cxn modelId="{B4830F63-70BE-497B-ADF2-6F84C7C27775}" type="presParOf" srcId="{290C014C-4862-4B13-995E-E136613BC5B4}" destId="{7F5FCEA2-1572-4AFC-9198-738EC44DEF58}" srcOrd="3" destOrd="0" presId="urn:microsoft.com/office/officeart/2005/8/layout/vList2"/>
    <dgm:cxn modelId="{E407230B-340B-448B-B351-75B5F556C9FF}" type="presParOf" srcId="{290C014C-4862-4B13-995E-E136613BC5B4}" destId="{030B2929-A77D-468D-8630-701C81821939}" srcOrd="4" destOrd="0" presId="urn:microsoft.com/office/officeart/2005/8/layout/vList2"/>
    <dgm:cxn modelId="{A15C4A2C-AC8E-4281-A723-1AFE7F30EADF}" type="presParOf" srcId="{290C014C-4862-4B13-995E-E136613BC5B4}" destId="{3720E60F-8451-42F7-BDEC-AEE99FDEFACD}" srcOrd="5" destOrd="0" presId="urn:microsoft.com/office/officeart/2005/8/layout/vList2"/>
    <dgm:cxn modelId="{3552858D-FA38-4FB5-B5C3-2BEE32CB18AB}" type="presParOf" srcId="{290C014C-4862-4B13-995E-E136613BC5B4}" destId="{62AADA3D-73FF-450F-8D4D-03078F3668D4}" srcOrd="6" destOrd="0" presId="urn:microsoft.com/office/officeart/2005/8/layout/vList2"/>
    <dgm:cxn modelId="{11D1424F-9C2F-46B7-A41F-562056CBA3F9}" type="presParOf" srcId="{290C014C-4862-4B13-995E-E136613BC5B4}" destId="{C5317B57-A607-4BE3-8F26-23256CC906D7}" srcOrd="7" destOrd="0" presId="urn:microsoft.com/office/officeart/2005/8/layout/vList2"/>
    <dgm:cxn modelId="{C36921C9-B165-4A80-917A-7EF02C3419E9}" type="presParOf" srcId="{290C014C-4862-4B13-995E-E136613BC5B4}" destId="{B3E95E13-C6E1-46EF-A613-6F93D23A3532}" srcOrd="8" destOrd="0" presId="urn:microsoft.com/office/officeart/2005/8/layout/vList2"/>
    <dgm:cxn modelId="{B0AD0F6E-6B4D-4641-928A-E7FB8FDDE06B}" type="presParOf" srcId="{290C014C-4862-4B13-995E-E136613BC5B4}" destId="{A7106756-FE9E-485A-95E1-CC1D3031D868}" srcOrd="9" destOrd="0" presId="urn:microsoft.com/office/officeart/2005/8/layout/vList2"/>
    <dgm:cxn modelId="{12605919-9121-4902-90E9-EC06334B25E9}" type="presParOf" srcId="{290C014C-4862-4B13-995E-E136613BC5B4}" destId="{92D2CF14-C162-4805-848D-6FE71C6C7F1C}" srcOrd="10" destOrd="0" presId="urn:microsoft.com/office/officeart/2005/8/layout/vList2"/>
    <dgm:cxn modelId="{CFBA1CB6-AD29-4115-B998-BCD4ECD060EA}" type="presParOf" srcId="{290C014C-4862-4B13-995E-E136613BC5B4}" destId="{5BC316B2-86F8-4948-B7B4-0C5E9B3785D5}" srcOrd="11" destOrd="0" presId="urn:microsoft.com/office/officeart/2005/8/layout/vList2"/>
    <dgm:cxn modelId="{ADBE77C6-AAAF-4874-A424-B07DDBDEDE28}" type="presParOf" srcId="{290C014C-4862-4B13-995E-E136613BC5B4}" destId="{7FF6D148-425F-4DBE-B8AC-9089A1746DF0}" srcOrd="12" destOrd="0" presId="urn:microsoft.com/office/officeart/2005/8/layout/vList2"/>
    <dgm:cxn modelId="{473A6964-7067-43F6-998C-36A1BF781361}" type="presParOf" srcId="{290C014C-4862-4B13-995E-E136613BC5B4}" destId="{32CE7644-2E78-4846-A0FB-559A0B9B8550}" srcOrd="13" destOrd="0" presId="urn:microsoft.com/office/officeart/2005/8/layout/vList2"/>
    <dgm:cxn modelId="{DF4FC0E2-BC8A-41B7-A171-21A1F146AEFE}" type="presParOf" srcId="{290C014C-4862-4B13-995E-E136613BC5B4}" destId="{BD0B4947-6B51-43C7-82DF-CE2B715FA90B}" srcOrd="1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4B22D99B-AAE4-4477-B4C2-3BDCEDA79115}" type="doc">
      <dgm:prSet loTypeId="urn:microsoft.com/office/officeart/2005/8/layout/list1" loCatId="list" qsTypeId="urn:microsoft.com/office/officeart/2005/8/quickstyle/simple2" qsCatId="simple" csTypeId="urn:microsoft.com/office/officeart/2005/8/colors/accent1_2" csCatId="accent1" phldr="1"/>
      <dgm:spPr/>
      <dgm:t>
        <a:bodyPr/>
        <a:lstStyle/>
        <a:p>
          <a:endParaRPr lang="zh-TW" altLang="en-US"/>
        </a:p>
      </dgm:t>
    </dgm:pt>
    <dgm:pt modelId="{AD96E278-5D90-4675-B113-B48210DB64AC}">
      <dgm:prSet phldrT="[文字]"/>
      <dgm:spPr/>
      <dgm:t>
        <a:bodyPr/>
        <a:lstStyle/>
        <a:p>
          <a:r>
            <a:rPr lang="zh-TW" altLang="en-US" b="1" dirty="0" smtClean="0">
              <a:latin typeface="微軟正黑體" pitchFamily="34" charset="-120"/>
              <a:ea typeface="微軟正黑體" pitchFamily="34" charset="-120"/>
            </a:rPr>
            <a:t>一定要於分娩後才能請產假嗎</a:t>
          </a:r>
          <a:r>
            <a:rPr lang="en-US" altLang="zh-TW" b="1" dirty="0" smtClean="0">
              <a:latin typeface="微軟正黑體" pitchFamily="34" charset="-120"/>
              <a:ea typeface="微軟正黑體" pitchFamily="34" charset="-120"/>
            </a:rPr>
            <a:t>?</a:t>
          </a:r>
          <a:endParaRPr lang="zh-TW" altLang="en-US" dirty="0">
            <a:latin typeface="微軟正黑體" pitchFamily="34" charset="-120"/>
            <a:ea typeface="微軟正黑體" pitchFamily="34" charset="-120"/>
          </a:endParaRPr>
        </a:p>
      </dgm:t>
    </dgm:pt>
    <dgm:pt modelId="{8B6DD5F7-A311-4ADB-856C-66B6739C56F9}" type="parTrans" cxnId="{A7E6F8DB-FC65-4BDA-9FC8-3A34EFDADA04}">
      <dgm:prSet/>
      <dgm:spPr/>
      <dgm:t>
        <a:bodyPr/>
        <a:lstStyle/>
        <a:p>
          <a:endParaRPr lang="zh-TW" altLang="en-US"/>
        </a:p>
      </dgm:t>
    </dgm:pt>
    <dgm:pt modelId="{DE728E69-2973-43B2-848A-95EF9EE113C7}" type="sibTrans" cxnId="{A7E6F8DB-FC65-4BDA-9FC8-3A34EFDADA04}">
      <dgm:prSet/>
      <dgm:spPr/>
      <dgm:t>
        <a:bodyPr/>
        <a:lstStyle/>
        <a:p>
          <a:endParaRPr lang="zh-TW" altLang="en-US"/>
        </a:p>
      </dgm:t>
    </dgm:pt>
    <dgm:pt modelId="{FEC2E7CA-25F5-4FE8-B27D-4AD78A0C3102}">
      <dgm:prSet phldrT="[文字]"/>
      <dgm:spPr/>
      <dgm:t>
        <a:bodyPr/>
        <a:lstStyle/>
        <a:p>
          <a:r>
            <a:rPr lang="zh-TW" altLang="en-US" b="1" dirty="0" smtClean="0">
              <a:latin typeface="微軟正黑體" pitchFamily="34" charset="-120"/>
              <a:ea typeface="微軟正黑體" pitchFamily="34" charset="-120"/>
            </a:rPr>
            <a:t>未婚可以請產假嗎</a:t>
          </a:r>
          <a:r>
            <a:rPr lang="en-US" altLang="zh-TW" b="1" dirty="0" smtClean="0">
              <a:latin typeface="微軟正黑體" pitchFamily="34" charset="-120"/>
              <a:ea typeface="微軟正黑體" pitchFamily="34" charset="-120"/>
            </a:rPr>
            <a:t>?</a:t>
          </a:r>
          <a:endParaRPr lang="zh-TW" altLang="en-US" dirty="0">
            <a:latin typeface="微軟正黑體" pitchFamily="34" charset="-120"/>
            <a:ea typeface="微軟正黑體" pitchFamily="34" charset="-120"/>
          </a:endParaRPr>
        </a:p>
      </dgm:t>
    </dgm:pt>
    <dgm:pt modelId="{85776152-68BD-4DBB-9277-24ECDFFCC58D}" type="parTrans" cxnId="{89BAE33D-E422-4CFF-ABD6-03B8E191D2D8}">
      <dgm:prSet/>
      <dgm:spPr/>
      <dgm:t>
        <a:bodyPr/>
        <a:lstStyle/>
        <a:p>
          <a:endParaRPr lang="zh-TW" altLang="en-US"/>
        </a:p>
      </dgm:t>
    </dgm:pt>
    <dgm:pt modelId="{F640B581-9A8E-4DA2-A423-C6BBEDBD845D}" type="sibTrans" cxnId="{89BAE33D-E422-4CFF-ABD6-03B8E191D2D8}">
      <dgm:prSet/>
      <dgm:spPr/>
      <dgm:t>
        <a:bodyPr/>
        <a:lstStyle/>
        <a:p>
          <a:endParaRPr lang="zh-TW" altLang="en-US"/>
        </a:p>
      </dgm:t>
    </dgm:pt>
    <dgm:pt modelId="{29C2F028-12F9-423F-8058-570FF5D4E46C}">
      <dgm:prSet phldrT="[文字]"/>
      <dgm:spPr/>
      <dgm:t>
        <a:bodyPr/>
        <a:lstStyle/>
        <a:p>
          <a:r>
            <a:rPr lang="zh-TW" altLang="en-US" b="0" dirty="0" smtClean="0">
              <a:latin typeface="微軟正黑體" pitchFamily="34" charset="-120"/>
              <a:ea typeface="微軟正黑體" pitchFamily="34" charset="-120"/>
            </a:rPr>
            <a:t>女工如於產前四週請產假亦屬適當，如勞資雙方協商決定，妊娠期間女性員工得於產前分次請產假，亦無不可，但至少應保留</a:t>
          </a:r>
          <a:r>
            <a:rPr lang="en-US" altLang="zh-TW" b="0" dirty="0" smtClean="0">
              <a:latin typeface="微軟正黑體" pitchFamily="34" charset="-120"/>
              <a:ea typeface="微軟正黑體" pitchFamily="34" charset="-120"/>
            </a:rPr>
            <a:t>4</a:t>
          </a:r>
          <a:r>
            <a:rPr lang="zh-TW" altLang="en-US" b="0" dirty="0" smtClean="0">
              <a:latin typeface="微軟正黑體" pitchFamily="34" charset="-120"/>
              <a:ea typeface="微軟正黑體" pitchFamily="34" charset="-120"/>
            </a:rPr>
            <a:t>週於產後給假。</a:t>
          </a:r>
          <a:endParaRPr lang="zh-TW" altLang="en-US" b="0" dirty="0">
            <a:latin typeface="微軟正黑體" pitchFamily="34" charset="-120"/>
            <a:ea typeface="微軟正黑體" pitchFamily="34" charset="-120"/>
          </a:endParaRPr>
        </a:p>
      </dgm:t>
    </dgm:pt>
    <dgm:pt modelId="{7F627D45-D671-49E6-B29C-5FB64D3BEE50}" type="parTrans" cxnId="{3CE75195-A510-4A77-A191-EFD592C67E16}">
      <dgm:prSet/>
      <dgm:spPr/>
      <dgm:t>
        <a:bodyPr/>
        <a:lstStyle/>
        <a:p>
          <a:endParaRPr lang="zh-TW" altLang="en-US"/>
        </a:p>
      </dgm:t>
    </dgm:pt>
    <dgm:pt modelId="{1A3C88A2-8DB4-4CE1-8CBC-4FB711828FA6}" type="sibTrans" cxnId="{3CE75195-A510-4A77-A191-EFD592C67E16}">
      <dgm:prSet/>
      <dgm:spPr/>
      <dgm:t>
        <a:bodyPr/>
        <a:lstStyle/>
        <a:p>
          <a:endParaRPr lang="zh-TW" altLang="en-US"/>
        </a:p>
      </dgm:t>
    </dgm:pt>
    <dgm:pt modelId="{E17DCC01-EFF8-4A75-B2A0-50789FA6C103}">
      <dgm:prSet phldrT="[文字]"/>
      <dgm:spPr/>
      <dgm:t>
        <a:bodyPr/>
        <a:lstStyle/>
        <a:p>
          <a:r>
            <a:rPr lang="zh-TW" altLang="en-US" b="0" dirty="0" smtClean="0">
              <a:latin typeface="微軟正黑體" pitchFamily="34" charset="-120"/>
              <a:ea typeface="微軟正黑體" pitchFamily="34" charset="-120"/>
            </a:rPr>
            <a:t>勞動基準法第</a:t>
          </a:r>
          <a:r>
            <a:rPr lang="en-US" altLang="zh-TW" b="0" dirty="0" smtClean="0">
              <a:latin typeface="微軟正黑體" pitchFamily="34" charset="-120"/>
              <a:ea typeface="微軟正黑體" pitchFamily="34" charset="-120"/>
            </a:rPr>
            <a:t>50</a:t>
          </a:r>
          <a:r>
            <a:rPr lang="zh-TW" altLang="en-US" b="0" dirty="0" smtClean="0">
              <a:latin typeface="微軟正黑體" pitchFamily="34" charset="-120"/>
              <a:ea typeface="微軟正黑體" pitchFamily="34" charset="-120"/>
            </a:rPr>
            <a:t>條規定，分娩產假及妊娠三個月以上流產假，係以事實認定為準，不論已婚或未婚</a:t>
          </a:r>
          <a:endParaRPr lang="zh-TW" altLang="en-US" b="0" dirty="0">
            <a:latin typeface="微軟正黑體" pitchFamily="34" charset="-120"/>
            <a:ea typeface="微軟正黑體" pitchFamily="34" charset="-120"/>
          </a:endParaRPr>
        </a:p>
      </dgm:t>
    </dgm:pt>
    <dgm:pt modelId="{7121C984-ABFE-44F6-9506-9889F4AB913A}" type="parTrans" cxnId="{6983859D-0834-4B1D-8EFD-22FF4D9B6122}">
      <dgm:prSet/>
      <dgm:spPr/>
      <dgm:t>
        <a:bodyPr/>
        <a:lstStyle/>
        <a:p>
          <a:endParaRPr lang="zh-TW" altLang="en-US"/>
        </a:p>
      </dgm:t>
    </dgm:pt>
    <dgm:pt modelId="{0706EB22-B5D4-485F-BAAA-937C841B988A}" type="sibTrans" cxnId="{6983859D-0834-4B1D-8EFD-22FF4D9B6122}">
      <dgm:prSet/>
      <dgm:spPr/>
      <dgm:t>
        <a:bodyPr/>
        <a:lstStyle/>
        <a:p>
          <a:endParaRPr lang="zh-TW" altLang="en-US"/>
        </a:p>
      </dgm:t>
    </dgm:pt>
    <dgm:pt modelId="{BF5321DC-C8C9-4603-979D-1D94B745B657}" type="pres">
      <dgm:prSet presAssocID="{4B22D99B-AAE4-4477-B4C2-3BDCEDA79115}" presName="linear" presStyleCnt="0">
        <dgm:presLayoutVars>
          <dgm:dir/>
          <dgm:animLvl val="lvl"/>
          <dgm:resizeHandles val="exact"/>
        </dgm:presLayoutVars>
      </dgm:prSet>
      <dgm:spPr/>
      <dgm:t>
        <a:bodyPr/>
        <a:lstStyle/>
        <a:p>
          <a:endParaRPr lang="zh-TW" altLang="en-US"/>
        </a:p>
      </dgm:t>
    </dgm:pt>
    <dgm:pt modelId="{815D8C8E-9A47-4CD6-82FF-2B03432098C7}" type="pres">
      <dgm:prSet presAssocID="{AD96E278-5D90-4675-B113-B48210DB64AC}" presName="parentLin" presStyleCnt="0"/>
      <dgm:spPr/>
      <dgm:t>
        <a:bodyPr/>
        <a:lstStyle/>
        <a:p>
          <a:endParaRPr lang="zh-TW" altLang="en-US"/>
        </a:p>
      </dgm:t>
    </dgm:pt>
    <dgm:pt modelId="{196F548C-80E1-4972-AD38-88D3E2DEA7F1}" type="pres">
      <dgm:prSet presAssocID="{AD96E278-5D90-4675-B113-B48210DB64AC}" presName="parentLeftMargin" presStyleLbl="node1" presStyleIdx="0" presStyleCnt="2"/>
      <dgm:spPr/>
      <dgm:t>
        <a:bodyPr/>
        <a:lstStyle/>
        <a:p>
          <a:endParaRPr lang="zh-TW" altLang="en-US"/>
        </a:p>
      </dgm:t>
    </dgm:pt>
    <dgm:pt modelId="{6B0D5156-4399-4B62-A6B1-FFADEBD8CA50}" type="pres">
      <dgm:prSet presAssocID="{AD96E278-5D90-4675-B113-B48210DB64AC}" presName="parentText" presStyleLbl="node1" presStyleIdx="0" presStyleCnt="2">
        <dgm:presLayoutVars>
          <dgm:chMax val="0"/>
          <dgm:bulletEnabled val="1"/>
        </dgm:presLayoutVars>
      </dgm:prSet>
      <dgm:spPr/>
      <dgm:t>
        <a:bodyPr/>
        <a:lstStyle/>
        <a:p>
          <a:endParaRPr lang="zh-TW" altLang="en-US"/>
        </a:p>
      </dgm:t>
    </dgm:pt>
    <dgm:pt modelId="{8218EC9F-6F08-4B70-868F-4C236F80FEFD}" type="pres">
      <dgm:prSet presAssocID="{AD96E278-5D90-4675-B113-B48210DB64AC}" presName="negativeSpace" presStyleCnt="0"/>
      <dgm:spPr/>
      <dgm:t>
        <a:bodyPr/>
        <a:lstStyle/>
        <a:p>
          <a:endParaRPr lang="zh-TW" altLang="en-US"/>
        </a:p>
      </dgm:t>
    </dgm:pt>
    <dgm:pt modelId="{B476C5D7-152C-4536-A5AA-2E0D74BA78ED}" type="pres">
      <dgm:prSet presAssocID="{AD96E278-5D90-4675-B113-B48210DB64AC}" presName="childText" presStyleLbl="conFgAcc1" presStyleIdx="0" presStyleCnt="2">
        <dgm:presLayoutVars>
          <dgm:bulletEnabled val="1"/>
        </dgm:presLayoutVars>
      </dgm:prSet>
      <dgm:spPr/>
      <dgm:t>
        <a:bodyPr/>
        <a:lstStyle/>
        <a:p>
          <a:endParaRPr lang="zh-TW" altLang="en-US"/>
        </a:p>
      </dgm:t>
    </dgm:pt>
    <dgm:pt modelId="{9939E246-8258-4B91-B3CB-A54344050B90}" type="pres">
      <dgm:prSet presAssocID="{DE728E69-2973-43B2-848A-95EF9EE113C7}" presName="spaceBetweenRectangles" presStyleCnt="0"/>
      <dgm:spPr/>
      <dgm:t>
        <a:bodyPr/>
        <a:lstStyle/>
        <a:p>
          <a:endParaRPr lang="zh-TW" altLang="en-US"/>
        </a:p>
      </dgm:t>
    </dgm:pt>
    <dgm:pt modelId="{47A53382-E29A-4999-8FD3-74D104423700}" type="pres">
      <dgm:prSet presAssocID="{FEC2E7CA-25F5-4FE8-B27D-4AD78A0C3102}" presName="parentLin" presStyleCnt="0"/>
      <dgm:spPr/>
      <dgm:t>
        <a:bodyPr/>
        <a:lstStyle/>
        <a:p>
          <a:endParaRPr lang="zh-TW" altLang="en-US"/>
        </a:p>
      </dgm:t>
    </dgm:pt>
    <dgm:pt modelId="{FF764678-FE17-4E6C-A1F9-29BD21CF0E18}" type="pres">
      <dgm:prSet presAssocID="{FEC2E7CA-25F5-4FE8-B27D-4AD78A0C3102}" presName="parentLeftMargin" presStyleLbl="node1" presStyleIdx="0" presStyleCnt="2"/>
      <dgm:spPr/>
      <dgm:t>
        <a:bodyPr/>
        <a:lstStyle/>
        <a:p>
          <a:endParaRPr lang="zh-TW" altLang="en-US"/>
        </a:p>
      </dgm:t>
    </dgm:pt>
    <dgm:pt modelId="{E49F7B7B-EF12-4016-858B-3FFB0B738A9A}" type="pres">
      <dgm:prSet presAssocID="{FEC2E7CA-25F5-4FE8-B27D-4AD78A0C3102}" presName="parentText" presStyleLbl="node1" presStyleIdx="1" presStyleCnt="2">
        <dgm:presLayoutVars>
          <dgm:chMax val="0"/>
          <dgm:bulletEnabled val="1"/>
        </dgm:presLayoutVars>
      </dgm:prSet>
      <dgm:spPr/>
      <dgm:t>
        <a:bodyPr/>
        <a:lstStyle/>
        <a:p>
          <a:endParaRPr lang="zh-TW" altLang="en-US"/>
        </a:p>
      </dgm:t>
    </dgm:pt>
    <dgm:pt modelId="{BEF4B5E1-7DF8-4DB4-8E1E-376E599F9EFF}" type="pres">
      <dgm:prSet presAssocID="{FEC2E7CA-25F5-4FE8-B27D-4AD78A0C3102}" presName="negativeSpace" presStyleCnt="0"/>
      <dgm:spPr/>
      <dgm:t>
        <a:bodyPr/>
        <a:lstStyle/>
        <a:p>
          <a:endParaRPr lang="zh-TW" altLang="en-US"/>
        </a:p>
      </dgm:t>
    </dgm:pt>
    <dgm:pt modelId="{CFC35328-3DAE-43E8-9519-9B9979729C82}" type="pres">
      <dgm:prSet presAssocID="{FEC2E7CA-25F5-4FE8-B27D-4AD78A0C3102}" presName="childText" presStyleLbl="conFgAcc1" presStyleIdx="1" presStyleCnt="2">
        <dgm:presLayoutVars>
          <dgm:bulletEnabled val="1"/>
        </dgm:presLayoutVars>
      </dgm:prSet>
      <dgm:spPr/>
      <dgm:t>
        <a:bodyPr/>
        <a:lstStyle/>
        <a:p>
          <a:endParaRPr lang="zh-TW" altLang="en-US"/>
        </a:p>
      </dgm:t>
    </dgm:pt>
  </dgm:ptLst>
  <dgm:cxnLst>
    <dgm:cxn modelId="{3CE75195-A510-4A77-A191-EFD592C67E16}" srcId="{AD96E278-5D90-4675-B113-B48210DB64AC}" destId="{29C2F028-12F9-423F-8058-570FF5D4E46C}" srcOrd="0" destOrd="0" parTransId="{7F627D45-D671-49E6-B29C-5FB64D3BEE50}" sibTransId="{1A3C88A2-8DB4-4CE1-8CBC-4FB711828FA6}"/>
    <dgm:cxn modelId="{5BBFE77E-3EF5-4656-9DC7-17201EEFAC93}" type="presOf" srcId="{AD96E278-5D90-4675-B113-B48210DB64AC}" destId="{196F548C-80E1-4972-AD38-88D3E2DEA7F1}" srcOrd="0" destOrd="0" presId="urn:microsoft.com/office/officeart/2005/8/layout/list1"/>
    <dgm:cxn modelId="{A531D1FE-D4A9-4C89-9614-37A17B51BD16}" type="presOf" srcId="{4B22D99B-AAE4-4477-B4C2-3BDCEDA79115}" destId="{BF5321DC-C8C9-4603-979D-1D94B745B657}" srcOrd="0" destOrd="0" presId="urn:microsoft.com/office/officeart/2005/8/layout/list1"/>
    <dgm:cxn modelId="{6983859D-0834-4B1D-8EFD-22FF4D9B6122}" srcId="{FEC2E7CA-25F5-4FE8-B27D-4AD78A0C3102}" destId="{E17DCC01-EFF8-4A75-B2A0-50789FA6C103}" srcOrd="0" destOrd="0" parTransId="{7121C984-ABFE-44F6-9506-9889F4AB913A}" sibTransId="{0706EB22-B5D4-485F-BAAA-937C841B988A}"/>
    <dgm:cxn modelId="{784DE453-30AE-4765-B800-5E1E504EE377}" type="presOf" srcId="{FEC2E7CA-25F5-4FE8-B27D-4AD78A0C3102}" destId="{E49F7B7B-EF12-4016-858B-3FFB0B738A9A}" srcOrd="1" destOrd="0" presId="urn:microsoft.com/office/officeart/2005/8/layout/list1"/>
    <dgm:cxn modelId="{C0A82B3F-A48A-4166-A780-8B652C32CFFA}" type="presOf" srcId="{29C2F028-12F9-423F-8058-570FF5D4E46C}" destId="{B476C5D7-152C-4536-A5AA-2E0D74BA78ED}" srcOrd="0" destOrd="0" presId="urn:microsoft.com/office/officeart/2005/8/layout/list1"/>
    <dgm:cxn modelId="{87548C8A-3B32-4E62-9CCB-67FF4FE2611E}" type="presOf" srcId="{AD96E278-5D90-4675-B113-B48210DB64AC}" destId="{6B0D5156-4399-4B62-A6B1-FFADEBD8CA50}" srcOrd="1" destOrd="0" presId="urn:microsoft.com/office/officeart/2005/8/layout/list1"/>
    <dgm:cxn modelId="{657D46A8-7699-488A-95F1-BEBF1A32BE05}" type="presOf" srcId="{FEC2E7CA-25F5-4FE8-B27D-4AD78A0C3102}" destId="{FF764678-FE17-4E6C-A1F9-29BD21CF0E18}" srcOrd="0" destOrd="0" presId="urn:microsoft.com/office/officeart/2005/8/layout/list1"/>
    <dgm:cxn modelId="{F8B501FE-BC82-4D8F-8202-C57468BB8A3B}" type="presOf" srcId="{E17DCC01-EFF8-4A75-B2A0-50789FA6C103}" destId="{CFC35328-3DAE-43E8-9519-9B9979729C82}" srcOrd="0" destOrd="0" presId="urn:microsoft.com/office/officeart/2005/8/layout/list1"/>
    <dgm:cxn modelId="{89BAE33D-E422-4CFF-ABD6-03B8E191D2D8}" srcId="{4B22D99B-AAE4-4477-B4C2-3BDCEDA79115}" destId="{FEC2E7CA-25F5-4FE8-B27D-4AD78A0C3102}" srcOrd="1" destOrd="0" parTransId="{85776152-68BD-4DBB-9277-24ECDFFCC58D}" sibTransId="{F640B581-9A8E-4DA2-A423-C6BBEDBD845D}"/>
    <dgm:cxn modelId="{A7E6F8DB-FC65-4BDA-9FC8-3A34EFDADA04}" srcId="{4B22D99B-AAE4-4477-B4C2-3BDCEDA79115}" destId="{AD96E278-5D90-4675-B113-B48210DB64AC}" srcOrd="0" destOrd="0" parTransId="{8B6DD5F7-A311-4ADB-856C-66B6739C56F9}" sibTransId="{DE728E69-2973-43B2-848A-95EF9EE113C7}"/>
    <dgm:cxn modelId="{E056B24F-55CA-4F37-B0D7-CDC0FD3B98EC}" type="presParOf" srcId="{BF5321DC-C8C9-4603-979D-1D94B745B657}" destId="{815D8C8E-9A47-4CD6-82FF-2B03432098C7}" srcOrd="0" destOrd="0" presId="urn:microsoft.com/office/officeart/2005/8/layout/list1"/>
    <dgm:cxn modelId="{86F18CCD-9825-432A-AA62-85F726B6BAA5}" type="presParOf" srcId="{815D8C8E-9A47-4CD6-82FF-2B03432098C7}" destId="{196F548C-80E1-4972-AD38-88D3E2DEA7F1}" srcOrd="0" destOrd="0" presId="urn:microsoft.com/office/officeart/2005/8/layout/list1"/>
    <dgm:cxn modelId="{F3AF39E3-FC87-43EA-8070-AB81BF36EAF6}" type="presParOf" srcId="{815D8C8E-9A47-4CD6-82FF-2B03432098C7}" destId="{6B0D5156-4399-4B62-A6B1-FFADEBD8CA50}" srcOrd="1" destOrd="0" presId="urn:microsoft.com/office/officeart/2005/8/layout/list1"/>
    <dgm:cxn modelId="{A09A8469-E5F4-4E35-AC72-34BBC45020B6}" type="presParOf" srcId="{BF5321DC-C8C9-4603-979D-1D94B745B657}" destId="{8218EC9F-6F08-4B70-868F-4C236F80FEFD}" srcOrd="1" destOrd="0" presId="urn:microsoft.com/office/officeart/2005/8/layout/list1"/>
    <dgm:cxn modelId="{0E732E09-28CB-41C5-8279-6125B174DF16}" type="presParOf" srcId="{BF5321DC-C8C9-4603-979D-1D94B745B657}" destId="{B476C5D7-152C-4536-A5AA-2E0D74BA78ED}" srcOrd="2" destOrd="0" presId="urn:microsoft.com/office/officeart/2005/8/layout/list1"/>
    <dgm:cxn modelId="{87C2BCB9-E93D-4C3A-BB32-D41B76FA98BC}" type="presParOf" srcId="{BF5321DC-C8C9-4603-979D-1D94B745B657}" destId="{9939E246-8258-4B91-B3CB-A54344050B90}" srcOrd="3" destOrd="0" presId="urn:microsoft.com/office/officeart/2005/8/layout/list1"/>
    <dgm:cxn modelId="{9838F673-44CF-47C3-B4D3-163BBF61A836}" type="presParOf" srcId="{BF5321DC-C8C9-4603-979D-1D94B745B657}" destId="{47A53382-E29A-4999-8FD3-74D104423700}" srcOrd="4" destOrd="0" presId="urn:microsoft.com/office/officeart/2005/8/layout/list1"/>
    <dgm:cxn modelId="{462C2E2F-B49F-4B51-AE24-4BBC947D139D}" type="presParOf" srcId="{47A53382-E29A-4999-8FD3-74D104423700}" destId="{FF764678-FE17-4E6C-A1F9-29BD21CF0E18}" srcOrd="0" destOrd="0" presId="urn:microsoft.com/office/officeart/2005/8/layout/list1"/>
    <dgm:cxn modelId="{8C3F1B28-4961-44E1-8B21-DD4E91A1F415}" type="presParOf" srcId="{47A53382-E29A-4999-8FD3-74D104423700}" destId="{E49F7B7B-EF12-4016-858B-3FFB0B738A9A}" srcOrd="1" destOrd="0" presId="urn:microsoft.com/office/officeart/2005/8/layout/list1"/>
    <dgm:cxn modelId="{ED62C99A-AC34-4BE9-9191-6066E0DFA67D}" type="presParOf" srcId="{BF5321DC-C8C9-4603-979D-1D94B745B657}" destId="{BEF4B5E1-7DF8-4DB4-8E1E-376E599F9EFF}" srcOrd="5" destOrd="0" presId="urn:microsoft.com/office/officeart/2005/8/layout/list1"/>
    <dgm:cxn modelId="{C9DCF3A6-2545-46C9-97B7-35D7F4419A62}" type="presParOf" srcId="{BF5321DC-C8C9-4603-979D-1D94B745B657}" destId="{CFC35328-3DAE-43E8-9519-9B9979729C82}" srcOrd="6"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FB9DC61C-5207-4298-A9B0-E4D88B752B7F}" type="doc">
      <dgm:prSet loTypeId="urn:microsoft.com/office/officeart/2005/8/layout/list1" loCatId="list" qsTypeId="urn:microsoft.com/office/officeart/2005/8/quickstyle/simple2" qsCatId="simple" csTypeId="urn:microsoft.com/office/officeart/2005/8/colors/accent1_2" csCatId="accent1" phldr="1"/>
      <dgm:spPr/>
      <dgm:t>
        <a:bodyPr/>
        <a:lstStyle/>
        <a:p>
          <a:endParaRPr lang="zh-TW" altLang="en-US"/>
        </a:p>
      </dgm:t>
    </dgm:pt>
    <dgm:pt modelId="{536C3260-8AFB-4717-9FC0-D0EB15BE5E21}">
      <dgm:prSet phldrT="[文字]"/>
      <dgm:spPr/>
      <dgm:t>
        <a:bodyPr/>
        <a:lstStyle/>
        <a:p>
          <a:r>
            <a:rPr lang="zh-TW" altLang="en-US" b="1" dirty="0" smtClean="0">
              <a:latin typeface="微軟正黑體" pitchFamily="34" charset="-120"/>
              <a:ea typeface="微軟正黑體" pitchFamily="34" charset="-120"/>
            </a:rPr>
            <a:t>產假工資計算</a:t>
          </a:r>
          <a:endParaRPr lang="zh-TW" altLang="en-US" b="1" dirty="0">
            <a:latin typeface="微軟正黑體" pitchFamily="34" charset="-120"/>
            <a:ea typeface="微軟正黑體" pitchFamily="34" charset="-120"/>
          </a:endParaRPr>
        </a:p>
      </dgm:t>
    </dgm:pt>
    <dgm:pt modelId="{24F24B76-8376-4C48-9148-DCB48AF2AD79}" type="parTrans" cxnId="{BB7588F5-BD0A-49EB-9357-878D12063AA8}">
      <dgm:prSet/>
      <dgm:spPr/>
      <dgm:t>
        <a:bodyPr/>
        <a:lstStyle/>
        <a:p>
          <a:endParaRPr lang="zh-TW" altLang="en-US"/>
        </a:p>
      </dgm:t>
    </dgm:pt>
    <dgm:pt modelId="{D427530E-2986-4CD1-AA77-DB407E0EB850}" type="sibTrans" cxnId="{BB7588F5-BD0A-49EB-9357-878D12063AA8}">
      <dgm:prSet/>
      <dgm:spPr/>
      <dgm:t>
        <a:bodyPr/>
        <a:lstStyle/>
        <a:p>
          <a:endParaRPr lang="zh-TW" altLang="en-US"/>
        </a:p>
      </dgm:t>
    </dgm:pt>
    <dgm:pt modelId="{F4E1B3E2-B3FA-4E42-8D6C-DE15F0F02F2E}">
      <dgm:prSet phldrT="[文字]"/>
      <dgm:spPr/>
      <dgm:t>
        <a:bodyPr/>
        <a:lstStyle/>
        <a:p>
          <a:r>
            <a:rPr lang="zh-TW" altLang="en-US" b="0" dirty="0" smtClean="0">
              <a:latin typeface="微軟正黑體" pitchFamily="34" charset="-120"/>
              <a:ea typeface="微軟正黑體" pitchFamily="34" charset="-120"/>
            </a:rPr>
            <a:t>勞動基準法第</a:t>
          </a:r>
          <a:r>
            <a:rPr lang="en-US" altLang="zh-TW" b="0" dirty="0" smtClean="0">
              <a:latin typeface="微軟正黑體" pitchFamily="34" charset="-120"/>
              <a:ea typeface="微軟正黑體" pitchFamily="34" charset="-120"/>
            </a:rPr>
            <a:t>50</a:t>
          </a:r>
          <a:r>
            <a:rPr lang="zh-TW" altLang="en-US" b="0" dirty="0" smtClean="0">
              <a:latin typeface="微軟正黑體" pitchFamily="34" charset="-120"/>
              <a:ea typeface="微軟正黑體" pitchFamily="34" charset="-120"/>
            </a:rPr>
            <a:t>條第</a:t>
          </a:r>
          <a:r>
            <a:rPr lang="en-US" altLang="zh-TW" b="0" dirty="0" smtClean="0">
              <a:latin typeface="微軟正黑體" pitchFamily="34" charset="-120"/>
              <a:ea typeface="微軟正黑體" pitchFamily="34" charset="-120"/>
            </a:rPr>
            <a:t>2</a:t>
          </a:r>
          <a:r>
            <a:rPr lang="zh-TW" altLang="en-US" b="0" dirty="0" smtClean="0">
              <a:latin typeface="微軟正黑體" pitchFamily="34" charset="-120"/>
              <a:ea typeface="微軟正黑體" pitchFamily="34" charset="-120"/>
            </a:rPr>
            <a:t>項規定：前項女工受僱工作在六個月以上者，</a:t>
          </a:r>
          <a:r>
            <a:rPr lang="zh-TW" altLang="en-US" b="1" dirty="0" smtClean="0">
              <a:latin typeface="微軟正黑體" pitchFamily="34" charset="-120"/>
              <a:ea typeface="微軟正黑體" pitchFamily="34" charset="-120"/>
            </a:rPr>
            <a:t>停止工作期間工資照給</a:t>
          </a:r>
          <a:r>
            <a:rPr lang="zh-TW" altLang="en-US" b="0" dirty="0" smtClean="0">
              <a:latin typeface="微軟正黑體" pitchFamily="34" charset="-120"/>
              <a:ea typeface="微軟正黑體" pitchFamily="34" charset="-120"/>
            </a:rPr>
            <a:t>；未滿六個月者減半發給。</a:t>
          </a:r>
          <a:endParaRPr lang="zh-TW" altLang="en-US" b="0" dirty="0">
            <a:latin typeface="微軟正黑體" pitchFamily="34" charset="-120"/>
            <a:ea typeface="微軟正黑體" pitchFamily="34" charset="-120"/>
          </a:endParaRPr>
        </a:p>
      </dgm:t>
    </dgm:pt>
    <dgm:pt modelId="{872781D3-C349-4172-972F-0121911816EA}" type="parTrans" cxnId="{E98C6F1B-7868-4A36-ADD3-D0FD5B683DA4}">
      <dgm:prSet/>
      <dgm:spPr/>
      <dgm:t>
        <a:bodyPr/>
        <a:lstStyle/>
        <a:p>
          <a:endParaRPr lang="zh-TW" altLang="en-US"/>
        </a:p>
      </dgm:t>
    </dgm:pt>
    <dgm:pt modelId="{BB7642EC-D2D7-40BA-9D70-D29E912C5A4A}" type="sibTrans" cxnId="{E98C6F1B-7868-4A36-ADD3-D0FD5B683DA4}">
      <dgm:prSet/>
      <dgm:spPr/>
      <dgm:t>
        <a:bodyPr/>
        <a:lstStyle/>
        <a:p>
          <a:endParaRPr lang="zh-TW" altLang="en-US"/>
        </a:p>
      </dgm:t>
    </dgm:pt>
    <dgm:pt modelId="{78812562-341D-413B-8F9C-BEAEE5B54478}">
      <dgm:prSet phldrT="[文字]"/>
      <dgm:spPr/>
      <dgm:t>
        <a:bodyPr/>
        <a:lstStyle/>
        <a:p>
          <a:r>
            <a:rPr lang="zh-TW" altLang="en-US" b="1" dirty="0" smtClean="0">
              <a:latin typeface="微軟正黑體" pitchFamily="34" charset="-120"/>
              <a:ea typeface="微軟正黑體" pitchFamily="34" charset="-120"/>
            </a:rPr>
            <a:t>「停止工作期間工資照給」</a:t>
          </a:r>
          <a:endParaRPr lang="zh-TW" altLang="en-US" b="1" dirty="0">
            <a:latin typeface="微軟正黑體" pitchFamily="34" charset="-120"/>
            <a:ea typeface="微軟正黑體" pitchFamily="34" charset="-120"/>
          </a:endParaRPr>
        </a:p>
      </dgm:t>
    </dgm:pt>
    <dgm:pt modelId="{035398A9-7017-4463-8BF5-5C6FB392728C}" type="parTrans" cxnId="{B687FA61-F0E3-42CB-8824-EC0CE189F27C}">
      <dgm:prSet/>
      <dgm:spPr/>
      <dgm:t>
        <a:bodyPr/>
        <a:lstStyle/>
        <a:p>
          <a:endParaRPr lang="zh-TW" altLang="en-US"/>
        </a:p>
      </dgm:t>
    </dgm:pt>
    <dgm:pt modelId="{3E931058-65CF-477D-A91E-06AB364A5F33}" type="sibTrans" cxnId="{B687FA61-F0E3-42CB-8824-EC0CE189F27C}">
      <dgm:prSet/>
      <dgm:spPr/>
      <dgm:t>
        <a:bodyPr/>
        <a:lstStyle/>
        <a:p>
          <a:endParaRPr lang="zh-TW" altLang="en-US"/>
        </a:p>
      </dgm:t>
    </dgm:pt>
    <dgm:pt modelId="{ADD7BC16-4A88-4EDC-A89B-64DD714D092B}">
      <dgm:prSet phldrT="[文字]"/>
      <dgm:spPr/>
      <dgm:t>
        <a:bodyPr/>
        <a:lstStyle/>
        <a:p>
          <a:r>
            <a:rPr lang="zh-TW" altLang="en-US" b="0" dirty="0" smtClean="0">
              <a:latin typeface="微軟正黑體" pitchFamily="34" charset="-120"/>
              <a:ea typeface="微軟正黑體" pitchFamily="34" charset="-120"/>
            </a:rPr>
            <a:t>指該女工分娩前一工作日正常工作時間所得之工資</a:t>
          </a:r>
          <a:endParaRPr lang="zh-TW" altLang="en-US" b="0" dirty="0">
            <a:latin typeface="微軟正黑體" pitchFamily="34" charset="-120"/>
            <a:ea typeface="微軟正黑體" pitchFamily="34" charset="-120"/>
          </a:endParaRPr>
        </a:p>
      </dgm:t>
    </dgm:pt>
    <dgm:pt modelId="{930646E1-4CA6-4670-8A16-30525D6BD6EB}" type="parTrans" cxnId="{8617CF87-D056-4CBB-864D-9F5977EE03A1}">
      <dgm:prSet/>
      <dgm:spPr/>
      <dgm:t>
        <a:bodyPr/>
        <a:lstStyle/>
        <a:p>
          <a:endParaRPr lang="zh-TW" altLang="en-US"/>
        </a:p>
      </dgm:t>
    </dgm:pt>
    <dgm:pt modelId="{51661EF6-D13B-4518-B17C-B670067271E6}" type="sibTrans" cxnId="{8617CF87-D056-4CBB-864D-9F5977EE03A1}">
      <dgm:prSet/>
      <dgm:spPr/>
      <dgm:t>
        <a:bodyPr/>
        <a:lstStyle/>
        <a:p>
          <a:endParaRPr lang="zh-TW" altLang="en-US"/>
        </a:p>
      </dgm:t>
    </dgm:pt>
    <dgm:pt modelId="{22A03DAD-7430-4039-B33F-EF71111AD99F}">
      <dgm:prSet phldrT="[文字]"/>
      <dgm:spPr/>
      <dgm:t>
        <a:bodyPr/>
        <a:lstStyle/>
        <a:p>
          <a:r>
            <a:rPr lang="zh-TW" altLang="en-US" b="0" dirty="0" smtClean="0">
              <a:latin typeface="微軟正黑體" pitchFamily="34" charset="-120"/>
              <a:ea typeface="微軟正黑體" pitchFamily="34" charset="-120"/>
            </a:rPr>
            <a:t>計月者，以分娩前已領或已屆期可領之最近一個月工資除以</a:t>
          </a:r>
          <a:r>
            <a:rPr lang="en-US" altLang="zh-TW" b="0" dirty="0" smtClean="0">
              <a:latin typeface="微軟正黑體" pitchFamily="34" charset="-120"/>
              <a:ea typeface="微軟正黑體" pitchFamily="34" charset="-120"/>
            </a:rPr>
            <a:t>30</a:t>
          </a:r>
          <a:r>
            <a:rPr lang="zh-TW" altLang="en-US" b="0" dirty="0" smtClean="0">
              <a:latin typeface="微軟正黑體" pitchFamily="34" charset="-120"/>
              <a:ea typeface="微軟正黑體" pitchFamily="34" charset="-120"/>
            </a:rPr>
            <a:t>所得之金額</a:t>
          </a:r>
          <a:endParaRPr lang="zh-TW" altLang="en-US" b="0" dirty="0">
            <a:latin typeface="微軟正黑體" pitchFamily="34" charset="-120"/>
            <a:ea typeface="微軟正黑體" pitchFamily="34" charset="-120"/>
          </a:endParaRPr>
        </a:p>
      </dgm:t>
    </dgm:pt>
    <dgm:pt modelId="{D482B5F4-3CB9-4C33-A011-5EC8C27C17C5}" type="parTrans" cxnId="{FCFCAD4C-CBFA-4CED-A150-CF31BA1AA912}">
      <dgm:prSet/>
      <dgm:spPr/>
      <dgm:t>
        <a:bodyPr/>
        <a:lstStyle/>
        <a:p>
          <a:endParaRPr lang="zh-TW" altLang="en-US"/>
        </a:p>
      </dgm:t>
    </dgm:pt>
    <dgm:pt modelId="{04B1F567-9543-437F-B8BC-B277772CA33B}" type="sibTrans" cxnId="{FCFCAD4C-CBFA-4CED-A150-CF31BA1AA912}">
      <dgm:prSet/>
      <dgm:spPr/>
      <dgm:t>
        <a:bodyPr/>
        <a:lstStyle/>
        <a:p>
          <a:endParaRPr lang="zh-TW" altLang="en-US"/>
        </a:p>
      </dgm:t>
    </dgm:pt>
    <dgm:pt modelId="{5061616A-31AC-4D95-B3F6-A24B867AF683}">
      <dgm:prSet phldrT="[文字]"/>
      <dgm:spPr/>
      <dgm:t>
        <a:bodyPr/>
        <a:lstStyle/>
        <a:p>
          <a:r>
            <a:rPr lang="zh-TW" altLang="en-US" b="0" dirty="0" smtClean="0">
              <a:latin typeface="微軟正黑體" pitchFamily="34" charset="-120"/>
              <a:ea typeface="微軟正黑體" pitchFamily="34" charset="-120"/>
            </a:rPr>
            <a:t>上開金額低於平均工資者，以平均工資為準</a:t>
          </a:r>
          <a:endParaRPr lang="zh-TW" altLang="en-US" b="0" dirty="0">
            <a:latin typeface="微軟正黑體" pitchFamily="34" charset="-120"/>
            <a:ea typeface="微軟正黑體" pitchFamily="34" charset="-120"/>
          </a:endParaRPr>
        </a:p>
      </dgm:t>
    </dgm:pt>
    <dgm:pt modelId="{23F2998C-2A55-458E-9FE0-7941C86F291C}" type="parTrans" cxnId="{4946CBE5-B174-4B9A-A86C-8279B540CCB5}">
      <dgm:prSet/>
      <dgm:spPr/>
      <dgm:t>
        <a:bodyPr/>
        <a:lstStyle/>
        <a:p>
          <a:endParaRPr lang="zh-TW" altLang="en-US"/>
        </a:p>
      </dgm:t>
    </dgm:pt>
    <dgm:pt modelId="{61F6F6AB-B40F-4340-A860-70AAFFBBD220}" type="sibTrans" cxnId="{4946CBE5-B174-4B9A-A86C-8279B540CCB5}">
      <dgm:prSet/>
      <dgm:spPr/>
      <dgm:t>
        <a:bodyPr/>
        <a:lstStyle/>
        <a:p>
          <a:endParaRPr lang="zh-TW" altLang="en-US"/>
        </a:p>
      </dgm:t>
    </dgm:pt>
    <dgm:pt modelId="{435340C7-F448-4302-86B8-089B9EB0AD46}" type="pres">
      <dgm:prSet presAssocID="{FB9DC61C-5207-4298-A9B0-E4D88B752B7F}" presName="linear" presStyleCnt="0">
        <dgm:presLayoutVars>
          <dgm:dir/>
          <dgm:animLvl val="lvl"/>
          <dgm:resizeHandles val="exact"/>
        </dgm:presLayoutVars>
      </dgm:prSet>
      <dgm:spPr/>
      <dgm:t>
        <a:bodyPr/>
        <a:lstStyle/>
        <a:p>
          <a:endParaRPr lang="zh-TW" altLang="en-US"/>
        </a:p>
      </dgm:t>
    </dgm:pt>
    <dgm:pt modelId="{A1D23241-626A-48B3-B16B-90F12DEA51BE}" type="pres">
      <dgm:prSet presAssocID="{536C3260-8AFB-4717-9FC0-D0EB15BE5E21}" presName="parentLin" presStyleCnt="0"/>
      <dgm:spPr/>
    </dgm:pt>
    <dgm:pt modelId="{F81B59D5-05D0-43A8-9A8D-47CB650AB6E5}" type="pres">
      <dgm:prSet presAssocID="{536C3260-8AFB-4717-9FC0-D0EB15BE5E21}" presName="parentLeftMargin" presStyleLbl="node1" presStyleIdx="0" presStyleCnt="2"/>
      <dgm:spPr/>
      <dgm:t>
        <a:bodyPr/>
        <a:lstStyle/>
        <a:p>
          <a:endParaRPr lang="zh-TW" altLang="en-US"/>
        </a:p>
      </dgm:t>
    </dgm:pt>
    <dgm:pt modelId="{F5AE63D1-8C87-471C-A67D-3E99C3A252ED}" type="pres">
      <dgm:prSet presAssocID="{536C3260-8AFB-4717-9FC0-D0EB15BE5E21}" presName="parentText" presStyleLbl="node1" presStyleIdx="0" presStyleCnt="2">
        <dgm:presLayoutVars>
          <dgm:chMax val="0"/>
          <dgm:bulletEnabled val="1"/>
        </dgm:presLayoutVars>
      </dgm:prSet>
      <dgm:spPr/>
      <dgm:t>
        <a:bodyPr/>
        <a:lstStyle/>
        <a:p>
          <a:endParaRPr lang="zh-TW" altLang="en-US"/>
        </a:p>
      </dgm:t>
    </dgm:pt>
    <dgm:pt modelId="{0E2AE0D0-BDA9-4F89-936D-7EE7C7C59775}" type="pres">
      <dgm:prSet presAssocID="{536C3260-8AFB-4717-9FC0-D0EB15BE5E21}" presName="negativeSpace" presStyleCnt="0"/>
      <dgm:spPr/>
    </dgm:pt>
    <dgm:pt modelId="{E2CEB673-871E-4B43-A345-94558D0C16EA}" type="pres">
      <dgm:prSet presAssocID="{536C3260-8AFB-4717-9FC0-D0EB15BE5E21}" presName="childText" presStyleLbl="conFgAcc1" presStyleIdx="0" presStyleCnt="2">
        <dgm:presLayoutVars>
          <dgm:bulletEnabled val="1"/>
        </dgm:presLayoutVars>
      </dgm:prSet>
      <dgm:spPr/>
      <dgm:t>
        <a:bodyPr/>
        <a:lstStyle/>
        <a:p>
          <a:endParaRPr lang="zh-TW" altLang="en-US"/>
        </a:p>
      </dgm:t>
    </dgm:pt>
    <dgm:pt modelId="{4199C28D-0FCE-4757-A391-EE7AC3345518}" type="pres">
      <dgm:prSet presAssocID="{D427530E-2986-4CD1-AA77-DB407E0EB850}" presName="spaceBetweenRectangles" presStyleCnt="0"/>
      <dgm:spPr/>
    </dgm:pt>
    <dgm:pt modelId="{6583F930-B553-4265-9571-0686C97A61BA}" type="pres">
      <dgm:prSet presAssocID="{78812562-341D-413B-8F9C-BEAEE5B54478}" presName="parentLin" presStyleCnt="0"/>
      <dgm:spPr/>
    </dgm:pt>
    <dgm:pt modelId="{43ACDE9A-225C-49B0-97D7-609A7C9978FC}" type="pres">
      <dgm:prSet presAssocID="{78812562-341D-413B-8F9C-BEAEE5B54478}" presName="parentLeftMargin" presStyleLbl="node1" presStyleIdx="0" presStyleCnt="2"/>
      <dgm:spPr/>
      <dgm:t>
        <a:bodyPr/>
        <a:lstStyle/>
        <a:p>
          <a:endParaRPr lang="zh-TW" altLang="en-US"/>
        </a:p>
      </dgm:t>
    </dgm:pt>
    <dgm:pt modelId="{CD3644A5-0FB2-44D7-8587-B235976B1BA2}" type="pres">
      <dgm:prSet presAssocID="{78812562-341D-413B-8F9C-BEAEE5B54478}" presName="parentText" presStyleLbl="node1" presStyleIdx="1" presStyleCnt="2">
        <dgm:presLayoutVars>
          <dgm:chMax val="0"/>
          <dgm:bulletEnabled val="1"/>
        </dgm:presLayoutVars>
      </dgm:prSet>
      <dgm:spPr/>
      <dgm:t>
        <a:bodyPr/>
        <a:lstStyle/>
        <a:p>
          <a:endParaRPr lang="zh-TW" altLang="en-US"/>
        </a:p>
      </dgm:t>
    </dgm:pt>
    <dgm:pt modelId="{8F487A8F-79B4-45DA-98E8-472794A4E7F7}" type="pres">
      <dgm:prSet presAssocID="{78812562-341D-413B-8F9C-BEAEE5B54478}" presName="negativeSpace" presStyleCnt="0"/>
      <dgm:spPr/>
    </dgm:pt>
    <dgm:pt modelId="{C85D7D90-485E-47CF-B869-B144B51DFB2D}" type="pres">
      <dgm:prSet presAssocID="{78812562-341D-413B-8F9C-BEAEE5B54478}" presName="childText" presStyleLbl="conFgAcc1" presStyleIdx="1" presStyleCnt="2">
        <dgm:presLayoutVars>
          <dgm:bulletEnabled val="1"/>
        </dgm:presLayoutVars>
      </dgm:prSet>
      <dgm:spPr/>
      <dgm:t>
        <a:bodyPr/>
        <a:lstStyle/>
        <a:p>
          <a:endParaRPr lang="zh-TW" altLang="en-US"/>
        </a:p>
      </dgm:t>
    </dgm:pt>
  </dgm:ptLst>
  <dgm:cxnLst>
    <dgm:cxn modelId="{E98C6F1B-7868-4A36-ADD3-D0FD5B683DA4}" srcId="{536C3260-8AFB-4717-9FC0-D0EB15BE5E21}" destId="{F4E1B3E2-B3FA-4E42-8D6C-DE15F0F02F2E}" srcOrd="0" destOrd="0" parTransId="{872781D3-C349-4172-972F-0121911816EA}" sibTransId="{BB7642EC-D2D7-40BA-9D70-D29E912C5A4A}"/>
    <dgm:cxn modelId="{FCFCAD4C-CBFA-4CED-A150-CF31BA1AA912}" srcId="{78812562-341D-413B-8F9C-BEAEE5B54478}" destId="{22A03DAD-7430-4039-B33F-EF71111AD99F}" srcOrd="1" destOrd="0" parTransId="{D482B5F4-3CB9-4C33-A011-5EC8C27C17C5}" sibTransId="{04B1F567-9543-437F-B8BC-B277772CA33B}"/>
    <dgm:cxn modelId="{B687FA61-F0E3-42CB-8824-EC0CE189F27C}" srcId="{FB9DC61C-5207-4298-A9B0-E4D88B752B7F}" destId="{78812562-341D-413B-8F9C-BEAEE5B54478}" srcOrd="1" destOrd="0" parTransId="{035398A9-7017-4463-8BF5-5C6FB392728C}" sibTransId="{3E931058-65CF-477D-A91E-06AB364A5F33}"/>
    <dgm:cxn modelId="{BB7588F5-BD0A-49EB-9357-878D12063AA8}" srcId="{FB9DC61C-5207-4298-A9B0-E4D88B752B7F}" destId="{536C3260-8AFB-4717-9FC0-D0EB15BE5E21}" srcOrd="0" destOrd="0" parTransId="{24F24B76-8376-4C48-9148-DCB48AF2AD79}" sibTransId="{D427530E-2986-4CD1-AA77-DB407E0EB850}"/>
    <dgm:cxn modelId="{4E2C5423-2A13-4ED2-BEFC-D62BD2016294}" type="presOf" srcId="{22A03DAD-7430-4039-B33F-EF71111AD99F}" destId="{C85D7D90-485E-47CF-B869-B144B51DFB2D}" srcOrd="0" destOrd="1" presId="urn:microsoft.com/office/officeart/2005/8/layout/list1"/>
    <dgm:cxn modelId="{B4878EB0-AAA6-4104-9530-2FF8094873E8}" type="presOf" srcId="{FB9DC61C-5207-4298-A9B0-E4D88B752B7F}" destId="{435340C7-F448-4302-86B8-089B9EB0AD46}" srcOrd="0" destOrd="0" presId="urn:microsoft.com/office/officeart/2005/8/layout/list1"/>
    <dgm:cxn modelId="{21504035-6BFF-4C15-BC06-AB7B03B71DB3}" type="presOf" srcId="{5061616A-31AC-4D95-B3F6-A24B867AF683}" destId="{C85D7D90-485E-47CF-B869-B144B51DFB2D}" srcOrd="0" destOrd="2" presId="urn:microsoft.com/office/officeart/2005/8/layout/list1"/>
    <dgm:cxn modelId="{1CAC0FC2-A4C0-4C43-A4F6-2472EA17A5CE}" type="presOf" srcId="{78812562-341D-413B-8F9C-BEAEE5B54478}" destId="{CD3644A5-0FB2-44D7-8587-B235976B1BA2}" srcOrd="1" destOrd="0" presId="urn:microsoft.com/office/officeart/2005/8/layout/list1"/>
    <dgm:cxn modelId="{CCC3EE99-A4CC-47A5-B4DE-A8880E309A68}" type="presOf" srcId="{536C3260-8AFB-4717-9FC0-D0EB15BE5E21}" destId="{F81B59D5-05D0-43A8-9A8D-47CB650AB6E5}" srcOrd="0" destOrd="0" presId="urn:microsoft.com/office/officeart/2005/8/layout/list1"/>
    <dgm:cxn modelId="{847CA033-0AD9-46CE-AB1A-C3C62A5B779E}" type="presOf" srcId="{536C3260-8AFB-4717-9FC0-D0EB15BE5E21}" destId="{F5AE63D1-8C87-471C-A67D-3E99C3A252ED}" srcOrd="1" destOrd="0" presId="urn:microsoft.com/office/officeart/2005/8/layout/list1"/>
    <dgm:cxn modelId="{8617CF87-D056-4CBB-864D-9F5977EE03A1}" srcId="{78812562-341D-413B-8F9C-BEAEE5B54478}" destId="{ADD7BC16-4A88-4EDC-A89B-64DD714D092B}" srcOrd="0" destOrd="0" parTransId="{930646E1-4CA6-4670-8A16-30525D6BD6EB}" sibTransId="{51661EF6-D13B-4518-B17C-B670067271E6}"/>
    <dgm:cxn modelId="{E38533AD-25F2-4C98-B678-017403EB70F9}" type="presOf" srcId="{ADD7BC16-4A88-4EDC-A89B-64DD714D092B}" destId="{C85D7D90-485E-47CF-B869-B144B51DFB2D}" srcOrd="0" destOrd="0" presId="urn:microsoft.com/office/officeart/2005/8/layout/list1"/>
    <dgm:cxn modelId="{4946CBE5-B174-4B9A-A86C-8279B540CCB5}" srcId="{78812562-341D-413B-8F9C-BEAEE5B54478}" destId="{5061616A-31AC-4D95-B3F6-A24B867AF683}" srcOrd="2" destOrd="0" parTransId="{23F2998C-2A55-458E-9FE0-7941C86F291C}" sibTransId="{61F6F6AB-B40F-4340-A860-70AAFFBBD220}"/>
    <dgm:cxn modelId="{823BDF53-29F4-4F5C-B663-43A0D8C69BAF}" type="presOf" srcId="{78812562-341D-413B-8F9C-BEAEE5B54478}" destId="{43ACDE9A-225C-49B0-97D7-609A7C9978FC}" srcOrd="0" destOrd="0" presId="urn:microsoft.com/office/officeart/2005/8/layout/list1"/>
    <dgm:cxn modelId="{0023DB51-59AC-4358-86E5-35808DE8357B}" type="presOf" srcId="{F4E1B3E2-B3FA-4E42-8D6C-DE15F0F02F2E}" destId="{E2CEB673-871E-4B43-A345-94558D0C16EA}" srcOrd="0" destOrd="0" presId="urn:microsoft.com/office/officeart/2005/8/layout/list1"/>
    <dgm:cxn modelId="{29C3B1AE-3B4D-4F9F-A73C-0FA0D16F883A}" type="presParOf" srcId="{435340C7-F448-4302-86B8-089B9EB0AD46}" destId="{A1D23241-626A-48B3-B16B-90F12DEA51BE}" srcOrd="0" destOrd="0" presId="urn:microsoft.com/office/officeart/2005/8/layout/list1"/>
    <dgm:cxn modelId="{19225FD3-73A5-471F-AEC5-019FB7AFD69F}" type="presParOf" srcId="{A1D23241-626A-48B3-B16B-90F12DEA51BE}" destId="{F81B59D5-05D0-43A8-9A8D-47CB650AB6E5}" srcOrd="0" destOrd="0" presId="urn:microsoft.com/office/officeart/2005/8/layout/list1"/>
    <dgm:cxn modelId="{CC0B0ABB-059F-4F06-8D64-A242E258C0B4}" type="presParOf" srcId="{A1D23241-626A-48B3-B16B-90F12DEA51BE}" destId="{F5AE63D1-8C87-471C-A67D-3E99C3A252ED}" srcOrd="1" destOrd="0" presId="urn:microsoft.com/office/officeart/2005/8/layout/list1"/>
    <dgm:cxn modelId="{C365576A-78FB-42CA-B4E2-C1E50BEA9BEC}" type="presParOf" srcId="{435340C7-F448-4302-86B8-089B9EB0AD46}" destId="{0E2AE0D0-BDA9-4F89-936D-7EE7C7C59775}" srcOrd="1" destOrd="0" presId="urn:microsoft.com/office/officeart/2005/8/layout/list1"/>
    <dgm:cxn modelId="{59AFB607-15CE-4793-8190-3F3CABC09F1E}" type="presParOf" srcId="{435340C7-F448-4302-86B8-089B9EB0AD46}" destId="{E2CEB673-871E-4B43-A345-94558D0C16EA}" srcOrd="2" destOrd="0" presId="urn:microsoft.com/office/officeart/2005/8/layout/list1"/>
    <dgm:cxn modelId="{A1F75EC4-2932-41EB-A8D3-947EFD543CD9}" type="presParOf" srcId="{435340C7-F448-4302-86B8-089B9EB0AD46}" destId="{4199C28D-0FCE-4757-A391-EE7AC3345518}" srcOrd="3" destOrd="0" presId="urn:microsoft.com/office/officeart/2005/8/layout/list1"/>
    <dgm:cxn modelId="{19ED14CB-EF9B-4C89-98AF-F8878BC6755A}" type="presParOf" srcId="{435340C7-F448-4302-86B8-089B9EB0AD46}" destId="{6583F930-B553-4265-9571-0686C97A61BA}" srcOrd="4" destOrd="0" presId="urn:microsoft.com/office/officeart/2005/8/layout/list1"/>
    <dgm:cxn modelId="{FCA4C1B4-440C-4CE4-B230-00169C620BA0}" type="presParOf" srcId="{6583F930-B553-4265-9571-0686C97A61BA}" destId="{43ACDE9A-225C-49B0-97D7-609A7C9978FC}" srcOrd="0" destOrd="0" presId="urn:microsoft.com/office/officeart/2005/8/layout/list1"/>
    <dgm:cxn modelId="{DEFAE9C5-6F9D-4265-BC15-7CCBA93F1827}" type="presParOf" srcId="{6583F930-B553-4265-9571-0686C97A61BA}" destId="{CD3644A5-0FB2-44D7-8587-B235976B1BA2}" srcOrd="1" destOrd="0" presId="urn:microsoft.com/office/officeart/2005/8/layout/list1"/>
    <dgm:cxn modelId="{7AE16B0F-F0D4-4BF2-8B6D-75A590803B3B}" type="presParOf" srcId="{435340C7-F448-4302-86B8-089B9EB0AD46}" destId="{8F487A8F-79B4-45DA-98E8-472794A4E7F7}" srcOrd="5" destOrd="0" presId="urn:microsoft.com/office/officeart/2005/8/layout/list1"/>
    <dgm:cxn modelId="{0436009B-9FEA-49B8-856D-E3A1577FA8C7}" type="presParOf" srcId="{435340C7-F448-4302-86B8-089B9EB0AD46}" destId="{C85D7D90-485E-47CF-B869-B144B51DFB2D}" srcOrd="6"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1C3754D-D10E-464F-B4BC-E3DD0DD0D863}" type="doc">
      <dgm:prSet loTypeId="urn:microsoft.com/office/officeart/2005/8/layout/list1" loCatId="list" qsTypeId="urn:microsoft.com/office/officeart/2005/8/quickstyle/simple2" qsCatId="simple" csTypeId="urn:microsoft.com/office/officeart/2005/8/colors/accent1_2" csCatId="accent1" phldr="1"/>
      <dgm:spPr/>
      <dgm:t>
        <a:bodyPr/>
        <a:lstStyle/>
        <a:p>
          <a:endParaRPr lang="zh-TW" altLang="en-US"/>
        </a:p>
      </dgm:t>
    </dgm:pt>
    <dgm:pt modelId="{6458B1B3-079A-4980-BC93-C281F0ABAF81}">
      <dgm:prSet phldrT="[文字]"/>
      <dgm:spPr/>
      <dgm:t>
        <a:bodyPr/>
        <a:lstStyle/>
        <a:p>
          <a:r>
            <a:rPr lang="zh-TW" altLang="en-US" b="0" dirty="0" smtClean="0">
              <a:latin typeface="微軟正黑體" pitchFamily="34" charset="-120"/>
              <a:ea typeface="微軟正黑體" pitchFamily="34" charset="-120"/>
            </a:rPr>
            <a:t>勞動基準法第</a:t>
          </a:r>
          <a:r>
            <a:rPr lang="en-US" altLang="zh-TW" b="0" dirty="0" smtClean="0">
              <a:latin typeface="微軟正黑體" pitchFamily="34" charset="-120"/>
              <a:ea typeface="微軟正黑體" pitchFamily="34" charset="-120"/>
            </a:rPr>
            <a:t>22</a:t>
          </a:r>
          <a:r>
            <a:rPr lang="zh-TW" altLang="en-US" b="0" dirty="0" smtClean="0">
              <a:latin typeface="微軟正黑體" pitchFamily="34" charset="-120"/>
              <a:ea typeface="微軟正黑體" pitchFamily="34" charset="-120"/>
            </a:rPr>
            <a:t>條第</a:t>
          </a:r>
          <a:r>
            <a:rPr lang="en-US" altLang="zh-TW" b="0" dirty="0" smtClean="0">
              <a:latin typeface="微軟正黑體" pitchFamily="34" charset="-120"/>
              <a:ea typeface="微軟正黑體" pitchFamily="34" charset="-120"/>
            </a:rPr>
            <a:t>1</a:t>
          </a:r>
          <a:r>
            <a:rPr lang="zh-TW" altLang="en-US" b="0" dirty="0" smtClean="0">
              <a:latin typeface="微軟正黑體" pitchFamily="34" charset="-120"/>
              <a:ea typeface="微軟正黑體" pitchFamily="34" charset="-120"/>
            </a:rPr>
            <a:t>項</a:t>
          </a:r>
          <a:endParaRPr lang="zh-TW" altLang="en-US" b="0" dirty="0">
            <a:latin typeface="微軟正黑體" pitchFamily="34" charset="-120"/>
            <a:ea typeface="微軟正黑體" pitchFamily="34" charset="-120"/>
          </a:endParaRPr>
        </a:p>
      </dgm:t>
    </dgm:pt>
    <dgm:pt modelId="{DCB04FB9-4977-4FAB-9C86-05D883B4AB8D}" type="parTrans" cxnId="{69F3C1DA-E91D-4EF2-8727-4793C40D446C}">
      <dgm:prSet/>
      <dgm:spPr/>
      <dgm:t>
        <a:bodyPr/>
        <a:lstStyle/>
        <a:p>
          <a:endParaRPr lang="zh-TW" altLang="en-US">
            <a:latin typeface="微軟正黑體" pitchFamily="34" charset="-120"/>
            <a:ea typeface="微軟正黑體" pitchFamily="34" charset="-120"/>
          </a:endParaRPr>
        </a:p>
      </dgm:t>
    </dgm:pt>
    <dgm:pt modelId="{3400A60F-7ABB-47FC-AC07-847AB23DCF0E}" type="sibTrans" cxnId="{69F3C1DA-E91D-4EF2-8727-4793C40D446C}">
      <dgm:prSet/>
      <dgm:spPr/>
      <dgm:t>
        <a:bodyPr/>
        <a:lstStyle/>
        <a:p>
          <a:endParaRPr lang="zh-TW" altLang="en-US">
            <a:latin typeface="微軟正黑體" pitchFamily="34" charset="-120"/>
            <a:ea typeface="微軟正黑體" pitchFamily="34" charset="-120"/>
          </a:endParaRPr>
        </a:p>
      </dgm:t>
    </dgm:pt>
    <dgm:pt modelId="{F38809E1-8417-48F3-976D-2FF98E257989}">
      <dgm:prSet phldrT="[文字]"/>
      <dgm:spPr/>
      <dgm:t>
        <a:bodyPr/>
        <a:lstStyle/>
        <a:p>
          <a:r>
            <a:rPr lang="zh-TW" altLang="en-US" b="0" dirty="0" smtClean="0">
              <a:latin typeface="微軟正黑體" pitchFamily="34" charset="-120"/>
              <a:ea typeface="微軟正黑體" pitchFamily="34" charset="-120"/>
            </a:rPr>
            <a:t>勞動基準法第</a:t>
          </a:r>
          <a:r>
            <a:rPr lang="en-US" altLang="zh-TW" b="0" dirty="0" smtClean="0">
              <a:latin typeface="微軟正黑體" pitchFamily="34" charset="-120"/>
              <a:ea typeface="微軟正黑體" pitchFamily="34" charset="-120"/>
            </a:rPr>
            <a:t>22</a:t>
          </a:r>
          <a:r>
            <a:rPr lang="zh-TW" altLang="en-US" b="0" dirty="0" smtClean="0">
              <a:latin typeface="微軟正黑體" pitchFamily="34" charset="-120"/>
              <a:ea typeface="微軟正黑體" pitchFamily="34" charset="-120"/>
            </a:rPr>
            <a:t>條第</a:t>
          </a:r>
          <a:r>
            <a:rPr lang="en-US" altLang="zh-TW" b="0" dirty="0" smtClean="0">
              <a:latin typeface="微軟正黑體" pitchFamily="34" charset="-120"/>
              <a:ea typeface="微軟正黑體" pitchFamily="34" charset="-120"/>
            </a:rPr>
            <a:t>2</a:t>
          </a:r>
          <a:r>
            <a:rPr lang="zh-TW" altLang="en-US" b="0" dirty="0" smtClean="0">
              <a:latin typeface="微軟正黑體" pitchFamily="34" charset="-120"/>
              <a:ea typeface="微軟正黑體" pitchFamily="34" charset="-120"/>
            </a:rPr>
            <a:t>項</a:t>
          </a:r>
          <a:endParaRPr lang="zh-TW" altLang="en-US" b="0" dirty="0">
            <a:latin typeface="微軟正黑體" pitchFamily="34" charset="-120"/>
            <a:ea typeface="微軟正黑體" pitchFamily="34" charset="-120"/>
          </a:endParaRPr>
        </a:p>
      </dgm:t>
    </dgm:pt>
    <dgm:pt modelId="{60385987-538C-419A-857D-FA0DE5EEF5DA}" type="parTrans" cxnId="{59D0DC2B-EBE2-4F07-8CCE-B7BAD8369C1B}">
      <dgm:prSet/>
      <dgm:spPr/>
      <dgm:t>
        <a:bodyPr/>
        <a:lstStyle/>
        <a:p>
          <a:endParaRPr lang="zh-TW" altLang="en-US">
            <a:latin typeface="微軟正黑體" pitchFamily="34" charset="-120"/>
            <a:ea typeface="微軟正黑體" pitchFamily="34" charset="-120"/>
          </a:endParaRPr>
        </a:p>
      </dgm:t>
    </dgm:pt>
    <dgm:pt modelId="{7491A790-BE6F-4D4F-8CA9-1BEAE658FDBC}" type="sibTrans" cxnId="{59D0DC2B-EBE2-4F07-8CCE-B7BAD8369C1B}">
      <dgm:prSet/>
      <dgm:spPr/>
      <dgm:t>
        <a:bodyPr/>
        <a:lstStyle/>
        <a:p>
          <a:endParaRPr lang="zh-TW" altLang="en-US">
            <a:latin typeface="微軟正黑體" pitchFamily="34" charset="-120"/>
            <a:ea typeface="微軟正黑體" pitchFamily="34" charset="-120"/>
          </a:endParaRPr>
        </a:p>
      </dgm:t>
    </dgm:pt>
    <dgm:pt modelId="{F10B6B81-6EE8-44B9-AAE2-DD94BC33ADE0}">
      <dgm:prSet phldrT="[文字]"/>
      <dgm:spPr/>
      <dgm:t>
        <a:bodyPr/>
        <a:lstStyle/>
        <a:p>
          <a:r>
            <a:rPr lang="zh-TW" altLang="en-US" dirty="0" smtClean="0">
              <a:latin typeface="微軟正黑體" pitchFamily="34" charset="-120"/>
              <a:ea typeface="微軟正黑體" pitchFamily="34" charset="-120"/>
            </a:rPr>
            <a:t>工資應全額直接給付勞工。</a:t>
          </a:r>
          <a:endParaRPr lang="zh-TW" altLang="en-US" dirty="0">
            <a:latin typeface="微軟正黑體" pitchFamily="34" charset="-120"/>
            <a:ea typeface="微軟正黑體" pitchFamily="34" charset="-120"/>
          </a:endParaRPr>
        </a:p>
      </dgm:t>
    </dgm:pt>
    <dgm:pt modelId="{23814373-790E-4969-95B5-AB2F73CED968}" type="parTrans" cxnId="{67308A18-69A8-476B-B490-0B9E6CA8A0A6}">
      <dgm:prSet/>
      <dgm:spPr/>
      <dgm:t>
        <a:bodyPr/>
        <a:lstStyle/>
        <a:p>
          <a:endParaRPr lang="zh-TW" altLang="en-US">
            <a:latin typeface="微軟正黑體" pitchFamily="34" charset="-120"/>
            <a:ea typeface="微軟正黑體" pitchFamily="34" charset="-120"/>
          </a:endParaRPr>
        </a:p>
      </dgm:t>
    </dgm:pt>
    <dgm:pt modelId="{2A7DF39B-0F58-4916-A915-69B36A3AC66E}" type="sibTrans" cxnId="{67308A18-69A8-476B-B490-0B9E6CA8A0A6}">
      <dgm:prSet/>
      <dgm:spPr/>
      <dgm:t>
        <a:bodyPr/>
        <a:lstStyle/>
        <a:p>
          <a:endParaRPr lang="zh-TW" altLang="en-US">
            <a:latin typeface="微軟正黑體" pitchFamily="34" charset="-120"/>
            <a:ea typeface="微軟正黑體" pitchFamily="34" charset="-120"/>
          </a:endParaRPr>
        </a:p>
      </dgm:t>
    </dgm:pt>
    <dgm:pt modelId="{8E3C1999-2653-41CA-BAC6-5F02C087BD67}">
      <dgm:prSet phldrT="[文字]"/>
      <dgm:spPr/>
      <dgm:t>
        <a:bodyPr/>
        <a:lstStyle/>
        <a:p>
          <a:r>
            <a:rPr lang="zh-TW" altLang="en-US" dirty="0" smtClean="0">
              <a:latin typeface="微軟正黑體" pitchFamily="34" charset="-120"/>
              <a:ea typeface="微軟正黑體" pitchFamily="34" charset="-120"/>
            </a:rPr>
            <a:t>工資之給付，應以法定通用貨幣為之。</a:t>
          </a:r>
          <a:endParaRPr lang="zh-TW" altLang="en-US" dirty="0">
            <a:latin typeface="微軟正黑體" pitchFamily="34" charset="-120"/>
            <a:ea typeface="微軟正黑體" pitchFamily="34" charset="-120"/>
          </a:endParaRPr>
        </a:p>
      </dgm:t>
    </dgm:pt>
    <dgm:pt modelId="{57BEF009-736D-467C-ADE8-589B1CB3E7E1}" type="parTrans" cxnId="{7A3ADD75-91FC-4092-86B7-2AEE850D484F}">
      <dgm:prSet/>
      <dgm:spPr/>
      <dgm:t>
        <a:bodyPr/>
        <a:lstStyle/>
        <a:p>
          <a:endParaRPr lang="zh-TW" altLang="en-US">
            <a:latin typeface="微軟正黑體" pitchFamily="34" charset="-120"/>
            <a:ea typeface="微軟正黑體" pitchFamily="34" charset="-120"/>
          </a:endParaRPr>
        </a:p>
      </dgm:t>
    </dgm:pt>
    <dgm:pt modelId="{D2247F18-AA18-41C2-8FE4-4433D063A63E}" type="sibTrans" cxnId="{7A3ADD75-91FC-4092-86B7-2AEE850D484F}">
      <dgm:prSet/>
      <dgm:spPr/>
      <dgm:t>
        <a:bodyPr/>
        <a:lstStyle/>
        <a:p>
          <a:endParaRPr lang="zh-TW" altLang="en-US">
            <a:latin typeface="微軟正黑體" pitchFamily="34" charset="-120"/>
            <a:ea typeface="微軟正黑體" pitchFamily="34" charset="-120"/>
          </a:endParaRPr>
        </a:p>
      </dgm:t>
    </dgm:pt>
    <dgm:pt modelId="{8DC9308D-1755-4333-8312-7F2474442F8E}">
      <dgm:prSet phldrT="[文字]"/>
      <dgm:spPr/>
      <dgm:t>
        <a:bodyPr/>
        <a:lstStyle/>
        <a:p>
          <a:r>
            <a:rPr lang="zh-TW" altLang="en-US" dirty="0" smtClean="0">
              <a:latin typeface="微軟正黑體" pitchFamily="34" charset="-120"/>
              <a:ea typeface="微軟正黑體" pitchFamily="34" charset="-120"/>
            </a:rPr>
            <a:t>但</a:t>
          </a:r>
          <a:r>
            <a:rPr lang="zh-TW" altLang="en-US" b="1" dirty="0" smtClean="0">
              <a:latin typeface="微軟正黑體" pitchFamily="34" charset="-120"/>
              <a:ea typeface="微軟正黑體" pitchFamily="34" charset="-120"/>
            </a:rPr>
            <a:t>法令另有規定</a:t>
          </a:r>
          <a:r>
            <a:rPr lang="zh-TW" altLang="en-US" dirty="0" smtClean="0">
              <a:latin typeface="微軟正黑體" pitchFamily="34" charset="-120"/>
              <a:ea typeface="微軟正黑體" pitchFamily="34" charset="-120"/>
            </a:rPr>
            <a:t>或</a:t>
          </a:r>
          <a:r>
            <a:rPr lang="zh-TW" altLang="en-US" b="1" dirty="0" smtClean="0">
              <a:latin typeface="微軟正黑體" pitchFamily="34" charset="-120"/>
              <a:ea typeface="微軟正黑體" pitchFamily="34" charset="-120"/>
            </a:rPr>
            <a:t>勞雇雙方另有約定者</a:t>
          </a:r>
          <a:r>
            <a:rPr lang="zh-TW" altLang="en-US" dirty="0" smtClean="0">
              <a:latin typeface="微軟正黑體" pitchFamily="34" charset="-120"/>
              <a:ea typeface="微軟正黑體" pitchFamily="34" charset="-120"/>
            </a:rPr>
            <a:t>，不在此限</a:t>
          </a:r>
          <a:endParaRPr lang="zh-TW" altLang="en-US" dirty="0">
            <a:latin typeface="微軟正黑體" pitchFamily="34" charset="-120"/>
            <a:ea typeface="微軟正黑體" pitchFamily="34" charset="-120"/>
          </a:endParaRPr>
        </a:p>
      </dgm:t>
    </dgm:pt>
    <dgm:pt modelId="{00DBA1EC-DAE5-45E4-957A-C17C9311D0C9}" type="parTrans" cxnId="{80058C6D-A7C7-4BD6-8763-4F059715E9CD}">
      <dgm:prSet/>
      <dgm:spPr/>
      <dgm:t>
        <a:bodyPr/>
        <a:lstStyle/>
        <a:p>
          <a:endParaRPr lang="zh-TW" altLang="en-US">
            <a:latin typeface="微軟正黑體" pitchFamily="34" charset="-120"/>
            <a:ea typeface="微軟正黑體" pitchFamily="34" charset="-120"/>
          </a:endParaRPr>
        </a:p>
      </dgm:t>
    </dgm:pt>
    <dgm:pt modelId="{8C10ECE3-2DA7-44CD-9339-87EA543C211D}" type="sibTrans" cxnId="{80058C6D-A7C7-4BD6-8763-4F059715E9CD}">
      <dgm:prSet/>
      <dgm:spPr/>
      <dgm:t>
        <a:bodyPr/>
        <a:lstStyle/>
        <a:p>
          <a:endParaRPr lang="zh-TW" altLang="en-US">
            <a:latin typeface="微軟正黑體" pitchFamily="34" charset="-120"/>
            <a:ea typeface="微軟正黑體" pitchFamily="34" charset="-120"/>
          </a:endParaRPr>
        </a:p>
      </dgm:t>
    </dgm:pt>
    <dgm:pt modelId="{83BF6FAF-5B6D-4FA4-A02C-D6B1DC3AD33C}">
      <dgm:prSet phldrT="[文字]"/>
      <dgm:spPr/>
      <dgm:t>
        <a:bodyPr/>
        <a:lstStyle/>
        <a:p>
          <a:r>
            <a:rPr lang="zh-TW" altLang="en-US" dirty="0" smtClean="0">
              <a:latin typeface="微軟正黑體" pitchFamily="34" charset="-120"/>
              <a:ea typeface="微軟正黑體" pitchFamily="34" charset="-120"/>
            </a:rPr>
            <a:t>但基於習慣或業務性質，得於勞動契約內訂明一部以實物給付之。工資之一部以實物給付時，其實物之作價應公平合理，並適合勞工及其家屬之需要。</a:t>
          </a:r>
          <a:endParaRPr lang="zh-TW" altLang="en-US" dirty="0">
            <a:latin typeface="微軟正黑體" pitchFamily="34" charset="-120"/>
            <a:ea typeface="微軟正黑體" pitchFamily="34" charset="-120"/>
          </a:endParaRPr>
        </a:p>
      </dgm:t>
    </dgm:pt>
    <dgm:pt modelId="{6974191F-EF3F-418F-8F5E-C0A48A2666DB}" type="parTrans" cxnId="{71C24A32-6A5E-410D-B20A-6F92B7AF51C6}">
      <dgm:prSet/>
      <dgm:spPr/>
      <dgm:t>
        <a:bodyPr/>
        <a:lstStyle/>
        <a:p>
          <a:endParaRPr lang="zh-TW" altLang="en-US">
            <a:latin typeface="微軟正黑體" pitchFamily="34" charset="-120"/>
            <a:ea typeface="微軟正黑體" pitchFamily="34" charset="-120"/>
          </a:endParaRPr>
        </a:p>
      </dgm:t>
    </dgm:pt>
    <dgm:pt modelId="{B5358F89-A8D9-4F1F-96DA-4D4D621091D4}" type="sibTrans" cxnId="{71C24A32-6A5E-410D-B20A-6F92B7AF51C6}">
      <dgm:prSet/>
      <dgm:spPr/>
      <dgm:t>
        <a:bodyPr/>
        <a:lstStyle/>
        <a:p>
          <a:endParaRPr lang="zh-TW" altLang="en-US">
            <a:latin typeface="微軟正黑體" pitchFamily="34" charset="-120"/>
            <a:ea typeface="微軟正黑體" pitchFamily="34" charset="-120"/>
          </a:endParaRPr>
        </a:p>
      </dgm:t>
    </dgm:pt>
    <dgm:pt modelId="{BCA21782-4868-4168-8E79-16426DBFB3D8}">
      <dgm:prSet phldrT="[文字]"/>
      <dgm:spPr/>
      <dgm:t>
        <a:bodyPr/>
        <a:lstStyle/>
        <a:p>
          <a:r>
            <a:rPr lang="en-US" altLang="zh-TW" dirty="0" smtClean="0">
              <a:latin typeface="微軟正黑體" pitchFamily="34" charset="-120"/>
              <a:ea typeface="微軟正黑體" pitchFamily="34" charset="-120"/>
            </a:rPr>
            <a:t>Ex</a:t>
          </a:r>
          <a:r>
            <a:rPr lang="zh-TW" altLang="en-US" dirty="0" smtClean="0">
              <a:latin typeface="微軟正黑體" pitchFamily="34" charset="-120"/>
              <a:ea typeface="微軟正黑體" pitchFamily="34" charset="-120"/>
            </a:rPr>
            <a:t>：雇主代扣勞工負擔勞保、健保、勞工退休金等</a:t>
          </a:r>
          <a:endParaRPr lang="zh-TW" altLang="en-US" dirty="0">
            <a:latin typeface="微軟正黑體" pitchFamily="34" charset="-120"/>
            <a:ea typeface="微軟正黑體" pitchFamily="34" charset="-120"/>
          </a:endParaRPr>
        </a:p>
      </dgm:t>
    </dgm:pt>
    <dgm:pt modelId="{BFF59E18-DDB4-4431-8ED3-1DE4271B55D1}" type="parTrans" cxnId="{5B1BBCF8-21AC-47C4-9F62-E452327F384D}">
      <dgm:prSet/>
      <dgm:spPr/>
      <dgm:t>
        <a:bodyPr/>
        <a:lstStyle/>
        <a:p>
          <a:endParaRPr lang="zh-TW" altLang="en-US">
            <a:latin typeface="微軟正黑體" pitchFamily="34" charset="-120"/>
            <a:ea typeface="微軟正黑體" pitchFamily="34" charset="-120"/>
          </a:endParaRPr>
        </a:p>
      </dgm:t>
    </dgm:pt>
    <dgm:pt modelId="{87149472-9235-4380-A303-5AC01748A177}" type="sibTrans" cxnId="{5B1BBCF8-21AC-47C4-9F62-E452327F384D}">
      <dgm:prSet/>
      <dgm:spPr/>
      <dgm:t>
        <a:bodyPr/>
        <a:lstStyle/>
        <a:p>
          <a:endParaRPr lang="zh-TW" altLang="en-US">
            <a:latin typeface="微軟正黑體" pitchFamily="34" charset="-120"/>
            <a:ea typeface="微軟正黑體" pitchFamily="34" charset="-120"/>
          </a:endParaRPr>
        </a:p>
      </dgm:t>
    </dgm:pt>
    <dgm:pt modelId="{85239D0C-2EA2-4FF9-B4C2-DF31071A151A}" type="pres">
      <dgm:prSet presAssocID="{31C3754D-D10E-464F-B4BC-E3DD0DD0D863}" presName="linear" presStyleCnt="0">
        <dgm:presLayoutVars>
          <dgm:dir/>
          <dgm:animLvl val="lvl"/>
          <dgm:resizeHandles val="exact"/>
        </dgm:presLayoutVars>
      </dgm:prSet>
      <dgm:spPr/>
      <dgm:t>
        <a:bodyPr/>
        <a:lstStyle/>
        <a:p>
          <a:endParaRPr lang="zh-TW" altLang="en-US"/>
        </a:p>
      </dgm:t>
    </dgm:pt>
    <dgm:pt modelId="{273A80D5-8B2B-49E7-9592-CC238F7278C1}" type="pres">
      <dgm:prSet presAssocID="{6458B1B3-079A-4980-BC93-C281F0ABAF81}" presName="parentLin" presStyleCnt="0"/>
      <dgm:spPr/>
      <dgm:t>
        <a:bodyPr/>
        <a:lstStyle/>
        <a:p>
          <a:endParaRPr lang="zh-TW" altLang="en-US"/>
        </a:p>
      </dgm:t>
    </dgm:pt>
    <dgm:pt modelId="{82ECB709-3A34-4C9B-B221-FAFDFA107A60}" type="pres">
      <dgm:prSet presAssocID="{6458B1B3-079A-4980-BC93-C281F0ABAF81}" presName="parentLeftMargin" presStyleLbl="node1" presStyleIdx="0" presStyleCnt="2"/>
      <dgm:spPr/>
      <dgm:t>
        <a:bodyPr/>
        <a:lstStyle/>
        <a:p>
          <a:endParaRPr lang="zh-TW" altLang="en-US"/>
        </a:p>
      </dgm:t>
    </dgm:pt>
    <dgm:pt modelId="{444782AC-F857-4739-9341-A3674B97820F}" type="pres">
      <dgm:prSet presAssocID="{6458B1B3-079A-4980-BC93-C281F0ABAF81}" presName="parentText" presStyleLbl="node1" presStyleIdx="0" presStyleCnt="2">
        <dgm:presLayoutVars>
          <dgm:chMax val="0"/>
          <dgm:bulletEnabled val="1"/>
        </dgm:presLayoutVars>
      </dgm:prSet>
      <dgm:spPr/>
      <dgm:t>
        <a:bodyPr/>
        <a:lstStyle/>
        <a:p>
          <a:endParaRPr lang="zh-TW" altLang="en-US"/>
        </a:p>
      </dgm:t>
    </dgm:pt>
    <dgm:pt modelId="{E6CC96C5-47C3-4180-B3C9-045CF42E1D8D}" type="pres">
      <dgm:prSet presAssocID="{6458B1B3-079A-4980-BC93-C281F0ABAF81}" presName="negativeSpace" presStyleCnt="0"/>
      <dgm:spPr/>
      <dgm:t>
        <a:bodyPr/>
        <a:lstStyle/>
        <a:p>
          <a:endParaRPr lang="zh-TW" altLang="en-US"/>
        </a:p>
      </dgm:t>
    </dgm:pt>
    <dgm:pt modelId="{067DE5B9-87BA-402C-9B0C-4C01D75FEF4D}" type="pres">
      <dgm:prSet presAssocID="{6458B1B3-079A-4980-BC93-C281F0ABAF81}" presName="childText" presStyleLbl="conFgAcc1" presStyleIdx="0" presStyleCnt="2">
        <dgm:presLayoutVars>
          <dgm:bulletEnabled val="1"/>
        </dgm:presLayoutVars>
      </dgm:prSet>
      <dgm:spPr/>
      <dgm:t>
        <a:bodyPr/>
        <a:lstStyle/>
        <a:p>
          <a:endParaRPr lang="zh-TW" altLang="en-US"/>
        </a:p>
      </dgm:t>
    </dgm:pt>
    <dgm:pt modelId="{69AE1F54-1401-4B22-B1FE-7D6C5D821D00}" type="pres">
      <dgm:prSet presAssocID="{3400A60F-7ABB-47FC-AC07-847AB23DCF0E}" presName="spaceBetweenRectangles" presStyleCnt="0"/>
      <dgm:spPr/>
      <dgm:t>
        <a:bodyPr/>
        <a:lstStyle/>
        <a:p>
          <a:endParaRPr lang="zh-TW" altLang="en-US"/>
        </a:p>
      </dgm:t>
    </dgm:pt>
    <dgm:pt modelId="{083C7504-A42F-43DE-B291-02C1A5B7BB1F}" type="pres">
      <dgm:prSet presAssocID="{F38809E1-8417-48F3-976D-2FF98E257989}" presName="parentLin" presStyleCnt="0"/>
      <dgm:spPr/>
      <dgm:t>
        <a:bodyPr/>
        <a:lstStyle/>
        <a:p>
          <a:endParaRPr lang="zh-TW" altLang="en-US"/>
        </a:p>
      </dgm:t>
    </dgm:pt>
    <dgm:pt modelId="{5CADEB2F-E615-4AA7-91F0-255A5F78E025}" type="pres">
      <dgm:prSet presAssocID="{F38809E1-8417-48F3-976D-2FF98E257989}" presName="parentLeftMargin" presStyleLbl="node1" presStyleIdx="0" presStyleCnt="2"/>
      <dgm:spPr/>
      <dgm:t>
        <a:bodyPr/>
        <a:lstStyle/>
        <a:p>
          <a:endParaRPr lang="zh-TW" altLang="en-US"/>
        </a:p>
      </dgm:t>
    </dgm:pt>
    <dgm:pt modelId="{1EA2BCDC-8076-45FA-A76F-731377D38A1B}" type="pres">
      <dgm:prSet presAssocID="{F38809E1-8417-48F3-976D-2FF98E257989}" presName="parentText" presStyleLbl="node1" presStyleIdx="1" presStyleCnt="2">
        <dgm:presLayoutVars>
          <dgm:chMax val="0"/>
          <dgm:bulletEnabled val="1"/>
        </dgm:presLayoutVars>
      </dgm:prSet>
      <dgm:spPr/>
      <dgm:t>
        <a:bodyPr/>
        <a:lstStyle/>
        <a:p>
          <a:endParaRPr lang="zh-TW" altLang="en-US"/>
        </a:p>
      </dgm:t>
    </dgm:pt>
    <dgm:pt modelId="{48DD06F7-4C3E-4F98-8737-770535984BD0}" type="pres">
      <dgm:prSet presAssocID="{F38809E1-8417-48F3-976D-2FF98E257989}" presName="negativeSpace" presStyleCnt="0"/>
      <dgm:spPr/>
      <dgm:t>
        <a:bodyPr/>
        <a:lstStyle/>
        <a:p>
          <a:endParaRPr lang="zh-TW" altLang="en-US"/>
        </a:p>
      </dgm:t>
    </dgm:pt>
    <dgm:pt modelId="{6E63A934-AF1D-4A71-8061-EF2E3BA8CEEF}" type="pres">
      <dgm:prSet presAssocID="{F38809E1-8417-48F3-976D-2FF98E257989}" presName="childText" presStyleLbl="conFgAcc1" presStyleIdx="1" presStyleCnt="2">
        <dgm:presLayoutVars>
          <dgm:bulletEnabled val="1"/>
        </dgm:presLayoutVars>
      </dgm:prSet>
      <dgm:spPr/>
      <dgm:t>
        <a:bodyPr/>
        <a:lstStyle/>
        <a:p>
          <a:endParaRPr lang="zh-TW" altLang="en-US"/>
        </a:p>
      </dgm:t>
    </dgm:pt>
  </dgm:ptLst>
  <dgm:cxnLst>
    <dgm:cxn modelId="{82C80273-73BB-4299-AEF4-9B1B0DB781E6}" type="presOf" srcId="{6458B1B3-079A-4980-BC93-C281F0ABAF81}" destId="{82ECB709-3A34-4C9B-B221-FAFDFA107A60}" srcOrd="0" destOrd="0" presId="urn:microsoft.com/office/officeart/2005/8/layout/list1"/>
    <dgm:cxn modelId="{D8F2C3D1-381E-4DCC-8F92-85C27E51C354}" type="presOf" srcId="{8E3C1999-2653-41CA-BAC6-5F02C087BD67}" destId="{067DE5B9-87BA-402C-9B0C-4C01D75FEF4D}" srcOrd="0" destOrd="0" presId="urn:microsoft.com/office/officeart/2005/8/layout/list1"/>
    <dgm:cxn modelId="{7A3ADD75-91FC-4092-86B7-2AEE850D484F}" srcId="{6458B1B3-079A-4980-BC93-C281F0ABAF81}" destId="{8E3C1999-2653-41CA-BAC6-5F02C087BD67}" srcOrd="0" destOrd="0" parTransId="{57BEF009-736D-467C-ADE8-589B1CB3E7E1}" sibTransId="{D2247F18-AA18-41C2-8FE4-4433D063A63E}"/>
    <dgm:cxn modelId="{69F3C1DA-E91D-4EF2-8727-4793C40D446C}" srcId="{31C3754D-D10E-464F-B4BC-E3DD0DD0D863}" destId="{6458B1B3-079A-4980-BC93-C281F0ABAF81}" srcOrd="0" destOrd="0" parTransId="{DCB04FB9-4977-4FAB-9C86-05D883B4AB8D}" sibTransId="{3400A60F-7ABB-47FC-AC07-847AB23DCF0E}"/>
    <dgm:cxn modelId="{72CCF145-9AA2-487E-947B-097B40E1C862}" type="presOf" srcId="{F10B6B81-6EE8-44B9-AAE2-DD94BC33ADE0}" destId="{6E63A934-AF1D-4A71-8061-EF2E3BA8CEEF}" srcOrd="0" destOrd="0" presId="urn:microsoft.com/office/officeart/2005/8/layout/list1"/>
    <dgm:cxn modelId="{1A848D63-D094-4282-9DA3-C78C95069342}" type="presOf" srcId="{6458B1B3-079A-4980-BC93-C281F0ABAF81}" destId="{444782AC-F857-4739-9341-A3674B97820F}" srcOrd="1" destOrd="0" presId="urn:microsoft.com/office/officeart/2005/8/layout/list1"/>
    <dgm:cxn modelId="{81CBA45B-1061-4726-A25E-4E57C61ED1B5}" type="presOf" srcId="{F38809E1-8417-48F3-976D-2FF98E257989}" destId="{1EA2BCDC-8076-45FA-A76F-731377D38A1B}" srcOrd="1" destOrd="0" presId="urn:microsoft.com/office/officeart/2005/8/layout/list1"/>
    <dgm:cxn modelId="{23924213-9BDD-490E-8057-AF5A4647526E}" type="presOf" srcId="{83BF6FAF-5B6D-4FA4-A02C-D6B1DC3AD33C}" destId="{067DE5B9-87BA-402C-9B0C-4C01D75FEF4D}" srcOrd="0" destOrd="1" presId="urn:microsoft.com/office/officeart/2005/8/layout/list1"/>
    <dgm:cxn modelId="{67308A18-69A8-476B-B490-0B9E6CA8A0A6}" srcId="{F38809E1-8417-48F3-976D-2FF98E257989}" destId="{F10B6B81-6EE8-44B9-AAE2-DD94BC33ADE0}" srcOrd="0" destOrd="0" parTransId="{23814373-790E-4969-95B5-AB2F73CED968}" sibTransId="{2A7DF39B-0F58-4916-A915-69B36A3AC66E}"/>
    <dgm:cxn modelId="{59D0DC2B-EBE2-4F07-8CCE-B7BAD8369C1B}" srcId="{31C3754D-D10E-464F-B4BC-E3DD0DD0D863}" destId="{F38809E1-8417-48F3-976D-2FF98E257989}" srcOrd="1" destOrd="0" parTransId="{60385987-538C-419A-857D-FA0DE5EEF5DA}" sibTransId="{7491A790-BE6F-4D4F-8CA9-1BEAE658FDBC}"/>
    <dgm:cxn modelId="{5B1BBCF8-21AC-47C4-9F62-E452327F384D}" srcId="{8DC9308D-1755-4333-8312-7F2474442F8E}" destId="{BCA21782-4868-4168-8E79-16426DBFB3D8}" srcOrd="0" destOrd="0" parTransId="{BFF59E18-DDB4-4431-8ED3-1DE4271B55D1}" sibTransId="{87149472-9235-4380-A303-5AC01748A177}"/>
    <dgm:cxn modelId="{07468192-D929-469C-A3DF-FE06728FE997}" type="presOf" srcId="{8DC9308D-1755-4333-8312-7F2474442F8E}" destId="{6E63A934-AF1D-4A71-8061-EF2E3BA8CEEF}" srcOrd="0" destOrd="1" presId="urn:microsoft.com/office/officeart/2005/8/layout/list1"/>
    <dgm:cxn modelId="{E1E3AF15-D212-47C2-8205-828FF5D0F1A1}" type="presOf" srcId="{31C3754D-D10E-464F-B4BC-E3DD0DD0D863}" destId="{85239D0C-2EA2-4FF9-B4C2-DF31071A151A}" srcOrd="0" destOrd="0" presId="urn:microsoft.com/office/officeart/2005/8/layout/list1"/>
    <dgm:cxn modelId="{80058C6D-A7C7-4BD6-8763-4F059715E9CD}" srcId="{F38809E1-8417-48F3-976D-2FF98E257989}" destId="{8DC9308D-1755-4333-8312-7F2474442F8E}" srcOrd="1" destOrd="0" parTransId="{00DBA1EC-DAE5-45E4-957A-C17C9311D0C9}" sibTransId="{8C10ECE3-2DA7-44CD-9339-87EA543C211D}"/>
    <dgm:cxn modelId="{5E71E360-E13D-41F4-A901-C4FE597DF227}" type="presOf" srcId="{F38809E1-8417-48F3-976D-2FF98E257989}" destId="{5CADEB2F-E615-4AA7-91F0-255A5F78E025}" srcOrd="0" destOrd="0" presId="urn:microsoft.com/office/officeart/2005/8/layout/list1"/>
    <dgm:cxn modelId="{71C24A32-6A5E-410D-B20A-6F92B7AF51C6}" srcId="{6458B1B3-079A-4980-BC93-C281F0ABAF81}" destId="{83BF6FAF-5B6D-4FA4-A02C-D6B1DC3AD33C}" srcOrd="1" destOrd="0" parTransId="{6974191F-EF3F-418F-8F5E-C0A48A2666DB}" sibTransId="{B5358F89-A8D9-4F1F-96DA-4D4D621091D4}"/>
    <dgm:cxn modelId="{5D626777-319F-463E-AB70-C81E8E3E4F99}" type="presOf" srcId="{BCA21782-4868-4168-8E79-16426DBFB3D8}" destId="{6E63A934-AF1D-4A71-8061-EF2E3BA8CEEF}" srcOrd="0" destOrd="2" presId="urn:microsoft.com/office/officeart/2005/8/layout/list1"/>
    <dgm:cxn modelId="{5F561283-BF25-48AC-B07E-134C6434BF1F}" type="presParOf" srcId="{85239D0C-2EA2-4FF9-B4C2-DF31071A151A}" destId="{273A80D5-8B2B-49E7-9592-CC238F7278C1}" srcOrd="0" destOrd="0" presId="urn:microsoft.com/office/officeart/2005/8/layout/list1"/>
    <dgm:cxn modelId="{68827C0B-0D1B-4299-81A1-1BA306A111D6}" type="presParOf" srcId="{273A80D5-8B2B-49E7-9592-CC238F7278C1}" destId="{82ECB709-3A34-4C9B-B221-FAFDFA107A60}" srcOrd="0" destOrd="0" presId="urn:microsoft.com/office/officeart/2005/8/layout/list1"/>
    <dgm:cxn modelId="{5FAA5C3D-29F9-4E32-9115-055E3EC162BD}" type="presParOf" srcId="{273A80D5-8B2B-49E7-9592-CC238F7278C1}" destId="{444782AC-F857-4739-9341-A3674B97820F}" srcOrd="1" destOrd="0" presId="urn:microsoft.com/office/officeart/2005/8/layout/list1"/>
    <dgm:cxn modelId="{5E9CBFCC-33B0-405E-856C-22344F47379C}" type="presParOf" srcId="{85239D0C-2EA2-4FF9-B4C2-DF31071A151A}" destId="{E6CC96C5-47C3-4180-B3C9-045CF42E1D8D}" srcOrd="1" destOrd="0" presId="urn:microsoft.com/office/officeart/2005/8/layout/list1"/>
    <dgm:cxn modelId="{A10AE7D8-16AB-4C27-BCC9-DF0B7E11663A}" type="presParOf" srcId="{85239D0C-2EA2-4FF9-B4C2-DF31071A151A}" destId="{067DE5B9-87BA-402C-9B0C-4C01D75FEF4D}" srcOrd="2" destOrd="0" presId="urn:microsoft.com/office/officeart/2005/8/layout/list1"/>
    <dgm:cxn modelId="{F6B8AEBC-A6D6-42B8-B90C-50FD62009D31}" type="presParOf" srcId="{85239D0C-2EA2-4FF9-B4C2-DF31071A151A}" destId="{69AE1F54-1401-4B22-B1FE-7D6C5D821D00}" srcOrd="3" destOrd="0" presId="urn:microsoft.com/office/officeart/2005/8/layout/list1"/>
    <dgm:cxn modelId="{98E57DA2-3CE7-4991-9B05-9C90001783A7}" type="presParOf" srcId="{85239D0C-2EA2-4FF9-B4C2-DF31071A151A}" destId="{083C7504-A42F-43DE-B291-02C1A5B7BB1F}" srcOrd="4" destOrd="0" presId="urn:microsoft.com/office/officeart/2005/8/layout/list1"/>
    <dgm:cxn modelId="{186C3CCF-906B-4176-A6B1-17C0D56A6DCB}" type="presParOf" srcId="{083C7504-A42F-43DE-B291-02C1A5B7BB1F}" destId="{5CADEB2F-E615-4AA7-91F0-255A5F78E025}" srcOrd="0" destOrd="0" presId="urn:microsoft.com/office/officeart/2005/8/layout/list1"/>
    <dgm:cxn modelId="{D8066A7A-4928-4494-8E94-A9B2A6E0EFCE}" type="presParOf" srcId="{083C7504-A42F-43DE-B291-02C1A5B7BB1F}" destId="{1EA2BCDC-8076-45FA-A76F-731377D38A1B}" srcOrd="1" destOrd="0" presId="urn:microsoft.com/office/officeart/2005/8/layout/list1"/>
    <dgm:cxn modelId="{051737FA-2ABE-4CA5-B4BC-C743657C0D8C}" type="presParOf" srcId="{85239D0C-2EA2-4FF9-B4C2-DF31071A151A}" destId="{48DD06F7-4C3E-4F98-8737-770535984BD0}" srcOrd="5" destOrd="0" presId="urn:microsoft.com/office/officeart/2005/8/layout/list1"/>
    <dgm:cxn modelId="{2E4D8299-85D2-4BBA-906E-493D648FF525}" type="presParOf" srcId="{85239D0C-2EA2-4FF9-B4C2-DF31071A151A}" destId="{6E63A934-AF1D-4A71-8061-EF2E3BA8CEEF}" srcOrd="6"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1C3754D-D10E-464F-B4BC-E3DD0DD0D863}" type="doc">
      <dgm:prSet loTypeId="urn:microsoft.com/office/officeart/2005/8/layout/list1" loCatId="list" qsTypeId="urn:microsoft.com/office/officeart/2005/8/quickstyle/simple2" qsCatId="simple" csTypeId="urn:microsoft.com/office/officeart/2005/8/colors/accent1_2" csCatId="accent1" phldr="1"/>
      <dgm:spPr/>
      <dgm:t>
        <a:bodyPr/>
        <a:lstStyle/>
        <a:p>
          <a:endParaRPr lang="zh-TW" altLang="en-US"/>
        </a:p>
      </dgm:t>
    </dgm:pt>
    <dgm:pt modelId="{6458B1B3-079A-4980-BC93-C281F0ABAF81}">
      <dgm:prSet phldrT="[文字]"/>
      <dgm:spPr/>
      <dgm:t>
        <a:bodyPr/>
        <a:lstStyle/>
        <a:p>
          <a:r>
            <a:rPr lang="zh-TW" altLang="en-US" b="0" dirty="0" smtClean="0">
              <a:latin typeface="微軟正黑體" pitchFamily="34" charset="-120"/>
              <a:ea typeface="微軟正黑體" pitchFamily="34" charset="-120"/>
            </a:rPr>
            <a:t>勞動基準法第</a:t>
          </a:r>
          <a:r>
            <a:rPr lang="en-US" altLang="zh-TW" b="0" dirty="0" smtClean="0">
              <a:latin typeface="微軟正黑體" pitchFamily="34" charset="-120"/>
              <a:ea typeface="微軟正黑體" pitchFamily="34" charset="-120"/>
            </a:rPr>
            <a:t>25</a:t>
          </a:r>
          <a:r>
            <a:rPr lang="zh-TW" altLang="en-US" b="0" dirty="0" smtClean="0">
              <a:latin typeface="微軟正黑體" pitchFamily="34" charset="-120"/>
              <a:ea typeface="微軟正黑體" pitchFamily="34" charset="-120"/>
            </a:rPr>
            <a:t>條</a:t>
          </a:r>
          <a:endParaRPr lang="zh-TW" altLang="en-US" b="0" dirty="0">
            <a:latin typeface="微軟正黑體" pitchFamily="34" charset="-120"/>
            <a:ea typeface="微軟正黑體" pitchFamily="34" charset="-120"/>
          </a:endParaRPr>
        </a:p>
      </dgm:t>
    </dgm:pt>
    <dgm:pt modelId="{DCB04FB9-4977-4FAB-9C86-05D883B4AB8D}" type="parTrans" cxnId="{69F3C1DA-E91D-4EF2-8727-4793C40D446C}">
      <dgm:prSet/>
      <dgm:spPr/>
      <dgm:t>
        <a:bodyPr/>
        <a:lstStyle/>
        <a:p>
          <a:endParaRPr lang="zh-TW" altLang="en-US">
            <a:latin typeface="微軟正黑體" pitchFamily="34" charset="-120"/>
            <a:ea typeface="微軟正黑體" pitchFamily="34" charset="-120"/>
          </a:endParaRPr>
        </a:p>
      </dgm:t>
    </dgm:pt>
    <dgm:pt modelId="{3400A60F-7ABB-47FC-AC07-847AB23DCF0E}" type="sibTrans" cxnId="{69F3C1DA-E91D-4EF2-8727-4793C40D446C}">
      <dgm:prSet/>
      <dgm:spPr/>
      <dgm:t>
        <a:bodyPr/>
        <a:lstStyle/>
        <a:p>
          <a:endParaRPr lang="zh-TW" altLang="en-US">
            <a:latin typeface="微軟正黑體" pitchFamily="34" charset="-120"/>
            <a:ea typeface="微軟正黑體" pitchFamily="34" charset="-120"/>
          </a:endParaRPr>
        </a:p>
      </dgm:t>
    </dgm:pt>
    <dgm:pt modelId="{F38809E1-8417-48F3-976D-2FF98E257989}">
      <dgm:prSet phldrT="[文字]"/>
      <dgm:spPr/>
      <dgm:t>
        <a:bodyPr/>
        <a:lstStyle/>
        <a:p>
          <a:r>
            <a:rPr lang="zh-TW" altLang="en-US" b="0" dirty="0" smtClean="0">
              <a:latin typeface="微軟正黑體" pitchFamily="34" charset="-120"/>
              <a:ea typeface="微軟正黑體" pitchFamily="34" charset="-120"/>
            </a:rPr>
            <a:t>勞動基準法第</a:t>
          </a:r>
          <a:r>
            <a:rPr lang="en-US" altLang="zh-TW" b="0" dirty="0" smtClean="0">
              <a:latin typeface="微軟正黑體" pitchFamily="34" charset="-120"/>
              <a:ea typeface="微軟正黑體" pitchFamily="34" charset="-120"/>
            </a:rPr>
            <a:t>26</a:t>
          </a:r>
          <a:r>
            <a:rPr lang="zh-TW" altLang="en-US" b="0" dirty="0" smtClean="0">
              <a:latin typeface="微軟正黑體" pitchFamily="34" charset="-120"/>
              <a:ea typeface="微軟正黑體" pitchFamily="34" charset="-120"/>
            </a:rPr>
            <a:t>條</a:t>
          </a:r>
          <a:endParaRPr lang="zh-TW" altLang="en-US" b="0" dirty="0">
            <a:latin typeface="微軟正黑體" pitchFamily="34" charset="-120"/>
            <a:ea typeface="微軟正黑體" pitchFamily="34" charset="-120"/>
          </a:endParaRPr>
        </a:p>
      </dgm:t>
    </dgm:pt>
    <dgm:pt modelId="{60385987-538C-419A-857D-FA0DE5EEF5DA}" type="parTrans" cxnId="{59D0DC2B-EBE2-4F07-8CCE-B7BAD8369C1B}">
      <dgm:prSet/>
      <dgm:spPr/>
      <dgm:t>
        <a:bodyPr/>
        <a:lstStyle/>
        <a:p>
          <a:endParaRPr lang="zh-TW" altLang="en-US">
            <a:latin typeface="微軟正黑體" pitchFamily="34" charset="-120"/>
            <a:ea typeface="微軟正黑體" pitchFamily="34" charset="-120"/>
          </a:endParaRPr>
        </a:p>
      </dgm:t>
    </dgm:pt>
    <dgm:pt modelId="{7491A790-BE6F-4D4F-8CA9-1BEAE658FDBC}" type="sibTrans" cxnId="{59D0DC2B-EBE2-4F07-8CCE-B7BAD8369C1B}">
      <dgm:prSet/>
      <dgm:spPr/>
      <dgm:t>
        <a:bodyPr/>
        <a:lstStyle/>
        <a:p>
          <a:endParaRPr lang="zh-TW" altLang="en-US">
            <a:latin typeface="微軟正黑體" pitchFamily="34" charset="-120"/>
            <a:ea typeface="微軟正黑體" pitchFamily="34" charset="-120"/>
          </a:endParaRPr>
        </a:p>
      </dgm:t>
    </dgm:pt>
    <dgm:pt modelId="{F10B6B81-6EE8-44B9-AAE2-DD94BC33ADE0}">
      <dgm:prSet phldrT="[文字]"/>
      <dgm:spPr/>
      <dgm:t>
        <a:bodyPr/>
        <a:lstStyle/>
        <a:p>
          <a:r>
            <a:rPr lang="zh-TW" altLang="en-US" dirty="0" smtClean="0">
              <a:latin typeface="微軟正黑體" pitchFamily="34" charset="-120"/>
              <a:ea typeface="微軟正黑體" pitchFamily="34" charset="-120"/>
            </a:rPr>
            <a:t>雇主不得預扣勞工工資作為違約金或賠償費用</a:t>
          </a:r>
          <a:endParaRPr lang="zh-TW" altLang="en-US" dirty="0">
            <a:latin typeface="微軟正黑體" pitchFamily="34" charset="-120"/>
            <a:ea typeface="微軟正黑體" pitchFamily="34" charset="-120"/>
          </a:endParaRPr>
        </a:p>
      </dgm:t>
    </dgm:pt>
    <dgm:pt modelId="{23814373-790E-4969-95B5-AB2F73CED968}" type="parTrans" cxnId="{67308A18-69A8-476B-B490-0B9E6CA8A0A6}">
      <dgm:prSet/>
      <dgm:spPr/>
      <dgm:t>
        <a:bodyPr/>
        <a:lstStyle/>
        <a:p>
          <a:endParaRPr lang="zh-TW" altLang="en-US">
            <a:latin typeface="微軟正黑體" pitchFamily="34" charset="-120"/>
            <a:ea typeface="微軟正黑體" pitchFamily="34" charset="-120"/>
          </a:endParaRPr>
        </a:p>
      </dgm:t>
    </dgm:pt>
    <dgm:pt modelId="{2A7DF39B-0F58-4916-A915-69B36A3AC66E}" type="sibTrans" cxnId="{67308A18-69A8-476B-B490-0B9E6CA8A0A6}">
      <dgm:prSet/>
      <dgm:spPr/>
      <dgm:t>
        <a:bodyPr/>
        <a:lstStyle/>
        <a:p>
          <a:endParaRPr lang="zh-TW" altLang="en-US">
            <a:latin typeface="微軟正黑體" pitchFamily="34" charset="-120"/>
            <a:ea typeface="微軟正黑體" pitchFamily="34" charset="-120"/>
          </a:endParaRPr>
        </a:p>
      </dgm:t>
    </dgm:pt>
    <dgm:pt modelId="{8E3C1999-2653-41CA-BAC6-5F02C087BD67}">
      <dgm:prSet phldrT="[文字]"/>
      <dgm:spPr/>
      <dgm:t>
        <a:bodyPr/>
        <a:lstStyle/>
        <a:p>
          <a:r>
            <a:rPr lang="zh-TW" altLang="en-US" dirty="0" smtClean="0">
              <a:latin typeface="微軟正黑體" pitchFamily="34" charset="-120"/>
              <a:ea typeface="微軟正黑體" pitchFamily="34" charset="-120"/>
            </a:rPr>
            <a:t>雇主對勞工不得因性別而有差別之待遇。工作相同、效率相同者，給付同等之工資。</a:t>
          </a:r>
          <a:endParaRPr lang="zh-TW" altLang="en-US" dirty="0">
            <a:latin typeface="微軟正黑體" pitchFamily="34" charset="-120"/>
            <a:ea typeface="微軟正黑體" pitchFamily="34" charset="-120"/>
          </a:endParaRPr>
        </a:p>
      </dgm:t>
    </dgm:pt>
    <dgm:pt modelId="{57BEF009-736D-467C-ADE8-589B1CB3E7E1}" type="parTrans" cxnId="{7A3ADD75-91FC-4092-86B7-2AEE850D484F}">
      <dgm:prSet/>
      <dgm:spPr/>
      <dgm:t>
        <a:bodyPr/>
        <a:lstStyle/>
        <a:p>
          <a:endParaRPr lang="zh-TW" altLang="en-US">
            <a:latin typeface="微軟正黑體" pitchFamily="34" charset="-120"/>
            <a:ea typeface="微軟正黑體" pitchFamily="34" charset="-120"/>
          </a:endParaRPr>
        </a:p>
      </dgm:t>
    </dgm:pt>
    <dgm:pt modelId="{D2247F18-AA18-41C2-8FE4-4433D063A63E}" type="sibTrans" cxnId="{7A3ADD75-91FC-4092-86B7-2AEE850D484F}">
      <dgm:prSet/>
      <dgm:spPr/>
      <dgm:t>
        <a:bodyPr/>
        <a:lstStyle/>
        <a:p>
          <a:endParaRPr lang="zh-TW" altLang="en-US">
            <a:latin typeface="微軟正黑體" pitchFamily="34" charset="-120"/>
            <a:ea typeface="微軟正黑體" pitchFamily="34" charset="-120"/>
          </a:endParaRPr>
        </a:p>
      </dgm:t>
    </dgm:pt>
    <dgm:pt modelId="{AFD44701-8637-4F57-88F5-0161E3986CEA}">
      <dgm:prSet phldrT="[文字]"/>
      <dgm:spPr/>
      <dgm:t>
        <a:bodyPr/>
        <a:lstStyle/>
        <a:p>
          <a:r>
            <a:rPr lang="zh-TW" altLang="en-US" b="0" dirty="0" smtClean="0">
              <a:latin typeface="微軟正黑體" pitchFamily="34" charset="-120"/>
              <a:ea typeface="微軟正黑體" pitchFamily="34" charset="-120"/>
            </a:rPr>
            <a:t>勞動基準法第</a:t>
          </a:r>
          <a:r>
            <a:rPr lang="en-US" altLang="zh-TW" b="0" dirty="0" smtClean="0">
              <a:latin typeface="微軟正黑體" pitchFamily="34" charset="-120"/>
              <a:ea typeface="微軟正黑體" pitchFamily="34" charset="-120"/>
            </a:rPr>
            <a:t>27</a:t>
          </a:r>
          <a:r>
            <a:rPr lang="zh-TW" altLang="en-US" b="0" dirty="0" smtClean="0">
              <a:latin typeface="微軟正黑體" pitchFamily="34" charset="-120"/>
              <a:ea typeface="微軟正黑體" pitchFamily="34" charset="-120"/>
            </a:rPr>
            <a:t>條</a:t>
          </a:r>
          <a:endParaRPr lang="zh-TW" altLang="en-US" b="0" dirty="0">
            <a:latin typeface="微軟正黑體" pitchFamily="34" charset="-120"/>
            <a:ea typeface="微軟正黑體" pitchFamily="34" charset="-120"/>
          </a:endParaRPr>
        </a:p>
      </dgm:t>
    </dgm:pt>
    <dgm:pt modelId="{CF04CABA-B4A1-4106-9BE5-8D346C7F27FE}" type="parTrans" cxnId="{F95FFE7B-B5A3-4DE5-9644-7EF66F42B90E}">
      <dgm:prSet/>
      <dgm:spPr/>
      <dgm:t>
        <a:bodyPr/>
        <a:lstStyle/>
        <a:p>
          <a:endParaRPr lang="zh-TW" altLang="en-US"/>
        </a:p>
      </dgm:t>
    </dgm:pt>
    <dgm:pt modelId="{CCE18904-5B47-4F7A-9C3B-A84D8C3548DC}" type="sibTrans" cxnId="{F95FFE7B-B5A3-4DE5-9644-7EF66F42B90E}">
      <dgm:prSet/>
      <dgm:spPr/>
      <dgm:t>
        <a:bodyPr/>
        <a:lstStyle/>
        <a:p>
          <a:endParaRPr lang="zh-TW" altLang="en-US"/>
        </a:p>
      </dgm:t>
    </dgm:pt>
    <dgm:pt modelId="{79E2E4D9-1A35-43AB-A01B-2C1A68E7C123}">
      <dgm:prSet phldrT="[文字]"/>
      <dgm:spPr/>
      <dgm:t>
        <a:bodyPr/>
        <a:lstStyle/>
        <a:p>
          <a:r>
            <a:rPr lang="zh-TW" altLang="en-US" dirty="0" smtClean="0">
              <a:latin typeface="微軟正黑體" panose="020B0604030504040204" pitchFamily="34" charset="-120"/>
              <a:ea typeface="微軟正黑體" panose="020B0604030504040204" pitchFamily="34" charset="-120"/>
            </a:rPr>
            <a:t>雇主不按期給付工資者，主管機關得限期令其給付</a:t>
          </a:r>
          <a:r>
            <a:rPr lang="zh-TW" altLang="en-US" dirty="0" smtClean="0">
              <a:latin typeface="標楷體" pitchFamily="65" charset="-120"/>
              <a:ea typeface="標楷體" pitchFamily="65" charset="-120"/>
            </a:rPr>
            <a:t>。</a:t>
          </a:r>
          <a:endParaRPr lang="zh-TW" altLang="en-US" dirty="0"/>
        </a:p>
      </dgm:t>
    </dgm:pt>
    <dgm:pt modelId="{8AB0D364-82CC-4C21-AB1B-D842E42A0916}" type="parTrans" cxnId="{21EE5852-9A52-426F-A790-0A3E71A90252}">
      <dgm:prSet/>
      <dgm:spPr/>
      <dgm:t>
        <a:bodyPr/>
        <a:lstStyle/>
        <a:p>
          <a:endParaRPr lang="zh-TW" altLang="en-US"/>
        </a:p>
      </dgm:t>
    </dgm:pt>
    <dgm:pt modelId="{17B365F6-141A-45EF-818E-4BC1A47E3985}" type="sibTrans" cxnId="{21EE5852-9A52-426F-A790-0A3E71A90252}">
      <dgm:prSet/>
      <dgm:spPr/>
      <dgm:t>
        <a:bodyPr/>
        <a:lstStyle/>
        <a:p>
          <a:endParaRPr lang="zh-TW" altLang="en-US"/>
        </a:p>
      </dgm:t>
    </dgm:pt>
    <dgm:pt modelId="{85239D0C-2EA2-4FF9-B4C2-DF31071A151A}" type="pres">
      <dgm:prSet presAssocID="{31C3754D-D10E-464F-B4BC-E3DD0DD0D863}" presName="linear" presStyleCnt="0">
        <dgm:presLayoutVars>
          <dgm:dir/>
          <dgm:animLvl val="lvl"/>
          <dgm:resizeHandles val="exact"/>
        </dgm:presLayoutVars>
      </dgm:prSet>
      <dgm:spPr/>
      <dgm:t>
        <a:bodyPr/>
        <a:lstStyle/>
        <a:p>
          <a:endParaRPr lang="zh-TW" altLang="en-US"/>
        </a:p>
      </dgm:t>
    </dgm:pt>
    <dgm:pt modelId="{273A80D5-8B2B-49E7-9592-CC238F7278C1}" type="pres">
      <dgm:prSet presAssocID="{6458B1B3-079A-4980-BC93-C281F0ABAF81}" presName="parentLin" presStyleCnt="0"/>
      <dgm:spPr/>
      <dgm:t>
        <a:bodyPr/>
        <a:lstStyle/>
        <a:p>
          <a:endParaRPr lang="zh-TW" altLang="en-US"/>
        </a:p>
      </dgm:t>
    </dgm:pt>
    <dgm:pt modelId="{82ECB709-3A34-4C9B-B221-FAFDFA107A60}" type="pres">
      <dgm:prSet presAssocID="{6458B1B3-079A-4980-BC93-C281F0ABAF81}" presName="parentLeftMargin" presStyleLbl="node1" presStyleIdx="0" presStyleCnt="3"/>
      <dgm:spPr/>
      <dgm:t>
        <a:bodyPr/>
        <a:lstStyle/>
        <a:p>
          <a:endParaRPr lang="zh-TW" altLang="en-US"/>
        </a:p>
      </dgm:t>
    </dgm:pt>
    <dgm:pt modelId="{444782AC-F857-4739-9341-A3674B97820F}" type="pres">
      <dgm:prSet presAssocID="{6458B1B3-079A-4980-BC93-C281F0ABAF81}" presName="parentText" presStyleLbl="node1" presStyleIdx="0" presStyleCnt="3" custLinFactNeighborX="713" custLinFactNeighborY="-45199">
        <dgm:presLayoutVars>
          <dgm:chMax val="0"/>
          <dgm:bulletEnabled val="1"/>
        </dgm:presLayoutVars>
      </dgm:prSet>
      <dgm:spPr/>
      <dgm:t>
        <a:bodyPr/>
        <a:lstStyle/>
        <a:p>
          <a:endParaRPr lang="zh-TW" altLang="en-US"/>
        </a:p>
      </dgm:t>
    </dgm:pt>
    <dgm:pt modelId="{E6CC96C5-47C3-4180-B3C9-045CF42E1D8D}" type="pres">
      <dgm:prSet presAssocID="{6458B1B3-079A-4980-BC93-C281F0ABAF81}" presName="negativeSpace" presStyleCnt="0"/>
      <dgm:spPr/>
      <dgm:t>
        <a:bodyPr/>
        <a:lstStyle/>
        <a:p>
          <a:endParaRPr lang="zh-TW" altLang="en-US"/>
        </a:p>
      </dgm:t>
    </dgm:pt>
    <dgm:pt modelId="{067DE5B9-87BA-402C-9B0C-4C01D75FEF4D}" type="pres">
      <dgm:prSet presAssocID="{6458B1B3-079A-4980-BC93-C281F0ABAF81}" presName="childText" presStyleLbl="conFgAcc1" presStyleIdx="0" presStyleCnt="3" custScaleX="97767" custScaleY="96300" custLinFactY="-2837" custLinFactNeighborX="-735" custLinFactNeighborY="-100000">
        <dgm:presLayoutVars>
          <dgm:bulletEnabled val="1"/>
        </dgm:presLayoutVars>
      </dgm:prSet>
      <dgm:spPr/>
      <dgm:t>
        <a:bodyPr/>
        <a:lstStyle/>
        <a:p>
          <a:endParaRPr lang="zh-TW" altLang="en-US"/>
        </a:p>
      </dgm:t>
    </dgm:pt>
    <dgm:pt modelId="{69AE1F54-1401-4B22-B1FE-7D6C5D821D00}" type="pres">
      <dgm:prSet presAssocID="{3400A60F-7ABB-47FC-AC07-847AB23DCF0E}" presName="spaceBetweenRectangles" presStyleCnt="0"/>
      <dgm:spPr/>
      <dgm:t>
        <a:bodyPr/>
        <a:lstStyle/>
        <a:p>
          <a:endParaRPr lang="zh-TW" altLang="en-US"/>
        </a:p>
      </dgm:t>
    </dgm:pt>
    <dgm:pt modelId="{083C7504-A42F-43DE-B291-02C1A5B7BB1F}" type="pres">
      <dgm:prSet presAssocID="{F38809E1-8417-48F3-976D-2FF98E257989}" presName="parentLin" presStyleCnt="0"/>
      <dgm:spPr/>
      <dgm:t>
        <a:bodyPr/>
        <a:lstStyle/>
        <a:p>
          <a:endParaRPr lang="zh-TW" altLang="en-US"/>
        </a:p>
      </dgm:t>
    </dgm:pt>
    <dgm:pt modelId="{5CADEB2F-E615-4AA7-91F0-255A5F78E025}" type="pres">
      <dgm:prSet presAssocID="{F38809E1-8417-48F3-976D-2FF98E257989}" presName="parentLeftMargin" presStyleLbl="node1" presStyleIdx="0" presStyleCnt="3"/>
      <dgm:spPr/>
      <dgm:t>
        <a:bodyPr/>
        <a:lstStyle/>
        <a:p>
          <a:endParaRPr lang="zh-TW" altLang="en-US"/>
        </a:p>
      </dgm:t>
    </dgm:pt>
    <dgm:pt modelId="{1EA2BCDC-8076-45FA-A76F-731377D38A1B}" type="pres">
      <dgm:prSet presAssocID="{F38809E1-8417-48F3-976D-2FF98E257989}" presName="parentText" presStyleLbl="node1" presStyleIdx="1" presStyleCnt="3" custLinFactNeighborX="713" custLinFactNeighborY="-55381">
        <dgm:presLayoutVars>
          <dgm:chMax val="0"/>
          <dgm:bulletEnabled val="1"/>
        </dgm:presLayoutVars>
      </dgm:prSet>
      <dgm:spPr/>
      <dgm:t>
        <a:bodyPr/>
        <a:lstStyle/>
        <a:p>
          <a:endParaRPr lang="zh-TW" altLang="en-US"/>
        </a:p>
      </dgm:t>
    </dgm:pt>
    <dgm:pt modelId="{48DD06F7-4C3E-4F98-8737-770535984BD0}" type="pres">
      <dgm:prSet presAssocID="{F38809E1-8417-48F3-976D-2FF98E257989}" presName="negativeSpace" presStyleCnt="0"/>
      <dgm:spPr/>
      <dgm:t>
        <a:bodyPr/>
        <a:lstStyle/>
        <a:p>
          <a:endParaRPr lang="zh-TW" altLang="en-US"/>
        </a:p>
      </dgm:t>
    </dgm:pt>
    <dgm:pt modelId="{6E63A934-AF1D-4A71-8061-EF2E3BA8CEEF}" type="pres">
      <dgm:prSet presAssocID="{F38809E1-8417-48F3-976D-2FF98E257989}" presName="childText" presStyleLbl="conFgAcc1" presStyleIdx="1" presStyleCnt="3" custLinFactY="-2963" custLinFactNeighborX="1059" custLinFactNeighborY="-100000">
        <dgm:presLayoutVars>
          <dgm:bulletEnabled val="1"/>
        </dgm:presLayoutVars>
      </dgm:prSet>
      <dgm:spPr/>
      <dgm:t>
        <a:bodyPr/>
        <a:lstStyle/>
        <a:p>
          <a:endParaRPr lang="zh-TW" altLang="en-US"/>
        </a:p>
      </dgm:t>
    </dgm:pt>
    <dgm:pt modelId="{692C0F4E-C2C6-45A9-B3AA-D474201A719A}" type="pres">
      <dgm:prSet presAssocID="{7491A790-BE6F-4D4F-8CA9-1BEAE658FDBC}" presName="spaceBetweenRectangles" presStyleCnt="0"/>
      <dgm:spPr/>
    </dgm:pt>
    <dgm:pt modelId="{A69FE6D1-5FBB-4E3A-A315-8F09E04B8D2C}" type="pres">
      <dgm:prSet presAssocID="{AFD44701-8637-4F57-88F5-0161E3986CEA}" presName="parentLin" presStyleCnt="0"/>
      <dgm:spPr/>
    </dgm:pt>
    <dgm:pt modelId="{A540C3E9-55F4-498C-8019-15EB38B7DA07}" type="pres">
      <dgm:prSet presAssocID="{AFD44701-8637-4F57-88F5-0161E3986CEA}" presName="parentLeftMargin" presStyleLbl="node1" presStyleIdx="1" presStyleCnt="3"/>
      <dgm:spPr/>
      <dgm:t>
        <a:bodyPr/>
        <a:lstStyle/>
        <a:p>
          <a:endParaRPr lang="zh-TW" altLang="en-US"/>
        </a:p>
      </dgm:t>
    </dgm:pt>
    <dgm:pt modelId="{0E1B0D06-2938-4278-8AB0-CE47E02E7EF1}" type="pres">
      <dgm:prSet presAssocID="{AFD44701-8637-4F57-88F5-0161E3986CEA}" presName="parentText" presStyleLbl="node1" presStyleIdx="2" presStyleCnt="3" custLinFactNeighborX="713" custLinFactNeighborY="-53560">
        <dgm:presLayoutVars>
          <dgm:chMax val="0"/>
          <dgm:bulletEnabled val="1"/>
        </dgm:presLayoutVars>
      </dgm:prSet>
      <dgm:spPr/>
      <dgm:t>
        <a:bodyPr/>
        <a:lstStyle/>
        <a:p>
          <a:endParaRPr lang="zh-TW" altLang="en-US"/>
        </a:p>
      </dgm:t>
    </dgm:pt>
    <dgm:pt modelId="{E4386C28-BC9D-48B7-84A7-CCE8CCF8FE9D}" type="pres">
      <dgm:prSet presAssocID="{AFD44701-8637-4F57-88F5-0161E3986CEA}" presName="negativeSpace" presStyleCnt="0"/>
      <dgm:spPr/>
    </dgm:pt>
    <dgm:pt modelId="{FACA9C78-CE5F-41A8-B15A-8D475B42D16B}" type="pres">
      <dgm:prSet presAssocID="{AFD44701-8637-4F57-88F5-0161E3986CEA}" presName="childText" presStyleLbl="conFgAcc1" presStyleIdx="2" presStyleCnt="3" custLinFactY="-2963" custLinFactNeighborX="1059" custLinFactNeighborY="-100000">
        <dgm:presLayoutVars>
          <dgm:bulletEnabled val="1"/>
        </dgm:presLayoutVars>
      </dgm:prSet>
      <dgm:spPr/>
      <dgm:t>
        <a:bodyPr/>
        <a:lstStyle/>
        <a:p>
          <a:endParaRPr lang="zh-TW" altLang="en-US"/>
        </a:p>
      </dgm:t>
    </dgm:pt>
  </dgm:ptLst>
  <dgm:cxnLst>
    <dgm:cxn modelId="{7A3ADD75-91FC-4092-86B7-2AEE850D484F}" srcId="{6458B1B3-079A-4980-BC93-C281F0ABAF81}" destId="{8E3C1999-2653-41CA-BAC6-5F02C087BD67}" srcOrd="0" destOrd="0" parTransId="{57BEF009-736D-467C-ADE8-589B1CB3E7E1}" sibTransId="{D2247F18-AA18-41C2-8FE4-4433D063A63E}"/>
    <dgm:cxn modelId="{69F3C1DA-E91D-4EF2-8727-4793C40D446C}" srcId="{31C3754D-D10E-464F-B4BC-E3DD0DD0D863}" destId="{6458B1B3-079A-4980-BC93-C281F0ABAF81}" srcOrd="0" destOrd="0" parTransId="{DCB04FB9-4977-4FAB-9C86-05D883B4AB8D}" sibTransId="{3400A60F-7ABB-47FC-AC07-847AB23DCF0E}"/>
    <dgm:cxn modelId="{395C3E86-60C3-4339-83CD-CED2D57670CF}" type="presOf" srcId="{F10B6B81-6EE8-44B9-AAE2-DD94BC33ADE0}" destId="{6E63A934-AF1D-4A71-8061-EF2E3BA8CEEF}" srcOrd="0" destOrd="0" presId="urn:microsoft.com/office/officeart/2005/8/layout/list1"/>
    <dgm:cxn modelId="{84F8411E-EAF0-4A85-82DD-CEDBE56E274E}" type="presOf" srcId="{F38809E1-8417-48F3-976D-2FF98E257989}" destId="{1EA2BCDC-8076-45FA-A76F-731377D38A1B}" srcOrd="1" destOrd="0" presId="urn:microsoft.com/office/officeart/2005/8/layout/list1"/>
    <dgm:cxn modelId="{0EFA054F-7A05-48ED-91F5-B0C757F7BA9E}" type="presOf" srcId="{AFD44701-8637-4F57-88F5-0161E3986CEA}" destId="{0E1B0D06-2938-4278-8AB0-CE47E02E7EF1}" srcOrd="1" destOrd="0" presId="urn:microsoft.com/office/officeart/2005/8/layout/list1"/>
    <dgm:cxn modelId="{98FA8037-C44D-4C36-AE50-A43C61AFA43A}" type="presOf" srcId="{AFD44701-8637-4F57-88F5-0161E3986CEA}" destId="{A540C3E9-55F4-498C-8019-15EB38B7DA07}" srcOrd="0" destOrd="0" presId="urn:microsoft.com/office/officeart/2005/8/layout/list1"/>
    <dgm:cxn modelId="{67308A18-69A8-476B-B490-0B9E6CA8A0A6}" srcId="{F38809E1-8417-48F3-976D-2FF98E257989}" destId="{F10B6B81-6EE8-44B9-AAE2-DD94BC33ADE0}" srcOrd="0" destOrd="0" parTransId="{23814373-790E-4969-95B5-AB2F73CED968}" sibTransId="{2A7DF39B-0F58-4916-A915-69B36A3AC66E}"/>
    <dgm:cxn modelId="{F95FFE7B-B5A3-4DE5-9644-7EF66F42B90E}" srcId="{31C3754D-D10E-464F-B4BC-E3DD0DD0D863}" destId="{AFD44701-8637-4F57-88F5-0161E3986CEA}" srcOrd="2" destOrd="0" parTransId="{CF04CABA-B4A1-4106-9BE5-8D346C7F27FE}" sibTransId="{CCE18904-5B47-4F7A-9C3B-A84D8C3548DC}"/>
    <dgm:cxn modelId="{59D0DC2B-EBE2-4F07-8CCE-B7BAD8369C1B}" srcId="{31C3754D-D10E-464F-B4BC-E3DD0DD0D863}" destId="{F38809E1-8417-48F3-976D-2FF98E257989}" srcOrd="1" destOrd="0" parTransId="{60385987-538C-419A-857D-FA0DE5EEF5DA}" sibTransId="{7491A790-BE6F-4D4F-8CA9-1BEAE658FDBC}"/>
    <dgm:cxn modelId="{6D4322E0-6714-4AE6-8927-DA6BEA3C4407}" type="presOf" srcId="{F38809E1-8417-48F3-976D-2FF98E257989}" destId="{5CADEB2F-E615-4AA7-91F0-255A5F78E025}" srcOrd="0" destOrd="0" presId="urn:microsoft.com/office/officeart/2005/8/layout/list1"/>
    <dgm:cxn modelId="{1108B870-5364-40C6-A7E6-387FAD10721E}" type="presOf" srcId="{8E3C1999-2653-41CA-BAC6-5F02C087BD67}" destId="{067DE5B9-87BA-402C-9B0C-4C01D75FEF4D}" srcOrd="0" destOrd="0" presId="urn:microsoft.com/office/officeart/2005/8/layout/list1"/>
    <dgm:cxn modelId="{8ACEA2D1-8461-4FCE-B42A-87B3D2B29D9A}" type="presOf" srcId="{31C3754D-D10E-464F-B4BC-E3DD0DD0D863}" destId="{85239D0C-2EA2-4FF9-B4C2-DF31071A151A}" srcOrd="0" destOrd="0" presId="urn:microsoft.com/office/officeart/2005/8/layout/list1"/>
    <dgm:cxn modelId="{76E55E24-1CD9-4916-B2A8-009548319BD5}" type="presOf" srcId="{79E2E4D9-1A35-43AB-A01B-2C1A68E7C123}" destId="{FACA9C78-CE5F-41A8-B15A-8D475B42D16B}" srcOrd="0" destOrd="0" presId="urn:microsoft.com/office/officeart/2005/8/layout/list1"/>
    <dgm:cxn modelId="{21EE5852-9A52-426F-A790-0A3E71A90252}" srcId="{AFD44701-8637-4F57-88F5-0161E3986CEA}" destId="{79E2E4D9-1A35-43AB-A01B-2C1A68E7C123}" srcOrd="0" destOrd="0" parTransId="{8AB0D364-82CC-4C21-AB1B-D842E42A0916}" sibTransId="{17B365F6-141A-45EF-818E-4BC1A47E3985}"/>
    <dgm:cxn modelId="{CA846BB4-CC35-4181-8C5B-40F15DAC6B09}" type="presOf" srcId="{6458B1B3-079A-4980-BC93-C281F0ABAF81}" destId="{444782AC-F857-4739-9341-A3674B97820F}" srcOrd="1" destOrd="0" presId="urn:microsoft.com/office/officeart/2005/8/layout/list1"/>
    <dgm:cxn modelId="{DB27F239-B93B-4B15-8556-EF803A7DB497}" type="presOf" srcId="{6458B1B3-079A-4980-BC93-C281F0ABAF81}" destId="{82ECB709-3A34-4C9B-B221-FAFDFA107A60}" srcOrd="0" destOrd="0" presId="urn:microsoft.com/office/officeart/2005/8/layout/list1"/>
    <dgm:cxn modelId="{812B91B8-9639-428B-A01A-CE6DD87D1021}" type="presParOf" srcId="{85239D0C-2EA2-4FF9-B4C2-DF31071A151A}" destId="{273A80D5-8B2B-49E7-9592-CC238F7278C1}" srcOrd="0" destOrd="0" presId="urn:microsoft.com/office/officeart/2005/8/layout/list1"/>
    <dgm:cxn modelId="{D1010921-9CC0-47C6-90D5-0A8DC732F1A7}" type="presParOf" srcId="{273A80D5-8B2B-49E7-9592-CC238F7278C1}" destId="{82ECB709-3A34-4C9B-B221-FAFDFA107A60}" srcOrd="0" destOrd="0" presId="urn:microsoft.com/office/officeart/2005/8/layout/list1"/>
    <dgm:cxn modelId="{FDF61310-28F6-470C-A30C-1C4250A8A53C}" type="presParOf" srcId="{273A80D5-8B2B-49E7-9592-CC238F7278C1}" destId="{444782AC-F857-4739-9341-A3674B97820F}" srcOrd="1" destOrd="0" presId="urn:microsoft.com/office/officeart/2005/8/layout/list1"/>
    <dgm:cxn modelId="{0B9F3CA3-7149-4A73-8D4A-2BB50F4D5715}" type="presParOf" srcId="{85239D0C-2EA2-4FF9-B4C2-DF31071A151A}" destId="{E6CC96C5-47C3-4180-B3C9-045CF42E1D8D}" srcOrd="1" destOrd="0" presId="urn:microsoft.com/office/officeart/2005/8/layout/list1"/>
    <dgm:cxn modelId="{4BD60CBB-923E-4DF3-9109-BEB3746B8721}" type="presParOf" srcId="{85239D0C-2EA2-4FF9-B4C2-DF31071A151A}" destId="{067DE5B9-87BA-402C-9B0C-4C01D75FEF4D}" srcOrd="2" destOrd="0" presId="urn:microsoft.com/office/officeart/2005/8/layout/list1"/>
    <dgm:cxn modelId="{05CA749A-779B-4D7E-8955-A3A4458195AF}" type="presParOf" srcId="{85239D0C-2EA2-4FF9-B4C2-DF31071A151A}" destId="{69AE1F54-1401-4B22-B1FE-7D6C5D821D00}" srcOrd="3" destOrd="0" presId="urn:microsoft.com/office/officeart/2005/8/layout/list1"/>
    <dgm:cxn modelId="{431C66D1-906F-40AD-B8F6-62B33DA69EAA}" type="presParOf" srcId="{85239D0C-2EA2-4FF9-B4C2-DF31071A151A}" destId="{083C7504-A42F-43DE-B291-02C1A5B7BB1F}" srcOrd="4" destOrd="0" presId="urn:microsoft.com/office/officeart/2005/8/layout/list1"/>
    <dgm:cxn modelId="{28C4D8C6-F23E-49F3-9061-B22BB15DEC5D}" type="presParOf" srcId="{083C7504-A42F-43DE-B291-02C1A5B7BB1F}" destId="{5CADEB2F-E615-4AA7-91F0-255A5F78E025}" srcOrd="0" destOrd="0" presId="urn:microsoft.com/office/officeart/2005/8/layout/list1"/>
    <dgm:cxn modelId="{03A527F6-7E52-4D78-9C9E-E7D5EFEBBF18}" type="presParOf" srcId="{083C7504-A42F-43DE-B291-02C1A5B7BB1F}" destId="{1EA2BCDC-8076-45FA-A76F-731377D38A1B}" srcOrd="1" destOrd="0" presId="urn:microsoft.com/office/officeart/2005/8/layout/list1"/>
    <dgm:cxn modelId="{40192C2A-F66F-4C31-9CF2-0B3595C57E02}" type="presParOf" srcId="{85239D0C-2EA2-4FF9-B4C2-DF31071A151A}" destId="{48DD06F7-4C3E-4F98-8737-770535984BD0}" srcOrd="5" destOrd="0" presId="urn:microsoft.com/office/officeart/2005/8/layout/list1"/>
    <dgm:cxn modelId="{5206AB05-2428-4390-94F5-B730B1FDA73D}" type="presParOf" srcId="{85239D0C-2EA2-4FF9-B4C2-DF31071A151A}" destId="{6E63A934-AF1D-4A71-8061-EF2E3BA8CEEF}" srcOrd="6" destOrd="0" presId="urn:microsoft.com/office/officeart/2005/8/layout/list1"/>
    <dgm:cxn modelId="{97264709-6211-4C40-A3E5-DBFC0164992E}" type="presParOf" srcId="{85239D0C-2EA2-4FF9-B4C2-DF31071A151A}" destId="{692C0F4E-C2C6-45A9-B3AA-D474201A719A}" srcOrd="7" destOrd="0" presId="urn:microsoft.com/office/officeart/2005/8/layout/list1"/>
    <dgm:cxn modelId="{C1B858D3-7718-4942-A951-4E54AD068C6D}" type="presParOf" srcId="{85239D0C-2EA2-4FF9-B4C2-DF31071A151A}" destId="{A69FE6D1-5FBB-4E3A-A315-8F09E04B8D2C}" srcOrd="8" destOrd="0" presId="urn:microsoft.com/office/officeart/2005/8/layout/list1"/>
    <dgm:cxn modelId="{1FC4945C-0549-46CB-8E2B-100B1EEA5223}" type="presParOf" srcId="{A69FE6D1-5FBB-4E3A-A315-8F09E04B8D2C}" destId="{A540C3E9-55F4-498C-8019-15EB38B7DA07}" srcOrd="0" destOrd="0" presId="urn:microsoft.com/office/officeart/2005/8/layout/list1"/>
    <dgm:cxn modelId="{AB20322D-43DC-4A6A-8B6E-2EEB5EEF449E}" type="presParOf" srcId="{A69FE6D1-5FBB-4E3A-A315-8F09E04B8D2C}" destId="{0E1B0D06-2938-4278-8AB0-CE47E02E7EF1}" srcOrd="1" destOrd="0" presId="urn:microsoft.com/office/officeart/2005/8/layout/list1"/>
    <dgm:cxn modelId="{C40C32DB-4D38-4654-A68F-0D93AF6581FB}" type="presParOf" srcId="{85239D0C-2EA2-4FF9-B4C2-DF31071A151A}" destId="{E4386C28-BC9D-48B7-84A7-CCE8CCF8FE9D}" srcOrd="9" destOrd="0" presId="urn:microsoft.com/office/officeart/2005/8/layout/list1"/>
    <dgm:cxn modelId="{B32C39E8-38C6-4646-B266-313B5DFEEF48}" type="presParOf" srcId="{85239D0C-2EA2-4FF9-B4C2-DF31071A151A}" destId="{FACA9C78-CE5F-41A8-B15A-8D475B42D16B}"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B6051A1-9386-4AA1-B16D-F2B0D13190C5}"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zh-TW" altLang="en-US"/>
        </a:p>
      </dgm:t>
    </dgm:pt>
    <dgm:pt modelId="{3CE6FFD5-6000-457F-96F6-2A878314298C}">
      <dgm:prSet phldrT="[文字]"/>
      <dgm:spPr/>
      <dgm:t>
        <a:bodyPr/>
        <a:lstStyle/>
        <a:p>
          <a:r>
            <a:rPr lang="zh-TW" altLang="en-US" b="1" dirty="0" smtClean="0">
              <a:latin typeface="微軟正黑體" pitchFamily="34" charset="-120"/>
              <a:ea typeface="微軟正黑體" pitchFamily="34" charset="-120"/>
            </a:rPr>
            <a:t>勞動基準法第</a:t>
          </a:r>
          <a:r>
            <a:rPr lang="en-US" altLang="zh-TW" b="1" dirty="0" smtClean="0">
              <a:latin typeface="微軟正黑體" pitchFamily="34" charset="-120"/>
              <a:ea typeface="微軟正黑體" pitchFamily="34" charset="-120"/>
            </a:rPr>
            <a:t>24</a:t>
          </a:r>
          <a:r>
            <a:rPr lang="zh-TW" altLang="en-US" b="1" dirty="0" smtClean="0">
              <a:latin typeface="微軟正黑體" pitchFamily="34" charset="-120"/>
              <a:ea typeface="微軟正黑體" pitchFamily="34" charset="-120"/>
            </a:rPr>
            <a:t>條</a:t>
          </a:r>
          <a:endParaRPr lang="zh-TW" altLang="en-US" b="1" dirty="0">
            <a:latin typeface="微軟正黑體" pitchFamily="34" charset="-120"/>
            <a:ea typeface="微軟正黑體" pitchFamily="34" charset="-120"/>
          </a:endParaRPr>
        </a:p>
      </dgm:t>
    </dgm:pt>
    <dgm:pt modelId="{DD493507-0298-42DA-B1FE-100BE8E31D4F}" type="parTrans" cxnId="{9E8D71F2-6A61-4408-82A6-7A80F280C3C2}">
      <dgm:prSet/>
      <dgm:spPr/>
      <dgm:t>
        <a:bodyPr/>
        <a:lstStyle/>
        <a:p>
          <a:endParaRPr lang="zh-TW" altLang="en-US">
            <a:latin typeface="微軟正黑體" pitchFamily="34" charset="-120"/>
            <a:ea typeface="微軟正黑體" pitchFamily="34" charset="-120"/>
          </a:endParaRPr>
        </a:p>
      </dgm:t>
    </dgm:pt>
    <dgm:pt modelId="{7DD801AE-CD3E-4AC9-88F2-E54F65F87A3D}" type="sibTrans" cxnId="{9E8D71F2-6A61-4408-82A6-7A80F280C3C2}">
      <dgm:prSet/>
      <dgm:spPr/>
      <dgm:t>
        <a:bodyPr/>
        <a:lstStyle/>
        <a:p>
          <a:endParaRPr lang="zh-TW" altLang="en-US">
            <a:latin typeface="微軟正黑體" pitchFamily="34" charset="-120"/>
            <a:ea typeface="微軟正黑體" pitchFamily="34" charset="-120"/>
          </a:endParaRPr>
        </a:p>
      </dgm:t>
    </dgm:pt>
    <dgm:pt modelId="{69192936-94A1-4438-AC36-3ABA66A873BF}">
      <dgm:prSet phldrT="[文字]"/>
      <dgm:spPr/>
      <dgm:t>
        <a:bodyPr/>
        <a:lstStyle/>
        <a:p>
          <a:r>
            <a:rPr lang="zh-TW" altLang="en-US" dirty="0" smtClean="0">
              <a:latin typeface="微軟正黑體" pitchFamily="34" charset="-120"/>
              <a:ea typeface="微軟正黑體" pitchFamily="34" charset="-120"/>
            </a:rPr>
            <a:t>以平日</a:t>
          </a:r>
          <a:r>
            <a:rPr lang="zh-TW" altLang="en-US" b="1" dirty="0" smtClean="0">
              <a:solidFill>
                <a:srgbClr val="FF0000"/>
              </a:solidFill>
              <a:effectLst>
                <a:outerShdw blurRad="38100" dist="38100" dir="2700000" algn="tl">
                  <a:srgbClr val="000000">
                    <a:alpha val="43137"/>
                  </a:srgbClr>
                </a:outerShdw>
              </a:effectLst>
              <a:latin typeface="微軟正黑體" pitchFamily="34" charset="-120"/>
              <a:ea typeface="微軟正黑體" pitchFamily="34" charset="-120"/>
            </a:rPr>
            <a:t>正常工作時間</a:t>
          </a:r>
          <a:r>
            <a:rPr lang="zh-TW" altLang="en-US" dirty="0" smtClean="0">
              <a:latin typeface="微軟正黑體" pitchFamily="34" charset="-120"/>
              <a:ea typeface="微軟正黑體" pitchFamily="34" charset="-120"/>
            </a:rPr>
            <a:t>內每小時所得之報酬為基準。</a:t>
          </a:r>
          <a:endParaRPr lang="zh-TW" altLang="en-US" dirty="0">
            <a:latin typeface="微軟正黑體" pitchFamily="34" charset="-120"/>
            <a:ea typeface="微軟正黑體" pitchFamily="34" charset="-120"/>
          </a:endParaRPr>
        </a:p>
      </dgm:t>
    </dgm:pt>
    <dgm:pt modelId="{E1D5BEFF-7200-48A7-8DBE-5058281C482D}" type="parTrans" cxnId="{365B3D54-FC4E-4175-A98E-240C3A4D96AB}">
      <dgm:prSet/>
      <dgm:spPr/>
      <dgm:t>
        <a:bodyPr/>
        <a:lstStyle/>
        <a:p>
          <a:endParaRPr lang="zh-TW" altLang="en-US">
            <a:latin typeface="微軟正黑體" pitchFamily="34" charset="-120"/>
            <a:ea typeface="微軟正黑體" pitchFamily="34" charset="-120"/>
          </a:endParaRPr>
        </a:p>
      </dgm:t>
    </dgm:pt>
    <dgm:pt modelId="{DAF3BE3F-1260-444C-A22A-9FDC1F342658}" type="sibTrans" cxnId="{365B3D54-FC4E-4175-A98E-240C3A4D96AB}">
      <dgm:prSet/>
      <dgm:spPr/>
      <dgm:t>
        <a:bodyPr/>
        <a:lstStyle/>
        <a:p>
          <a:endParaRPr lang="zh-TW" altLang="en-US">
            <a:latin typeface="微軟正黑體" pitchFamily="34" charset="-120"/>
            <a:ea typeface="微軟正黑體" pitchFamily="34" charset="-120"/>
          </a:endParaRPr>
        </a:p>
      </dgm:t>
    </dgm:pt>
    <dgm:pt modelId="{3EFF2D87-5DB2-4269-9070-E526C71FDBF5}">
      <dgm:prSet/>
      <dgm:spPr/>
      <dgm:t>
        <a:bodyPr/>
        <a:lstStyle/>
        <a:p>
          <a:r>
            <a:rPr lang="zh-TW" altLang="en-US" dirty="0" smtClean="0">
              <a:latin typeface="微軟正黑體" pitchFamily="34" charset="-120"/>
              <a:ea typeface="微軟正黑體" pitchFamily="34" charset="-120"/>
            </a:rPr>
            <a:t>延長工作時間在</a:t>
          </a:r>
          <a:r>
            <a:rPr lang="en-US" altLang="zh-TW" dirty="0" smtClean="0">
              <a:latin typeface="微軟正黑體" pitchFamily="34" charset="-120"/>
              <a:ea typeface="微軟正黑體" pitchFamily="34" charset="-120"/>
            </a:rPr>
            <a:t>2</a:t>
          </a:r>
          <a:r>
            <a:rPr lang="zh-TW" altLang="en-US" dirty="0" smtClean="0">
              <a:latin typeface="微軟正黑體" pitchFamily="34" charset="-120"/>
              <a:ea typeface="微軟正黑體" pitchFamily="34" charset="-120"/>
            </a:rPr>
            <a:t>小時以內者，按平日每小時工資額</a:t>
          </a:r>
          <a:r>
            <a:rPr lang="zh-TW" altLang="en-US" b="1" dirty="0" smtClean="0">
              <a:latin typeface="微軟正黑體" pitchFamily="34" charset="-120"/>
              <a:ea typeface="微軟正黑體" pitchFamily="34" charset="-120"/>
            </a:rPr>
            <a:t>加給三分之一</a:t>
          </a:r>
          <a:r>
            <a:rPr lang="zh-TW" altLang="en-US" dirty="0" smtClean="0">
              <a:latin typeface="微軟正黑體" pitchFamily="34" charset="-120"/>
              <a:ea typeface="微軟正黑體" pitchFamily="34" charset="-120"/>
            </a:rPr>
            <a:t>以上。</a:t>
          </a:r>
          <a:endParaRPr lang="zh-TW" altLang="en-US" dirty="0">
            <a:latin typeface="微軟正黑體" pitchFamily="34" charset="-120"/>
            <a:ea typeface="微軟正黑體" pitchFamily="34" charset="-120"/>
          </a:endParaRPr>
        </a:p>
      </dgm:t>
    </dgm:pt>
    <dgm:pt modelId="{DF60BEB3-E56C-484B-87A2-1A45103701D4}" type="parTrans" cxnId="{722050D6-60DC-444B-BFDA-A18CC4261B69}">
      <dgm:prSet/>
      <dgm:spPr/>
      <dgm:t>
        <a:bodyPr/>
        <a:lstStyle/>
        <a:p>
          <a:endParaRPr lang="zh-TW" altLang="en-US">
            <a:latin typeface="微軟正黑體" pitchFamily="34" charset="-120"/>
            <a:ea typeface="微軟正黑體" pitchFamily="34" charset="-120"/>
          </a:endParaRPr>
        </a:p>
      </dgm:t>
    </dgm:pt>
    <dgm:pt modelId="{4D18CA3C-2109-4D3C-8DF2-25358D22A1C9}" type="sibTrans" cxnId="{722050D6-60DC-444B-BFDA-A18CC4261B69}">
      <dgm:prSet/>
      <dgm:spPr/>
      <dgm:t>
        <a:bodyPr/>
        <a:lstStyle/>
        <a:p>
          <a:endParaRPr lang="zh-TW" altLang="en-US">
            <a:latin typeface="微軟正黑體" pitchFamily="34" charset="-120"/>
            <a:ea typeface="微軟正黑體" pitchFamily="34" charset="-120"/>
          </a:endParaRPr>
        </a:p>
      </dgm:t>
    </dgm:pt>
    <dgm:pt modelId="{2522FB55-D553-424C-B0AE-4ECA2F91EA83}">
      <dgm:prSet/>
      <dgm:spPr/>
      <dgm:t>
        <a:bodyPr/>
        <a:lstStyle/>
        <a:p>
          <a:r>
            <a:rPr lang="zh-TW" altLang="en-US" dirty="0" smtClean="0">
              <a:latin typeface="微軟正黑體" pitchFamily="34" charset="-120"/>
              <a:ea typeface="微軟正黑體" pitchFamily="34" charset="-120"/>
            </a:rPr>
            <a:t>再延長工作時間在</a:t>
          </a:r>
          <a:r>
            <a:rPr lang="en-US" altLang="zh-TW" dirty="0" smtClean="0">
              <a:latin typeface="微軟正黑體" pitchFamily="34" charset="-120"/>
              <a:ea typeface="微軟正黑體" pitchFamily="34" charset="-120"/>
            </a:rPr>
            <a:t>2</a:t>
          </a:r>
          <a:r>
            <a:rPr lang="zh-TW" altLang="en-US" dirty="0" smtClean="0">
              <a:latin typeface="微軟正黑體" pitchFamily="34" charset="-120"/>
              <a:ea typeface="微軟正黑體" pitchFamily="34" charset="-120"/>
            </a:rPr>
            <a:t>小時以內者，按平日每小時工資額加給</a:t>
          </a:r>
          <a:r>
            <a:rPr lang="zh-TW" altLang="en-US" b="1" dirty="0" smtClean="0">
              <a:latin typeface="微軟正黑體" pitchFamily="34" charset="-120"/>
              <a:ea typeface="微軟正黑體" pitchFamily="34" charset="-120"/>
            </a:rPr>
            <a:t>三分之二 </a:t>
          </a:r>
          <a:r>
            <a:rPr lang="zh-TW" altLang="en-US" dirty="0" smtClean="0">
              <a:latin typeface="微軟正黑體" pitchFamily="34" charset="-120"/>
              <a:ea typeface="微軟正黑體" pitchFamily="34" charset="-120"/>
            </a:rPr>
            <a:t>以上。</a:t>
          </a:r>
          <a:endParaRPr lang="zh-TW" altLang="en-US" dirty="0">
            <a:latin typeface="微軟正黑體" pitchFamily="34" charset="-120"/>
            <a:ea typeface="微軟正黑體" pitchFamily="34" charset="-120"/>
          </a:endParaRPr>
        </a:p>
      </dgm:t>
    </dgm:pt>
    <dgm:pt modelId="{E89B7367-6CB9-4903-857F-6A23D6237C8C}" type="parTrans" cxnId="{99C679B3-706C-456D-9E01-3061C6EF5BBA}">
      <dgm:prSet/>
      <dgm:spPr/>
      <dgm:t>
        <a:bodyPr/>
        <a:lstStyle/>
        <a:p>
          <a:endParaRPr lang="zh-TW" altLang="en-US">
            <a:latin typeface="微軟正黑體" pitchFamily="34" charset="-120"/>
            <a:ea typeface="微軟正黑體" pitchFamily="34" charset="-120"/>
          </a:endParaRPr>
        </a:p>
      </dgm:t>
    </dgm:pt>
    <dgm:pt modelId="{D8CD1218-112C-482C-84F1-12CD7FF75B7C}" type="sibTrans" cxnId="{99C679B3-706C-456D-9E01-3061C6EF5BBA}">
      <dgm:prSet/>
      <dgm:spPr/>
      <dgm:t>
        <a:bodyPr/>
        <a:lstStyle/>
        <a:p>
          <a:endParaRPr lang="zh-TW" altLang="en-US">
            <a:latin typeface="微軟正黑體" pitchFamily="34" charset="-120"/>
            <a:ea typeface="微軟正黑體" pitchFamily="34" charset="-120"/>
          </a:endParaRPr>
        </a:p>
      </dgm:t>
    </dgm:pt>
    <dgm:pt modelId="{18C2C2F5-B653-458D-94B4-393BFE30B35F}">
      <dgm:prSet/>
      <dgm:spPr/>
      <dgm:t>
        <a:bodyPr/>
        <a:lstStyle/>
        <a:p>
          <a:r>
            <a:rPr lang="zh-TW" altLang="en-US" dirty="0" smtClean="0">
              <a:latin typeface="微軟正黑體" pitchFamily="34" charset="-120"/>
              <a:ea typeface="微軟正黑體" pitchFamily="34" charset="-120"/>
            </a:rPr>
            <a:t>依第</a:t>
          </a:r>
          <a:r>
            <a:rPr lang="en-US" altLang="zh-TW" dirty="0" smtClean="0">
              <a:latin typeface="微軟正黑體" pitchFamily="34" charset="-120"/>
              <a:ea typeface="微軟正黑體" pitchFamily="34" charset="-120"/>
            </a:rPr>
            <a:t>32</a:t>
          </a:r>
          <a:r>
            <a:rPr lang="zh-TW" altLang="en-US" dirty="0" smtClean="0">
              <a:latin typeface="微軟正黑體" pitchFamily="34" charset="-120"/>
              <a:ea typeface="微軟正黑體" pitchFamily="34" charset="-120"/>
            </a:rPr>
            <a:t>條第</a:t>
          </a:r>
          <a:r>
            <a:rPr lang="en-US" altLang="zh-TW" dirty="0" smtClean="0">
              <a:latin typeface="微軟正黑體" pitchFamily="34" charset="-120"/>
              <a:ea typeface="微軟正黑體" pitchFamily="34" charset="-120"/>
            </a:rPr>
            <a:t>3</a:t>
          </a:r>
          <a:r>
            <a:rPr lang="zh-TW" altLang="en-US" dirty="0" smtClean="0">
              <a:latin typeface="微軟正黑體" pitchFamily="34" charset="-120"/>
              <a:ea typeface="微軟正黑體" pitchFamily="34" charset="-120"/>
            </a:rPr>
            <a:t>項規定，延長工作時間者，按平日每小時工資額加倍發給之。</a:t>
          </a:r>
          <a:endParaRPr lang="zh-TW" altLang="en-US" dirty="0">
            <a:latin typeface="微軟正黑體" pitchFamily="34" charset="-120"/>
            <a:ea typeface="微軟正黑體" pitchFamily="34" charset="-120"/>
          </a:endParaRPr>
        </a:p>
      </dgm:t>
    </dgm:pt>
    <dgm:pt modelId="{359F479C-31AD-44F4-BE9D-12D222E376C4}" type="parTrans" cxnId="{D305239E-C526-429C-89EB-1A8258CE8019}">
      <dgm:prSet/>
      <dgm:spPr/>
      <dgm:t>
        <a:bodyPr/>
        <a:lstStyle/>
        <a:p>
          <a:endParaRPr lang="zh-TW" altLang="en-US">
            <a:latin typeface="微軟正黑體" pitchFamily="34" charset="-120"/>
            <a:ea typeface="微軟正黑體" pitchFamily="34" charset="-120"/>
          </a:endParaRPr>
        </a:p>
      </dgm:t>
    </dgm:pt>
    <dgm:pt modelId="{C0BD3B9D-5AA1-4CE8-BD9F-B3A6AB593580}" type="sibTrans" cxnId="{D305239E-C526-429C-89EB-1A8258CE8019}">
      <dgm:prSet/>
      <dgm:spPr/>
      <dgm:t>
        <a:bodyPr/>
        <a:lstStyle/>
        <a:p>
          <a:endParaRPr lang="zh-TW" altLang="en-US">
            <a:latin typeface="微軟正黑體" pitchFamily="34" charset="-120"/>
            <a:ea typeface="微軟正黑體" pitchFamily="34" charset="-120"/>
          </a:endParaRPr>
        </a:p>
      </dgm:t>
    </dgm:pt>
    <dgm:pt modelId="{27AF8F16-318A-4D6B-A069-592ADA90C9C8}" type="pres">
      <dgm:prSet presAssocID="{4B6051A1-9386-4AA1-B16D-F2B0D13190C5}" presName="linear" presStyleCnt="0">
        <dgm:presLayoutVars>
          <dgm:dir/>
          <dgm:animLvl val="lvl"/>
          <dgm:resizeHandles val="exact"/>
        </dgm:presLayoutVars>
      </dgm:prSet>
      <dgm:spPr/>
      <dgm:t>
        <a:bodyPr/>
        <a:lstStyle/>
        <a:p>
          <a:endParaRPr lang="zh-TW" altLang="en-US"/>
        </a:p>
      </dgm:t>
    </dgm:pt>
    <dgm:pt modelId="{CD494F35-08AD-4219-B1D9-61DC3261E872}" type="pres">
      <dgm:prSet presAssocID="{3CE6FFD5-6000-457F-96F6-2A878314298C}" presName="parentLin" presStyleCnt="0"/>
      <dgm:spPr/>
    </dgm:pt>
    <dgm:pt modelId="{B6F76C74-D47F-47E1-B464-088C590A6087}" type="pres">
      <dgm:prSet presAssocID="{3CE6FFD5-6000-457F-96F6-2A878314298C}" presName="parentLeftMargin" presStyleLbl="node1" presStyleIdx="0" presStyleCnt="1"/>
      <dgm:spPr/>
      <dgm:t>
        <a:bodyPr/>
        <a:lstStyle/>
        <a:p>
          <a:endParaRPr lang="zh-TW" altLang="en-US"/>
        </a:p>
      </dgm:t>
    </dgm:pt>
    <dgm:pt modelId="{4743AA88-36CC-4AA2-B0A7-A0C46887172D}" type="pres">
      <dgm:prSet presAssocID="{3CE6FFD5-6000-457F-96F6-2A878314298C}" presName="parentText" presStyleLbl="node1" presStyleIdx="0" presStyleCnt="1">
        <dgm:presLayoutVars>
          <dgm:chMax val="0"/>
          <dgm:bulletEnabled val="1"/>
        </dgm:presLayoutVars>
      </dgm:prSet>
      <dgm:spPr/>
      <dgm:t>
        <a:bodyPr/>
        <a:lstStyle/>
        <a:p>
          <a:endParaRPr lang="zh-TW" altLang="en-US"/>
        </a:p>
      </dgm:t>
    </dgm:pt>
    <dgm:pt modelId="{5F42C119-73AA-46D0-94CA-AC8FE9DBBF5E}" type="pres">
      <dgm:prSet presAssocID="{3CE6FFD5-6000-457F-96F6-2A878314298C}" presName="negativeSpace" presStyleCnt="0"/>
      <dgm:spPr/>
    </dgm:pt>
    <dgm:pt modelId="{3295E7F9-E6CC-4C5B-87F2-8045AF696EB9}" type="pres">
      <dgm:prSet presAssocID="{3CE6FFD5-6000-457F-96F6-2A878314298C}" presName="childText" presStyleLbl="conFgAcc1" presStyleIdx="0" presStyleCnt="1">
        <dgm:presLayoutVars>
          <dgm:bulletEnabled val="1"/>
        </dgm:presLayoutVars>
      </dgm:prSet>
      <dgm:spPr/>
      <dgm:t>
        <a:bodyPr/>
        <a:lstStyle/>
        <a:p>
          <a:endParaRPr lang="zh-TW" altLang="en-US"/>
        </a:p>
      </dgm:t>
    </dgm:pt>
  </dgm:ptLst>
  <dgm:cxnLst>
    <dgm:cxn modelId="{722050D6-60DC-444B-BFDA-A18CC4261B69}" srcId="{3CE6FFD5-6000-457F-96F6-2A878314298C}" destId="{3EFF2D87-5DB2-4269-9070-E526C71FDBF5}" srcOrd="1" destOrd="0" parTransId="{DF60BEB3-E56C-484B-87A2-1A45103701D4}" sibTransId="{4D18CA3C-2109-4D3C-8DF2-25358D22A1C9}"/>
    <dgm:cxn modelId="{F32116B5-C885-4372-B490-62A10B108273}" type="presOf" srcId="{4B6051A1-9386-4AA1-B16D-F2B0D13190C5}" destId="{27AF8F16-318A-4D6B-A069-592ADA90C9C8}" srcOrd="0" destOrd="0" presId="urn:microsoft.com/office/officeart/2005/8/layout/list1"/>
    <dgm:cxn modelId="{9E8D71F2-6A61-4408-82A6-7A80F280C3C2}" srcId="{4B6051A1-9386-4AA1-B16D-F2B0D13190C5}" destId="{3CE6FFD5-6000-457F-96F6-2A878314298C}" srcOrd="0" destOrd="0" parTransId="{DD493507-0298-42DA-B1FE-100BE8E31D4F}" sibTransId="{7DD801AE-CD3E-4AC9-88F2-E54F65F87A3D}"/>
    <dgm:cxn modelId="{C20AFFDD-7AFB-48E9-963D-3F2E8A9EF24A}" type="presOf" srcId="{18C2C2F5-B653-458D-94B4-393BFE30B35F}" destId="{3295E7F9-E6CC-4C5B-87F2-8045AF696EB9}" srcOrd="0" destOrd="3" presId="urn:microsoft.com/office/officeart/2005/8/layout/list1"/>
    <dgm:cxn modelId="{D305239E-C526-429C-89EB-1A8258CE8019}" srcId="{3CE6FFD5-6000-457F-96F6-2A878314298C}" destId="{18C2C2F5-B653-458D-94B4-393BFE30B35F}" srcOrd="3" destOrd="0" parTransId="{359F479C-31AD-44F4-BE9D-12D222E376C4}" sibTransId="{C0BD3B9D-5AA1-4CE8-BD9F-B3A6AB593580}"/>
    <dgm:cxn modelId="{290A4D1F-5089-4125-B29E-89165C1344E9}" type="presOf" srcId="{3CE6FFD5-6000-457F-96F6-2A878314298C}" destId="{B6F76C74-D47F-47E1-B464-088C590A6087}" srcOrd="0" destOrd="0" presId="urn:microsoft.com/office/officeart/2005/8/layout/list1"/>
    <dgm:cxn modelId="{C35599AA-9E2F-4050-AA4F-CBEE3C8A16A7}" type="presOf" srcId="{3EFF2D87-5DB2-4269-9070-E526C71FDBF5}" destId="{3295E7F9-E6CC-4C5B-87F2-8045AF696EB9}" srcOrd="0" destOrd="1" presId="urn:microsoft.com/office/officeart/2005/8/layout/list1"/>
    <dgm:cxn modelId="{99C679B3-706C-456D-9E01-3061C6EF5BBA}" srcId="{3CE6FFD5-6000-457F-96F6-2A878314298C}" destId="{2522FB55-D553-424C-B0AE-4ECA2F91EA83}" srcOrd="2" destOrd="0" parTransId="{E89B7367-6CB9-4903-857F-6A23D6237C8C}" sibTransId="{D8CD1218-112C-482C-84F1-12CD7FF75B7C}"/>
    <dgm:cxn modelId="{6FAC05E8-F968-4AF5-86DE-14FDB0A2F2E9}" type="presOf" srcId="{69192936-94A1-4438-AC36-3ABA66A873BF}" destId="{3295E7F9-E6CC-4C5B-87F2-8045AF696EB9}" srcOrd="0" destOrd="0" presId="urn:microsoft.com/office/officeart/2005/8/layout/list1"/>
    <dgm:cxn modelId="{365B3D54-FC4E-4175-A98E-240C3A4D96AB}" srcId="{3CE6FFD5-6000-457F-96F6-2A878314298C}" destId="{69192936-94A1-4438-AC36-3ABA66A873BF}" srcOrd="0" destOrd="0" parTransId="{E1D5BEFF-7200-48A7-8DBE-5058281C482D}" sibTransId="{DAF3BE3F-1260-444C-A22A-9FDC1F342658}"/>
    <dgm:cxn modelId="{95AE619F-965F-424A-BBD7-7C929ACD1208}" type="presOf" srcId="{2522FB55-D553-424C-B0AE-4ECA2F91EA83}" destId="{3295E7F9-E6CC-4C5B-87F2-8045AF696EB9}" srcOrd="0" destOrd="2" presId="urn:microsoft.com/office/officeart/2005/8/layout/list1"/>
    <dgm:cxn modelId="{F494695D-98CE-4A02-B327-4463347D3E6A}" type="presOf" srcId="{3CE6FFD5-6000-457F-96F6-2A878314298C}" destId="{4743AA88-36CC-4AA2-B0A7-A0C46887172D}" srcOrd="1" destOrd="0" presId="urn:microsoft.com/office/officeart/2005/8/layout/list1"/>
    <dgm:cxn modelId="{A80595EF-3DFC-45B1-9D0C-945CA608E8AC}" type="presParOf" srcId="{27AF8F16-318A-4D6B-A069-592ADA90C9C8}" destId="{CD494F35-08AD-4219-B1D9-61DC3261E872}" srcOrd="0" destOrd="0" presId="urn:microsoft.com/office/officeart/2005/8/layout/list1"/>
    <dgm:cxn modelId="{3C0D4A0A-524B-4054-9F3B-86BA1442D260}" type="presParOf" srcId="{CD494F35-08AD-4219-B1D9-61DC3261E872}" destId="{B6F76C74-D47F-47E1-B464-088C590A6087}" srcOrd="0" destOrd="0" presId="urn:microsoft.com/office/officeart/2005/8/layout/list1"/>
    <dgm:cxn modelId="{79F055A6-87C0-49E4-8CBC-7B65EC6010FD}" type="presParOf" srcId="{CD494F35-08AD-4219-B1D9-61DC3261E872}" destId="{4743AA88-36CC-4AA2-B0A7-A0C46887172D}" srcOrd="1" destOrd="0" presId="urn:microsoft.com/office/officeart/2005/8/layout/list1"/>
    <dgm:cxn modelId="{986BF7BE-6A51-427F-A70C-98B2A6466923}" type="presParOf" srcId="{27AF8F16-318A-4D6B-A069-592ADA90C9C8}" destId="{5F42C119-73AA-46D0-94CA-AC8FE9DBBF5E}" srcOrd="1" destOrd="0" presId="urn:microsoft.com/office/officeart/2005/8/layout/list1"/>
    <dgm:cxn modelId="{C95DAEE3-4371-44EF-A2B9-F499A3AB2AE7}" type="presParOf" srcId="{27AF8F16-318A-4D6B-A069-592ADA90C9C8}" destId="{3295E7F9-E6CC-4C5B-87F2-8045AF696EB9}"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AF02453-2FB8-4819-BAC5-5494813FDD26}" type="doc">
      <dgm:prSet loTypeId="urn:microsoft.com/office/officeart/2005/8/layout/list1" loCatId="list" qsTypeId="urn:microsoft.com/office/officeart/2005/8/quickstyle/simple2" qsCatId="simple" csTypeId="urn:microsoft.com/office/officeart/2005/8/colors/accent1_2" csCatId="accent1" phldr="1"/>
      <dgm:spPr/>
      <dgm:t>
        <a:bodyPr/>
        <a:lstStyle/>
        <a:p>
          <a:endParaRPr lang="zh-TW" altLang="en-US"/>
        </a:p>
      </dgm:t>
    </dgm:pt>
    <dgm:pt modelId="{EF93508C-AD0C-480F-B906-C01B1F716278}">
      <dgm:prSet phldrT="[文字]"/>
      <dgm:spPr/>
      <dgm:t>
        <a:bodyPr/>
        <a:lstStyle/>
        <a:p>
          <a:r>
            <a:rPr lang="zh-TW" altLang="en-US" dirty="0" smtClean="0">
              <a:latin typeface="微軟正黑體" pitchFamily="34" charset="-120"/>
              <a:ea typeface="微軟正黑體" pitchFamily="34" charset="-120"/>
            </a:rPr>
            <a:t>如何算出平日每小時工資額</a:t>
          </a:r>
          <a:endParaRPr lang="zh-TW" altLang="en-US" dirty="0">
            <a:latin typeface="微軟正黑體" pitchFamily="34" charset="-120"/>
            <a:ea typeface="微軟正黑體" pitchFamily="34" charset="-120"/>
          </a:endParaRPr>
        </a:p>
      </dgm:t>
    </dgm:pt>
    <dgm:pt modelId="{255FF29D-EEBE-454D-8724-E6F486F04472}" type="parTrans" cxnId="{3A7A5EF7-C8C3-4FC3-B6CF-8C40CA7BE8B1}">
      <dgm:prSet/>
      <dgm:spPr/>
      <dgm:t>
        <a:bodyPr/>
        <a:lstStyle/>
        <a:p>
          <a:endParaRPr lang="zh-TW" altLang="en-US">
            <a:latin typeface="微軟正黑體" pitchFamily="34" charset="-120"/>
            <a:ea typeface="微軟正黑體" pitchFamily="34" charset="-120"/>
          </a:endParaRPr>
        </a:p>
      </dgm:t>
    </dgm:pt>
    <dgm:pt modelId="{83077334-A06E-4C9C-BA01-6529D37B6A14}" type="sibTrans" cxnId="{3A7A5EF7-C8C3-4FC3-B6CF-8C40CA7BE8B1}">
      <dgm:prSet/>
      <dgm:spPr/>
      <dgm:t>
        <a:bodyPr/>
        <a:lstStyle/>
        <a:p>
          <a:endParaRPr lang="zh-TW" altLang="en-US">
            <a:latin typeface="微軟正黑體" pitchFamily="34" charset="-120"/>
            <a:ea typeface="微軟正黑體" pitchFamily="34" charset="-120"/>
          </a:endParaRPr>
        </a:p>
      </dgm:t>
    </dgm:pt>
    <dgm:pt modelId="{225ED8F1-F8B1-4B1B-9D84-E61DEC3868A4}">
      <dgm:prSet phldrT="[文字]"/>
      <dgm:spPr/>
      <dgm:t>
        <a:bodyPr/>
        <a:lstStyle/>
        <a:p>
          <a:r>
            <a:rPr lang="zh-TW" sz="2600" dirty="0" smtClean="0">
              <a:latin typeface="微軟正黑體" pitchFamily="34" charset="-120"/>
              <a:ea typeface="微軟正黑體" pitchFamily="34" charset="-120"/>
            </a:rPr>
            <a:t>應視勞動契約之內容而定。</a:t>
          </a:r>
          <a:r>
            <a:rPr lang="zh-TW" altLang="en-US" sz="2600" dirty="0" smtClean="0">
              <a:latin typeface="微軟正黑體" pitchFamily="34" charset="-120"/>
              <a:ea typeface="微軟正黑體" pitchFamily="34" charset="-120"/>
            </a:rPr>
            <a:t>按月計酬者得以</a:t>
          </a:r>
          <a:r>
            <a:rPr lang="zh-TW" sz="2600" dirty="0" smtClean="0">
              <a:latin typeface="微軟正黑體" pitchFamily="34" charset="-120"/>
              <a:ea typeface="微軟正黑體" pitchFamily="34" charset="-120"/>
            </a:rPr>
            <a:t>原約定月薪給付總額</a:t>
          </a:r>
          <a:r>
            <a:rPr lang="zh-TW" altLang="en-US" sz="2600" dirty="0" smtClean="0">
              <a:latin typeface="微軟正黑體" pitchFamily="34" charset="-120"/>
              <a:ea typeface="微軟正黑體" pitchFamily="34" charset="-120"/>
            </a:rPr>
            <a:t>（</a:t>
          </a:r>
          <a:r>
            <a:rPr lang="zh-TW" sz="2600" dirty="0" smtClean="0">
              <a:latin typeface="微軟正黑體" pitchFamily="34" charset="-120"/>
              <a:ea typeface="微軟正黑體" pitchFamily="34" charset="-120"/>
            </a:rPr>
            <a:t>但不包括延時工資及假日出勤加給之工資</a:t>
          </a:r>
          <a:r>
            <a:rPr lang="zh-TW" altLang="en-US" sz="2600" dirty="0" smtClean="0">
              <a:latin typeface="微軟正黑體" pitchFamily="34" charset="-120"/>
              <a:ea typeface="微軟正黑體" pitchFamily="34" charset="-120"/>
            </a:rPr>
            <a:t>）除以</a:t>
          </a:r>
          <a:r>
            <a:rPr lang="en-US" altLang="zh-TW" sz="2600" dirty="0" smtClean="0">
              <a:latin typeface="微軟正黑體" pitchFamily="34" charset="-120"/>
              <a:ea typeface="微軟正黑體" pitchFamily="34" charset="-120"/>
            </a:rPr>
            <a:t>240</a:t>
          </a:r>
          <a:r>
            <a:rPr lang="zh-TW" altLang="en-US" sz="2600" dirty="0" smtClean="0">
              <a:latin typeface="微軟正黑體" pitchFamily="34" charset="-120"/>
              <a:ea typeface="微軟正黑體" pitchFamily="34" charset="-120"/>
            </a:rPr>
            <a:t>小時計算。</a:t>
          </a:r>
          <a:endParaRPr lang="zh-TW" altLang="en-US" sz="2600" dirty="0">
            <a:latin typeface="微軟正黑體" pitchFamily="34" charset="-120"/>
            <a:ea typeface="微軟正黑體" pitchFamily="34" charset="-120"/>
          </a:endParaRPr>
        </a:p>
      </dgm:t>
    </dgm:pt>
    <dgm:pt modelId="{6FECAB6A-47F2-467F-AFEF-C098E3F49820}" type="parTrans" cxnId="{4079196B-9BD2-48D7-8EC2-ECA6CFF124BA}">
      <dgm:prSet/>
      <dgm:spPr/>
      <dgm:t>
        <a:bodyPr/>
        <a:lstStyle/>
        <a:p>
          <a:endParaRPr lang="zh-TW" altLang="en-US">
            <a:latin typeface="微軟正黑體" pitchFamily="34" charset="-120"/>
            <a:ea typeface="微軟正黑體" pitchFamily="34" charset="-120"/>
          </a:endParaRPr>
        </a:p>
      </dgm:t>
    </dgm:pt>
    <dgm:pt modelId="{1FB24A5F-3937-4665-BED0-8B76DB298537}" type="sibTrans" cxnId="{4079196B-9BD2-48D7-8EC2-ECA6CFF124BA}">
      <dgm:prSet/>
      <dgm:spPr/>
      <dgm:t>
        <a:bodyPr/>
        <a:lstStyle/>
        <a:p>
          <a:endParaRPr lang="zh-TW" altLang="en-US">
            <a:latin typeface="微軟正黑體" pitchFamily="34" charset="-120"/>
            <a:ea typeface="微軟正黑體" pitchFamily="34" charset="-120"/>
          </a:endParaRPr>
        </a:p>
      </dgm:t>
    </dgm:pt>
    <dgm:pt modelId="{40DC8CED-0AB2-4489-8CDF-E1D6BA98AEB7}">
      <dgm:prSet phldrT="[文字]"/>
      <dgm:spPr/>
      <dgm:t>
        <a:bodyPr/>
        <a:lstStyle/>
        <a:p>
          <a:endParaRPr lang="zh-TW" altLang="en-US" sz="2600" dirty="0">
            <a:latin typeface="微軟正黑體" pitchFamily="34" charset="-120"/>
            <a:ea typeface="微軟正黑體" pitchFamily="34" charset="-120"/>
          </a:endParaRPr>
        </a:p>
      </dgm:t>
    </dgm:pt>
    <dgm:pt modelId="{2A0A7100-7E83-48FB-BA90-38748D6E32AF}" type="parTrans" cxnId="{3E4E9B87-B3E7-4CFE-A29C-A7B6361553E4}">
      <dgm:prSet/>
      <dgm:spPr/>
      <dgm:t>
        <a:bodyPr/>
        <a:lstStyle/>
        <a:p>
          <a:endParaRPr lang="zh-TW" altLang="en-US">
            <a:latin typeface="微軟正黑體" pitchFamily="34" charset="-120"/>
            <a:ea typeface="微軟正黑體" pitchFamily="34" charset="-120"/>
          </a:endParaRPr>
        </a:p>
      </dgm:t>
    </dgm:pt>
    <dgm:pt modelId="{DD3709C6-7DE9-4BC4-B4C9-B0807AFFE002}" type="sibTrans" cxnId="{3E4E9B87-B3E7-4CFE-A29C-A7B6361553E4}">
      <dgm:prSet/>
      <dgm:spPr/>
      <dgm:t>
        <a:bodyPr/>
        <a:lstStyle/>
        <a:p>
          <a:endParaRPr lang="zh-TW" altLang="en-US">
            <a:latin typeface="微軟正黑體" pitchFamily="34" charset="-120"/>
            <a:ea typeface="微軟正黑體" pitchFamily="34" charset="-120"/>
          </a:endParaRPr>
        </a:p>
      </dgm:t>
    </dgm:pt>
    <dgm:pt modelId="{42873425-63E7-468B-BBC2-CD70CEF04145}">
      <dgm:prSet phldrT="[文字]" custT="1"/>
      <dgm:spPr/>
      <dgm:t>
        <a:bodyPr/>
        <a:lstStyle/>
        <a:p>
          <a:r>
            <a:rPr lang="zh-TW" sz="2400" dirty="0" smtClean="0">
              <a:latin typeface="微軟正黑體" pitchFamily="34" charset="-120"/>
              <a:ea typeface="微軟正黑體" pitchFamily="34" charset="-120"/>
            </a:rPr>
            <a:t>「平日每小時工資額」</a:t>
          </a:r>
          <a:r>
            <a:rPr lang="zh-TW" altLang="en-US" sz="2400" dirty="0" smtClean="0">
              <a:latin typeface="微軟正黑體" pitchFamily="34" charset="-120"/>
              <a:ea typeface="微軟正黑體" pitchFamily="34" charset="-120"/>
            </a:rPr>
            <a:t>＝</a:t>
          </a:r>
          <a:r>
            <a:rPr lang="zh-TW" sz="2400" dirty="0" smtClean="0">
              <a:latin typeface="微軟正黑體" pitchFamily="34" charset="-120"/>
              <a:ea typeface="微軟正黑體" pitchFamily="34" charset="-120"/>
            </a:rPr>
            <a:t>月薪總額</a:t>
          </a:r>
          <a:r>
            <a:rPr lang="en-US" altLang="zh-TW" sz="2400" dirty="0" smtClean="0">
              <a:latin typeface="微軟正黑體" pitchFamily="34" charset="-120"/>
              <a:ea typeface="微軟正黑體" pitchFamily="34" charset="-120"/>
            </a:rPr>
            <a:t>÷</a:t>
          </a:r>
          <a:r>
            <a:rPr lang="en-US" sz="2400" dirty="0" smtClean="0">
              <a:latin typeface="微軟正黑體" pitchFamily="34" charset="-120"/>
              <a:ea typeface="微軟正黑體" pitchFamily="34" charset="-120"/>
            </a:rPr>
            <a:t>30</a:t>
          </a:r>
          <a:r>
            <a:rPr lang="zh-TW" altLang="en-US" sz="2400" dirty="0" smtClean="0">
              <a:latin typeface="微軟正黑體" pitchFamily="34" charset="-120"/>
              <a:ea typeface="微軟正黑體" pitchFamily="34" charset="-120"/>
            </a:rPr>
            <a:t>日</a:t>
          </a:r>
          <a:r>
            <a:rPr lang="en-US" altLang="zh-TW" sz="2400" dirty="0" smtClean="0">
              <a:latin typeface="微軟正黑體" pitchFamily="34" charset="-120"/>
              <a:ea typeface="微軟正黑體" pitchFamily="34" charset="-120"/>
            </a:rPr>
            <a:t>÷</a:t>
          </a:r>
          <a:r>
            <a:rPr lang="en-US" sz="2400" dirty="0" smtClean="0">
              <a:latin typeface="微軟正黑體" pitchFamily="34" charset="-120"/>
              <a:ea typeface="微軟正黑體" pitchFamily="34" charset="-120"/>
            </a:rPr>
            <a:t>8</a:t>
          </a:r>
          <a:r>
            <a:rPr lang="zh-TW" altLang="en-US" sz="2400" dirty="0" smtClean="0">
              <a:latin typeface="微軟正黑體" pitchFamily="34" charset="-120"/>
              <a:ea typeface="微軟正黑體" pitchFamily="34" charset="-120"/>
            </a:rPr>
            <a:t>小時</a:t>
          </a:r>
          <a:endParaRPr lang="zh-TW" altLang="en-US" sz="2400" dirty="0">
            <a:latin typeface="微軟正黑體" pitchFamily="34" charset="-120"/>
            <a:ea typeface="微軟正黑體" pitchFamily="34" charset="-120"/>
          </a:endParaRPr>
        </a:p>
      </dgm:t>
    </dgm:pt>
    <dgm:pt modelId="{17862838-4573-4A04-8CF1-7F51D0F2039A}" type="parTrans" cxnId="{6B7ECC5A-72AC-45AD-8E37-5A204FE54826}">
      <dgm:prSet/>
      <dgm:spPr/>
      <dgm:t>
        <a:bodyPr/>
        <a:lstStyle/>
        <a:p>
          <a:endParaRPr lang="zh-TW" altLang="en-US">
            <a:latin typeface="微軟正黑體" pitchFamily="34" charset="-120"/>
            <a:ea typeface="微軟正黑體" pitchFamily="34" charset="-120"/>
          </a:endParaRPr>
        </a:p>
      </dgm:t>
    </dgm:pt>
    <dgm:pt modelId="{32E4DDA3-C7F8-42C2-90D1-8F9A3BBDA0DD}" type="sibTrans" cxnId="{6B7ECC5A-72AC-45AD-8E37-5A204FE54826}">
      <dgm:prSet/>
      <dgm:spPr/>
      <dgm:t>
        <a:bodyPr/>
        <a:lstStyle/>
        <a:p>
          <a:endParaRPr lang="zh-TW" altLang="en-US">
            <a:latin typeface="微軟正黑體" pitchFamily="34" charset="-120"/>
            <a:ea typeface="微軟正黑體" pitchFamily="34" charset="-120"/>
          </a:endParaRPr>
        </a:p>
      </dgm:t>
    </dgm:pt>
    <dgm:pt modelId="{690BAFE6-C363-4E16-AF04-11511FED954F}" type="pres">
      <dgm:prSet presAssocID="{9AF02453-2FB8-4819-BAC5-5494813FDD26}" presName="linear" presStyleCnt="0">
        <dgm:presLayoutVars>
          <dgm:dir/>
          <dgm:animLvl val="lvl"/>
          <dgm:resizeHandles val="exact"/>
        </dgm:presLayoutVars>
      </dgm:prSet>
      <dgm:spPr/>
      <dgm:t>
        <a:bodyPr/>
        <a:lstStyle/>
        <a:p>
          <a:endParaRPr lang="zh-TW" altLang="en-US"/>
        </a:p>
      </dgm:t>
    </dgm:pt>
    <dgm:pt modelId="{227B652D-BD17-48D7-929B-A6F37ED84721}" type="pres">
      <dgm:prSet presAssocID="{EF93508C-AD0C-480F-B906-C01B1F716278}" presName="parentLin" presStyleCnt="0"/>
      <dgm:spPr/>
    </dgm:pt>
    <dgm:pt modelId="{28CD0B85-0844-472C-857C-92F6A4918590}" type="pres">
      <dgm:prSet presAssocID="{EF93508C-AD0C-480F-B906-C01B1F716278}" presName="parentLeftMargin" presStyleLbl="node1" presStyleIdx="0" presStyleCnt="1"/>
      <dgm:spPr/>
      <dgm:t>
        <a:bodyPr/>
        <a:lstStyle/>
        <a:p>
          <a:endParaRPr lang="zh-TW" altLang="en-US"/>
        </a:p>
      </dgm:t>
    </dgm:pt>
    <dgm:pt modelId="{095AF31B-2488-4B40-8D71-819019EE946C}" type="pres">
      <dgm:prSet presAssocID="{EF93508C-AD0C-480F-B906-C01B1F716278}" presName="parentText" presStyleLbl="node1" presStyleIdx="0" presStyleCnt="1">
        <dgm:presLayoutVars>
          <dgm:chMax val="0"/>
          <dgm:bulletEnabled val="1"/>
        </dgm:presLayoutVars>
      </dgm:prSet>
      <dgm:spPr/>
      <dgm:t>
        <a:bodyPr/>
        <a:lstStyle/>
        <a:p>
          <a:endParaRPr lang="zh-TW" altLang="en-US"/>
        </a:p>
      </dgm:t>
    </dgm:pt>
    <dgm:pt modelId="{B3671232-2E62-4CF4-9441-D4BAC2C6A482}" type="pres">
      <dgm:prSet presAssocID="{EF93508C-AD0C-480F-B906-C01B1F716278}" presName="negativeSpace" presStyleCnt="0"/>
      <dgm:spPr/>
    </dgm:pt>
    <dgm:pt modelId="{29DF64C7-0171-455A-9CDB-423ED9764344}" type="pres">
      <dgm:prSet presAssocID="{EF93508C-AD0C-480F-B906-C01B1F716278}" presName="childText" presStyleLbl="conFgAcc1" presStyleIdx="0" presStyleCnt="1">
        <dgm:presLayoutVars>
          <dgm:bulletEnabled val="1"/>
        </dgm:presLayoutVars>
      </dgm:prSet>
      <dgm:spPr/>
      <dgm:t>
        <a:bodyPr/>
        <a:lstStyle/>
        <a:p>
          <a:endParaRPr lang="zh-TW" altLang="en-US"/>
        </a:p>
      </dgm:t>
    </dgm:pt>
  </dgm:ptLst>
  <dgm:cxnLst>
    <dgm:cxn modelId="{E0066B1D-31C3-4E82-B565-FAEDF55CF21A}" type="presOf" srcId="{9AF02453-2FB8-4819-BAC5-5494813FDD26}" destId="{690BAFE6-C363-4E16-AF04-11511FED954F}" srcOrd="0" destOrd="0" presId="urn:microsoft.com/office/officeart/2005/8/layout/list1"/>
    <dgm:cxn modelId="{D8C95C72-2AF4-49B7-A3A1-03EF5697D592}" type="presOf" srcId="{225ED8F1-F8B1-4B1B-9D84-E61DEC3868A4}" destId="{29DF64C7-0171-455A-9CDB-423ED9764344}" srcOrd="0" destOrd="0" presId="urn:microsoft.com/office/officeart/2005/8/layout/list1"/>
    <dgm:cxn modelId="{89206E98-C6E9-496A-8F48-445FE7915F00}" type="presOf" srcId="{40DC8CED-0AB2-4489-8CDF-E1D6BA98AEB7}" destId="{29DF64C7-0171-455A-9CDB-423ED9764344}" srcOrd="0" destOrd="2" presId="urn:microsoft.com/office/officeart/2005/8/layout/list1"/>
    <dgm:cxn modelId="{6B7ECC5A-72AC-45AD-8E37-5A204FE54826}" srcId="{EF93508C-AD0C-480F-B906-C01B1F716278}" destId="{42873425-63E7-468B-BBC2-CD70CEF04145}" srcOrd="1" destOrd="0" parTransId="{17862838-4573-4A04-8CF1-7F51D0F2039A}" sibTransId="{32E4DDA3-C7F8-42C2-90D1-8F9A3BBDA0DD}"/>
    <dgm:cxn modelId="{3A7A5EF7-C8C3-4FC3-B6CF-8C40CA7BE8B1}" srcId="{9AF02453-2FB8-4819-BAC5-5494813FDD26}" destId="{EF93508C-AD0C-480F-B906-C01B1F716278}" srcOrd="0" destOrd="0" parTransId="{255FF29D-EEBE-454D-8724-E6F486F04472}" sibTransId="{83077334-A06E-4C9C-BA01-6529D37B6A14}"/>
    <dgm:cxn modelId="{8B609962-8CBE-46BA-9FBD-6D044762DF53}" type="presOf" srcId="{EF93508C-AD0C-480F-B906-C01B1F716278}" destId="{28CD0B85-0844-472C-857C-92F6A4918590}" srcOrd="0" destOrd="0" presId="urn:microsoft.com/office/officeart/2005/8/layout/list1"/>
    <dgm:cxn modelId="{420DF36F-F0BD-4AE4-B2F2-7D045450CD9C}" type="presOf" srcId="{42873425-63E7-468B-BBC2-CD70CEF04145}" destId="{29DF64C7-0171-455A-9CDB-423ED9764344}" srcOrd="0" destOrd="1" presId="urn:microsoft.com/office/officeart/2005/8/layout/list1"/>
    <dgm:cxn modelId="{4079196B-9BD2-48D7-8EC2-ECA6CFF124BA}" srcId="{EF93508C-AD0C-480F-B906-C01B1F716278}" destId="{225ED8F1-F8B1-4B1B-9D84-E61DEC3868A4}" srcOrd="0" destOrd="0" parTransId="{6FECAB6A-47F2-467F-AFEF-C098E3F49820}" sibTransId="{1FB24A5F-3937-4665-BED0-8B76DB298537}"/>
    <dgm:cxn modelId="{3E4E9B87-B3E7-4CFE-A29C-A7B6361553E4}" srcId="{EF93508C-AD0C-480F-B906-C01B1F716278}" destId="{40DC8CED-0AB2-4489-8CDF-E1D6BA98AEB7}" srcOrd="2" destOrd="0" parTransId="{2A0A7100-7E83-48FB-BA90-38748D6E32AF}" sibTransId="{DD3709C6-7DE9-4BC4-B4C9-B0807AFFE002}"/>
    <dgm:cxn modelId="{995D5A51-75F5-4A62-BBAE-A233A0F89C79}" type="presOf" srcId="{EF93508C-AD0C-480F-B906-C01B1F716278}" destId="{095AF31B-2488-4B40-8D71-819019EE946C}" srcOrd="1" destOrd="0" presId="urn:microsoft.com/office/officeart/2005/8/layout/list1"/>
    <dgm:cxn modelId="{5AF1704D-A636-4D7E-BE6E-73FC76472670}" type="presParOf" srcId="{690BAFE6-C363-4E16-AF04-11511FED954F}" destId="{227B652D-BD17-48D7-929B-A6F37ED84721}" srcOrd="0" destOrd="0" presId="urn:microsoft.com/office/officeart/2005/8/layout/list1"/>
    <dgm:cxn modelId="{37DA1363-B455-4B8D-9AEB-E569873A0A03}" type="presParOf" srcId="{227B652D-BD17-48D7-929B-A6F37ED84721}" destId="{28CD0B85-0844-472C-857C-92F6A4918590}" srcOrd="0" destOrd="0" presId="urn:microsoft.com/office/officeart/2005/8/layout/list1"/>
    <dgm:cxn modelId="{6ADDD959-F566-4951-BBC7-51C2910DC64E}" type="presParOf" srcId="{227B652D-BD17-48D7-929B-A6F37ED84721}" destId="{095AF31B-2488-4B40-8D71-819019EE946C}" srcOrd="1" destOrd="0" presId="urn:microsoft.com/office/officeart/2005/8/layout/list1"/>
    <dgm:cxn modelId="{38256AE6-7719-42C0-85D0-33987D5104C6}" type="presParOf" srcId="{690BAFE6-C363-4E16-AF04-11511FED954F}" destId="{B3671232-2E62-4CF4-9441-D4BAC2C6A482}" srcOrd="1" destOrd="0" presId="urn:microsoft.com/office/officeart/2005/8/layout/list1"/>
    <dgm:cxn modelId="{F8F02437-ECE9-43D0-B435-E214BF6598CB}" type="presParOf" srcId="{690BAFE6-C363-4E16-AF04-11511FED954F}" destId="{29DF64C7-0171-455A-9CDB-423ED9764344}"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553A0B8-86FE-4F0D-8476-AE0087E3A873}" type="doc">
      <dgm:prSet loTypeId="urn:microsoft.com/office/officeart/2005/8/layout/list1" loCatId="list" qsTypeId="urn:microsoft.com/office/officeart/2005/8/quickstyle/simple2" qsCatId="simple" csTypeId="urn:microsoft.com/office/officeart/2005/8/colors/accent1_2" csCatId="accent1" phldr="1"/>
      <dgm:spPr/>
      <dgm:t>
        <a:bodyPr/>
        <a:lstStyle/>
        <a:p>
          <a:endParaRPr lang="zh-TW" altLang="en-US"/>
        </a:p>
      </dgm:t>
    </dgm:pt>
    <dgm:pt modelId="{252BDED4-A488-42F7-B69A-68E89F54AD99}">
      <dgm:prSet phldrT="[文字]" custT="1"/>
      <dgm:spPr/>
      <dgm:t>
        <a:bodyPr/>
        <a:lstStyle/>
        <a:p>
          <a:r>
            <a:rPr lang="zh-TW" altLang="en-US" sz="2800" b="1" dirty="0" smtClean="0">
              <a:latin typeface="微軟正黑體" pitchFamily="34" charset="-120"/>
              <a:ea typeface="微軟正黑體" pitchFamily="34" charset="-120"/>
            </a:rPr>
            <a:t>加班費可否換補休？</a:t>
          </a:r>
          <a:endParaRPr lang="zh-TW" altLang="en-US" sz="2800" b="1" dirty="0">
            <a:latin typeface="微軟正黑體" pitchFamily="34" charset="-120"/>
            <a:ea typeface="微軟正黑體" pitchFamily="34" charset="-120"/>
          </a:endParaRPr>
        </a:p>
      </dgm:t>
    </dgm:pt>
    <dgm:pt modelId="{0F6279D3-5CA0-40CB-8252-9C0373F55F21}" type="parTrans" cxnId="{91FD4128-929D-4475-A5D6-1B15539D95AE}">
      <dgm:prSet/>
      <dgm:spPr/>
      <dgm:t>
        <a:bodyPr/>
        <a:lstStyle/>
        <a:p>
          <a:endParaRPr lang="zh-TW" altLang="en-US">
            <a:latin typeface="微軟正黑體" pitchFamily="34" charset="-120"/>
            <a:ea typeface="微軟正黑體" pitchFamily="34" charset="-120"/>
          </a:endParaRPr>
        </a:p>
      </dgm:t>
    </dgm:pt>
    <dgm:pt modelId="{9F6916AF-CB29-4FE7-B463-94516FAC158C}" type="sibTrans" cxnId="{91FD4128-929D-4475-A5D6-1B15539D95AE}">
      <dgm:prSet/>
      <dgm:spPr/>
      <dgm:t>
        <a:bodyPr/>
        <a:lstStyle/>
        <a:p>
          <a:endParaRPr lang="zh-TW" altLang="en-US">
            <a:latin typeface="微軟正黑體" pitchFamily="34" charset="-120"/>
            <a:ea typeface="微軟正黑體" pitchFamily="34" charset="-120"/>
          </a:endParaRPr>
        </a:p>
      </dgm:t>
    </dgm:pt>
    <dgm:pt modelId="{9C8645F2-E174-499B-A456-0C66C15784DE}">
      <dgm:prSet phldrT="[文字]"/>
      <dgm:spPr/>
      <dgm:t>
        <a:bodyPr/>
        <a:lstStyle/>
        <a:p>
          <a:r>
            <a:rPr lang="zh-TW" altLang="en-US" dirty="0" smtClean="0">
              <a:latin typeface="微軟正黑體" pitchFamily="34" charset="-120"/>
              <a:ea typeface="微軟正黑體" pitchFamily="34" charset="-120"/>
            </a:rPr>
            <a:t>雇主延長勞工之工作時間，或使勞工假日出勤，</a:t>
          </a:r>
          <a:r>
            <a:rPr lang="zh-TW" altLang="en-US" b="1" dirty="0" smtClean="0">
              <a:effectLst>
                <a:outerShdw blurRad="38100" dist="38100" dir="2700000" algn="tl">
                  <a:srgbClr val="000000">
                    <a:alpha val="43137"/>
                  </a:srgbClr>
                </a:outerShdw>
              </a:effectLst>
              <a:latin typeface="微軟正黑體" pitchFamily="34" charset="-120"/>
              <a:ea typeface="微軟正黑體" pitchFamily="34" charset="-120"/>
            </a:rPr>
            <a:t>應依法給付延時工資或假日出勤工資</a:t>
          </a:r>
          <a:endParaRPr lang="zh-TW" altLang="en-US" dirty="0">
            <a:latin typeface="微軟正黑體" pitchFamily="34" charset="-120"/>
            <a:ea typeface="微軟正黑體" pitchFamily="34" charset="-120"/>
          </a:endParaRPr>
        </a:p>
      </dgm:t>
    </dgm:pt>
    <dgm:pt modelId="{4D2EF30C-AFB1-4F3A-9B6E-ACE790459EC5}" type="parTrans" cxnId="{A7F3FAEF-EBAC-4A71-99A1-BEDAE8992612}">
      <dgm:prSet/>
      <dgm:spPr/>
      <dgm:t>
        <a:bodyPr/>
        <a:lstStyle/>
        <a:p>
          <a:endParaRPr lang="zh-TW" altLang="en-US">
            <a:latin typeface="微軟正黑體" pitchFamily="34" charset="-120"/>
            <a:ea typeface="微軟正黑體" pitchFamily="34" charset="-120"/>
          </a:endParaRPr>
        </a:p>
      </dgm:t>
    </dgm:pt>
    <dgm:pt modelId="{F0BDA9F6-1A61-44E1-8581-95E9BBEAB252}" type="sibTrans" cxnId="{A7F3FAEF-EBAC-4A71-99A1-BEDAE8992612}">
      <dgm:prSet/>
      <dgm:spPr/>
      <dgm:t>
        <a:bodyPr/>
        <a:lstStyle/>
        <a:p>
          <a:endParaRPr lang="zh-TW" altLang="en-US">
            <a:latin typeface="微軟正黑體" pitchFamily="34" charset="-120"/>
            <a:ea typeface="微軟正黑體" pitchFamily="34" charset="-120"/>
          </a:endParaRPr>
        </a:p>
      </dgm:t>
    </dgm:pt>
    <dgm:pt modelId="{DCCD8C59-D9A3-473E-B8DC-BCE7732036E8}">
      <dgm:prSet phldrT="[文字]"/>
      <dgm:spPr/>
      <dgm:t>
        <a:bodyPr/>
        <a:lstStyle/>
        <a:p>
          <a:r>
            <a:rPr lang="zh-TW" altLang="en-US" dirty="0" smtClean="0">
              <a:latin typeface="微軟正黑體" pitchFamily="34" charset="-120"/>
              <a:ea typeface="微軟正黑體" pitchFamily="34" charset="-120"/>
            </a:rPr>
            <a:t>勞工於延長工時後，如依其意願選擇補休並放棄請領延時工資，自屬可行；惟有關補休標準等事宜應由勞資雙方自行協商決定</a:t>
          </a:r>
          <a:endParaRPr lang="zh-TW" altLang="en-US" dirty="0">
            <a:latin typeface="微軟正黑體" pitchFamily="34" charset="-120"/>
            <a:ea typeface="微軟正黑體" pitchFamily="34" charset="-120"/>
          </a:endParaRPr>
        </a:p>
      </dgm:t>
    </dgm:pt>
    <dgm:pt modelId="{792AA022-5B7E-4F7C-8EEF-63EF5902820D}" type="parTrans" cxnId="{40FA309C-F945-414F-92E9-D6334E62197C}">
      <dgm:prSet/>
      <dgm:spPr/>
      <dgm:t>
        <a:bodyPr/>
        <a:lstStyle/>
        <a:p>
          <a:endParaRPr lang="zh-TW" altLang="en-US">
            <a:latin typeface="微軟正黑體" pitchFamily="34" charset="-120"/>
            <a:ea typeface="微軟正黑體" pitchFamily="34" charset="-120"/>
          </a:endParaRPr>
        </a:p>
      </dgm:t>
    </dgm:pt>
    <dgm:pt modelId="{61596368-599C-419B-9F1B-2BED778E3C3E}" type="sibTrans" cxnId="{40FA309C-F945-414F-92E9-D6334E62197C}">
      <dgm:prSet/>
      <dgm:spPr/>
      <dgm:t>
        <a:bodyPr/>
        <a:lstStyle/>
        <a:p>
          <a:endParaRPr lang="zh-TW" altLang="en-US">
            <a:latin typeface="微軟正黑體" pitchFamily="34" charset="-120"/>
            <a:ea typeface="微軟正黑體" pitchFamily="34" charset="-120"/>
          </a:endParaRPr>
        </a:p>
      </dgm:t>
    </dgm:pt>
    <dgm:pt modelId="{D2ECE70B-99C9-4B8F-9959-557E12A7DCE2}">
      <dgm:prSet phldrT="[文字]"/>
      <dgm:spPr/>
      <dgm:t>
        <a:bodyPr/>
        <a:lstStyle/>
        <a:p>
          <a:r>
            <a:rPr lang="zh-TW" altLang="en-US" dirty="0" smtClean="0">
              <a:latin typeface="微軟正黑體" pitchFamily="34" charset="-120"/>
              <a:ea typeface="微軟正黑體" pitchFamily="34" charset="-120"/>
            </a:rPr>
            <a:t>雇主</a:t>
          </a:r>
          <a:r>
            <a:rPr lang="zh-TW" altLang="en-US" b="1" dirty="0" smtClean="0">
              <a:effectLst>
                <a:outerShdw blurRad="38100" dist="38100" dir="2700000" algn="tl">
                  <a:srgbClr val="000000">
                    <a:alpha val="43137"/>
                  </a:srgbClr>
                </a:outerShdw>
              </a:effectLst>
              <a:latin typeface="微軟正黑體" pitchFamily="34" charset="-120"/>
              <a:ea typeface="微軟正黑體" pitchFamily="34" charset="-120"/>
            </a:rPr>
            <a:t>不得逕自事先規定，僅允補休拒付加班費</a:t>
          </a:r>
          <a:endParaRPr lang="zh-TW" altLang="en-US" dirty="0">
            <a:latin typeface="微軟正黑體" pitchFamily="34" charset="-120"/>
            <a:ea typeface="微軟正黑體" pitchFamily="34" charset="-120"/>
          </a:endParaRPr>
        </a:p>
      </dgm:t>
    </dgm:pt>
    <dgm:pt modelId="{1B369C28-0058-4A32-8835-D2C0EAEB37AD}" type="parTrans" cxnId="{189CB06C-8EC4-4B1C-9A1B-003450A9DE4F}">
      <dgm:prSet/>
      <dgm:spPr/>
      <dgm:t>
        <a:bodyPr/>
        <a:lstStyle/>
        <a:p>
          <a:endParaRPr lang="zh-TW" altLang="en-US">
            <a:latin typeface="微軟正黑體" pitchFamily="34" charset="-120"/>
            <a:ea typeface="微軟正黑體" pitchFamily="34" charset="-120"/>
          </a:endParaRPr>
        </a:p>
      </dgm:t>
    </dgm:pt>
    <dgm:pt modelId="{56CB6572-83A8-4A55-9E9B-6410B07A2683}" type="sibTrans" cxnId="{189CB06C-8EC4-4B1C-9A1B-003450A9DE4F}">
      <dgm:prSet/>
      <dgm:spPr/>
      <dgm:t>
        <a:bodyPr/>
        <a:lstStyle/>
        <a:p>
          <a:endParaRPr lang="zh-TW" altLang="en-US">
            <a:latin typeface="微軟正黑體" pitchFamily="34" charset="-120"/>
            <a:ea typeface="微軟正黑體" pitchFamily="34" charset="-120"/>
          </a:endParaRPr>
        </a:p>
      </dgm:t>
    </dgm:pt>
    <dgm:pt modelId="{5C62954C-BE71-4462-8E1C-E100E51C737D}">
      <dgm:prSet phldrT="[文字]" custT="1"/>
      <dgm:spPr/>
      <dgm:t>
        <a:bodyPr/>
        <a:lstStyle/>
        <a:p>
          <a:r>
            <a:rPr lang="zh-TW" altLang="en-US" sz="2800" b="1" dirty="0" smtClean="0">
              <a:latin typeface="微軟正黑體" pitchFamily="34" charset="-120"/>
              <a:ea typeface="微軟正黑體" pitchFamily="34" charset="-120"/>
            </a:rPr>
            <a:t>用</a:t>
          </a:r>
          <a:r>
            <a:rPr lang="en-US" altLang="zh-TW" sz="2800" b="1" dirty="0" smtClean="0">
              <a:latin typeface="微軟正黑體" pitchFamily="34" charset="-120"/>
              <a:ea typeface="微軟正黑體" pitchFamily="34" charset="-120"/>
            </a:rPr>
            <a:t>1.33</a:t>
          </a:r>
          <a:r>
            <a:rPr lang="zh-TW" altLang="en-US" sz="2800" b="1" dirty="0" smtClean="0">
              <a:latin typeface="微軟正黑體" pitchFamily="34" charset="-120"/>
              <a:ea typeface="微軟正黑體" pitchFamily="34" charset="-120"/>
            </a:rPr>
            <a:t>或</a:t>
          </a:r>
          <a:r>
            <a:rPr lang="en-US" altLang="zh-TW" sz="2800" b="1" dirty="0" smtClean="0">
              <a:latin typeface="微軟正黑體" pitchFamily="34" charset="-120"/>
              <a:ea typeface="微軟正黑體" pitchFamily="34" charset="-120"/>
            </a:rPr>
            <a:t>1.66</a:t>
          </a:r>
          <a:r>
            <a:rPr lang="zh-TW" altLang="en-US" sz="2800" b="1" dirty="0" smtClean="0">
              <a:latin typeface="微軟正黑體" pitchFamily="34" charset="-120"/>
              <a:ea typeface="微軟正黑體" pitchFamily="34" charset="-120"/>
            </a:rPr>
            <a:t>算加班費有違法嗎？</a:t>
          </a:r>
          <a:endParaRPr lang="zh-TW" altLang="en-US" sz="2800" b="1" dirty="0">
            <a:latin typeface="微軟正黑體" pitchFamily="34" charset="-120"/>
            <a:ea typeface="微軟正黑體" pitchFamily="34" charset="-120"/>
          </a:endParaRPr>
        </a:p>
      </dgm:t>
    </dgm:pt>
    <dgm:pt modelId="{F4060B1F-ED37-44C2-AFC5-2E9E4DAB4B35}" type="parTrans" cxnId="{AF70873C-4B0D-4BC2-9140-806595840CD0}">
      <dgm:prSet/>
      <dgm:spPr/>
      <dgm:t>
        <a:bodyPr/>
        <a:lstStyle/>
        <a:p>
          <a:endParaRPr lang="zh-TW" altLang="en-US">
            <a:latin typeface="微軟正黑體" pitchFamily="34" charset="-120"/>
            <a:ea typeface="微軟正黑體" pitchFamily="34" charset="-120"/>
          </a:endParaRPr>
        </a:p>
      </dgm:t>
    </dgm:pt>
    <dgm:pt modelId="{6E03F80B-7F3B-49B4-9E38-873DD31A98BB}" type="sibTrans" cxnId="{AF70873C-4B0D-4BC2-9140-806595840CD0}">
      <dgm:prSet/>
      <dgm:spPr/>
      <dgm:t>
        <a:bodyPr/>
        <a:lstStyle/>
        <a:p>
          <a:endParaRPr lang="zh-TW" altLang="en-US">
            <a:latin typeface="微軟正黑體" pitchFamily="34" charset="-120"/>
            <a:ea typeface="微軟正黑體" pitchFamily="34" charset="-120"/>
          </a:endParaRPr>
        </a:p>
      </dgm:t>
    </dgm:pt>
    <dgm:pt modelId="{9AE206E8-63DD-4F0B-96BF-8CE3F84E6457}">
      <dgm:prSet phldrT="[文字]"/>
      <dgm:spPr/>
      <dgm:t>
        <a:bodyPr/>
        <a:lstStyle/>
        <a:p>
          <a:r>
            <a:rPr lang="zh-TW" altLang="en-US" b="0" dirty="0" smtClean="0">
              <a:latin typeface="微軟正黑體" pitchFamily="34" charset="-120"/>
              <a:ea typeface="微軟正黑體" pitchFamily="34" charset="-120"/>
            </a:rPr>
            <a:t>勞動基準法是勞動條件最低標準之法律，若只用</a:t>
          </a:r>
          <a:r>
            <a:rPr lang="en-US" altLang="zh-TW" b="0" dirty="0" smtClean="0">
              <a:latin typeface="微軟正黑體" pitchFamily="34" charset="-120"/>
              <a:ea typeface="微軟正黑體" pitchFamily="34" charset="-120"/>
            </a:rPr>
            <a:t>1.33</a:t>
          </a:r>
          <a:r>
            <a:rPr lang="zh-TW" altLang="en-US" b="0" dirty="0" smtClean="0">
              <a:latin typeface="微軟正黑體" pitchFamily="34" charset="-120"/>
              <a:ea typeface="微軟正黑體" pitchFamily="34" charset="-120"/>
            </a:rPr>
            <a:t>或</a:t>
          </a:r>
          <a:r>
            <a:rPr lang="en-US" altLang="zh-TW" b="0" dirty="0" smtClean="0">
              <a:latin typeface="微軟正黑體" pitchFamily="34" charset="-120"/>
              <a:ea typeface="微軟正黑體" pitchFamily="34" charset="-120"/>
            </a:rPr>
            <a:t>1.66</a:t>
          </a:r>
          <a:r>
            <a:rPr lang="zh-TW" altLang="en-US" b="0" dirty="0" smtClean="0">
              <a:latin typeface="微軟正黑體" pitchFamily="34" charset="-120"/>
              <a:ea typeface="微軟正黑體" pitchFamily="34" charset="-120"/>
            </a:rPr>
            <a:t>就低於三分之四或三分之五，即屬違法。</a:t>
          </a:r>
          <a:endParaRPr lang="zh-TW" altLang="en-US" b="0" dirty="0">
            <a:latin typeface="微軟正黑體" pitchFamily="34" charset="-120"/>
            <a:ea typeface="微軟正黑體" pitchFamily="34" charset="-120"/>
          </a:endParaRPr>
        </a:p>
      </dgm:t>
    </dgm:pt>
    <dgm:pt modelId="{DC977E1F-3B7D-47BE-B9CA-20BBE80A3C94}" type="parTrans" cxnId="{C81B0944-90CC-4413-8675-DE83F67FDBF1}">
      <dgm:prSet/>
      <dgm:spPr/>
      <dgm:t>
        <a:bodyPr/>
        <a:lstStyle/>
        <a:p>
          <a:endParaRPr lang="zh-TW" altLang="en-US">
            <a:latin typeface="微軟正黑體" pitchFamily="34" charset="-120"/>
            <a:ea typeface="微軟正黑體" pitchFamily="34" charset="-120"/>
          </a:endParaRPr>
        </a:p>
      </dgm:t>
    </dgm:pt>
    <dgm:pt modelId="{98448E23-61E9-4797-87F0-5C30A786A3A3}" type="sibTrans" cxnId="{C81B0944-90CC-4413-8675-DE83F67FDBF1}">
      <dgm:prSet/>
      <dgm:spPr/>
      <dgm:t>
        <a:bodyPr/>
        <a:lstStyle/>
        <a:p>
          <a:endParaRPr lang="zh-TW" altLang="en-US">
            <a:latin typeface="微軟正黑體" pitchFamily="34" charset="-120"/>
            <a:ea typeface="微軟正黑體" pitchFamily="34" charset="-120"/>
          </a:endParaRPr>
        </a:p>
      </dgm:t>
    </dgm:pt>
    <dgm:pt modelId="{27A9D448-F9E7-4CC7-8318-F1F1E5D9C941}">
      <dgm:prSet phldrT="[文字]"/>
      <dgm:spPr/>
      <dgm:t>
        <a:bodyPr/>
        <a:lstStyle/>
        <a:p>
          <a:r>
            <a:rPr lang="zh-TW" altLang="en-US" dirty="0" smtClean="0">
              <a:latin typeface="微軟正黑體" pitchFamily="34" charset="-120"/>
              <a:ea typeface="微軟正黑體" pitchFamily="34" charset="-120"/>
            </a:rPr>
            <a:t>亦不得恣以「責任制」為由拒絕給付延時工資或假日出勤工資。</a:t>
          </a:r>
          <a:endParaRPr lang="zh-TW" altLang="en-US" dirty="0">
            <a:latin typeface="微軟正黑體" pitchFamily="34" charset="-120"/>
            <a:ea typeface="微軟正黑體" pitchFamily="34" charset="-120"/>
          </a:endParaRPr>
        </a:p>
      </dgm:t>
    </dgm:pt>
    <dgm:pt modelId="{4FD34AA9-C5DC-4544-8D75-43EE89F2F80F}" type="parTrans" cxnId="{8385FC50-F515-4CA1-ABBF-72759F75A20B}">
      <dgm:prSet/>
      <dgm:spPr/>
    </dgm:pt>
    <dgm:pt modelId="{FEEF870C-F5B6-4702-8B59-954DB345841B}" type="sibTrans" cxnId="{8385FC50-F515-4CA1-ABBF-72759F75A20B}">
      <dgm:prSet/>
      <dgm:spPr/>
    </dgm:pt>
    <dgm:pt modelId="{B2A9F007-AF63-433A-A28A-1071E6CA03C3}" type="pres">
      <dgm:prSet presAssocID="{3553A0B8-86FE-4F0D-8476-AE0087E3A873}" presName="linear" presStyleCnt="0">
        <dgm:presLayoutVars>
          <dgm:dir/>
          <dgm:animLvl val="lvl"/>
          <dgm:resizeHandles val="exact"/>
        </dgm:presLayoutVars>
      </dgm:prSet>
      <dgm:spPr/>
      <dgm:t>
        <a:bodyPr/>
        <a:lstStyle/>
        <a:p>
          <a:endParaRPr lang="zh-TW" altLang="en-US"/>
        </a:p>
      </dgm:t>
    </dgm:pt>
    <dgm:pt modelId="{B12943C9-6952-40DF-8BBF-2112DA6FD36C}" type="pres">
      <dgm:prSet presAssocID="{252BDED4-A488-42F7-B69A-68E89F54AD99}" presName="parentLin" presStyleCnt="0"/>
      <dgm:spPr/>
      <dgm:t>
        <a:bodyPr/>
        <a:lstStyle/>
        <a:p>
          <a:endParaRPr lang="zh-TW" altLang="en-US"/>
        </a:p>
      </dgm:t>
    </dgm:pt>
    <dgm:pt modelId="{0FE185D1-14E3-4C83-A587-FF4E1E9F1D10}" type="pres">
      <dgm:prSet presAssocID="{252BDED4-A488-42F7-B69A-68E89F54AD99}" presName="parentLeftMargin" presStyleLbl="node1" presStyleIdx="0" presStyleCnt="2"/>
      <dgm:spPr/>
      <dgm:t>
        <a:bodyPr/>
        <a:lstStyle/>
        <a:p>
          <a:endParaRPr lang="zh-TW" altLang="en-US"/>
        </a:p>
      </dgm:t>
    </dgm:pt>
    <dgm:pt modelId="{841F1E65-2D39-4E43-BC09-BABD8DEB870E}" type="pres">
      <dgm:prSet presAssocID="{252BDED4-A488-42F7-B69A-68E89F54AD99}" presName="parentText" presStyleLbl="node1" presStyleIdx="0" presStyleCnt="2">
        <dgm:presLayoutVars>
          <dgm:chMax val="0"/>
          <dgm:bulletEnabled val="1"/>
        </dgm:presLayoutVars>
      </dgm:prSet>
      <dgm:spPr/>
      <dgm:t>
        <a:bodyPr/>
        <a:lstStyle/>
        <a:p>
          <a:endParaRPr lang="zh-TW" altLang="en-US"/>
        </a:p>
      </dgm:t>
    </dgm:pt>
    <dgm:pt modelId="{075A1C23-BF9D-4B00-9EAC-D0F26769D23C}" type="pres">
      <dgm:prSet presAssocID="{252BDED4-A488-42F7-B69A-68E89F54AD99}" presName="negativeSpace" presStyleCnt="0"/>
      <dgm:spPr/>
      <dgm:t>
        <a:bodyPr/>
        <a:lstStyle/>
        <a:p>
          <a:endParaRPr lang="zh-TW" altLang="en-US"/>
        </a:p>
      </dgm:t>
    </dgm:pt>
    <dgm:pt modelId="{2A90160E-4429-4FE0-BE95-20EB411B7460}" type="pres">
      <dgm:prSet presAssocID="{252BDED4-A488-42F7-B69A-68E89F54AD99}" presName="childText" presStyleLbl="conFgAcc1" presStyleIdx="0" presStyleCnt="2">
        <dgm:presLayoutVars>
          <dgm:bulletEnabled val="1"/>
        </dgm:presLayoutVars>
      </dgm:prSet>
      <dgm:spPr/>
      <dgm:t>
        <a:bodyPr/>
        <a:lstStyle/>
        <a:p>
          <a:endParaRPr lang="zh-TW" altLang="en-US"/>
        </a:p>
      </dgm:t>
    </dgm:pt>
    <dgm:pt modelId="{5BAA9B64-156B-4534-82FC-F7AB8547A817}" type="pres">
      <dgm:prSet presAssocID="{9F6916AF-CB29-4FE7-B463-94516FAC158C}" presName="spaceBetweenRectangles" presStyleCnt="0"/>
      <dgm:spPr/>
      <dgm:t>
        <a:bodyPr/>
        <a:lstStyle/>
        <a:p>
          <a:endParaRPr lang="zh-TW" altLang="en-US"/>
        </a:p>
      </dgm:t>
    </dgm:pt>
    <dgm:pt modelId="{4BF1BF3F-C409-4BFE-9BA9-7AF38F8DF913}" type="pres">
      <dgm:prSet presAssocID="{5C62954C-BE71-4462-8E1C-E100E51C737D}" presName="parentLin" presStyleCnt="0"/>
      <dgm:spPr/>
      <dgm:t>
        <a:bodyPr/>
        <a:lstStyle/>
        <a:p>
          <a:endParaRPr lang="zh-TW" altLang="en-US"/>
        </a:p>
      </dgm:t>
    </dgm:pt>
    <dgm:pt modelId="{B83BC5AE-F754-4411-AA3A-4878D96AEACD}" type="pres">
      <dgm:prSet presAssocID="{5C62954C-BE71-4462-8E1C-E100E51C737D}" presName="parentLeftMargin" presStyleLbl="node1" presStyleIdx="0" presStyleCnt="2"/>
      <dgm:spPr/>
      <dgm:t>
        <a:bodyPr/>
        <a:lstStyle/>
        <a:p>
          <a:endParaRPr lang="zh-TW" altLang="en-US"/>
        </a:p>
      </dgm:t>
    </dgm:pt>
    <dgm:pt modelId="{60A9D36D-3E53-47E7-9962-D214C92ED4AD}" type="pres">
      <dgm:prSet presAssocID="{5C62954C-BE71-4462-8E1C-E100E51C737D}" presName="parentText" presStyleLbl="node1" presStyleIdx="1" presStyleCnt="2">
        <dgm:presLayoutVars>
          <dgm:chMax val="0"/>
          <dgm:bulletEnabled val="1"/>
        </dgm:presLayoutVars>
      </dgm:prSet>
      <dgm:spPr/>
      <dgm:t>
        <a:bodyPr/>
        <a:lstStyle/>
        <a:p>
          <a:endParaRPr lang="zh-TW" altLang="en-US"/>
        </a:p>
      </dgm:t>
    </dgm:pt>
    <dgm:pt modelId="{46B1E9F8-FD2B-454C-8A46-3A76C68FBF2F}" type="pres">
      <dgm:prSet presAssocID="{5C62954C-BE71-4462-8E1C-E100E51C737D}" presName="negativeSpace" presStyleCnt="0"/>
      <dgm:spPr/>
      <dgm:t>
        <a:bodyPr/>
        <a:lstStyle/>
        <a:p>
          <a:endParaRPr lang="zh-TW" altLang="en-US"/>
        </a:p>
      </dgm:t>
    </dgm:pt>
    <dgm:pt modelId="{FF8547CD-8F94-4454-BB68-D6276C45872A}" type="pres">
      <dgm:prSet presAssocID="{5C62954C-BE71-4462-8E1C-E100E51C737D}" presName="childText" presStyleLbl="conFgAcc1" presStyleIdx="1" presStyleCnt="2">
        <dgm:presLayoutVars>
          <dgm:bulletEnabled val="1"/>
        </dgm:presLayoutVars>
      </dgm:prSet>
      <dgm:spPr/>
      <dgm:t>
        <a:bodyPr/>
        <a:lstStyle/>
        <a:p>
          <a:endParaRPr lang="zh-TW" altLang="en-US"/>
        </a:p>
      </dgm:t>
    </dgm:pt>
  </dgm:ptLst>
  <dgm:cxnLst>
    <dgm:cxn modelId="{FBF87256-DDE7-499D-B88C-7EE9F6584004}" type="presOf" srcId="{27A9D448-F9E7-4CC7-8318-F1F1E5D9C941}" destId="{2A90160E-4429-4FE0-BE95-20EB411B7460}" srcOrd="0" destOrd="3" presId="urn:microsoft.com/office/officeart/2005/8/layout/list1"/>
    <dgm:cxn modelId="{017A3FFD-C8A0-4D84-A6BB-01BB2888224D}" type="presOf" srcId="{5C62954C-BE71-4462-8E1C-E100E51C737D}" destId="{60A9D36D-3E53-47E7-9962-D214C92ED4AD}" srcOrd="1" destOrd="0" presId="urn:microsoft.com/office/officeart/2005/8/layout/list1"/>
    <dgm:cxn modelId="{8385FC50-F515-4CA1-ABBF-72759F75A20B}" srcId="{252BDED4-A488-42F7-B69A-68E89F54AD99}" destId="{27A9D448-F9E7-4CC7-8318-F1F1E5D9C941}" srcOrd="3" destOrd="0" parTransId="{4FD34AA9-C5DC-4544-8D75-43EE89F2F80F}" sibTransId="{FEEF870C-F5B6-4702-8B59-954DB345841B}"/>
    <dgm:cxn modelId="{E3D20151-CDD5-4831-B750-99BB00F36F5D}" type="presOf" srcId="{252BDED4-A488-42F7-B69A-68E89F54AD99}" destId="{841F1E65-2D39-4E43-BC09-BABD8DEB870E}" srcOrd="1" destOrd="0" presId="urn:microsoft.com/office/officeart/2005/8/layout/list1"/>
    <dgm:cxn modelId="{7AF62CB0-1CE1-4E9F-8BB5-D1265F8D2446}" type="presOf" srcId="{D2ECE70B-99C9-4B8F-9959-557E12A7DCE2}" destId="{2A90160E-4429-4FE0-BE95-20EB411B7460}" srcOrd="0" destOrd="2" presId="urn:microsoft.com/office/officeart/2005/8/layout/list1"/>
    <dgm:cxn modelId="{EA214B63-CEF0-412A-B5F9-E213AC904212}" type="presOf" srcId="{252BDED4-A488-42F7-B69A-68E89F54AD99}" destId="{0FE185D1-14E3-4C83-A587-FF4E1E9F1D10}" srcOrd="0" destOrd="0" presId="urn:microsoft.com/office/officeart/2005/8/layout/list1"/>
    <dgm:cxn modelId="{189CB06C-8EC4-4B1C-9A1B-003450A9DE4F}" srcId="{252BDED4-A488-42F7-B69A-68E89F54AD99}" destId="{D2ECE70B-99C9-4B8F-9959-557E12A7DCE2}" srcOrd="2" destOrd="0" parTransId="{1B369C28-0058-4A32-8835-D2C0EAEB37AD}" sibTransId="{56CB6572-83A8-4A55-9E9B-6410B07A2683}"/>
    <dgm:cxn modelId="{C81B0944-90CC-4413-8675-DE83F67FDBF1}" srcId="{5C62954C-BE71-4462-8E1C-E100E51C737D}" destId="{9AE206E8-63DD-4F0B-96BF-8CE3F84E6457}" srcOrd="0" destOrd="0" parTransId="{DC977E1F-3B7D-47BE-B9CA-20BBE80A3C94}" sibTransId="{98448E23-61E9-4797-87F0-5C30A786A3A3}"/>
    <dgm:cxn modelId="{A7F3FAEF-EBAC-4A71-99A1-BEDAE8992612}" srcId="{252BDED4-A488-42F7-B69A-68E89F54AD99}" destId="{9C8645F2-E174-499B-A456-0C66C15784DE}" srcOrd="0" destOrd="0" parTransId="{4D2EF30C-AFB1-4F3A-9B6E-ACE790459EC5}" sibTransId="{F0BDA9F6-1A61-44E1-8581-95E9BBEAB252}"/>
    <dgm:cxn modelId="{91FD4128-929D-4475-A5D6-1B15539D95AE}" srcId="{3553A0B8-86FE-4F0D-8476-AE0087E3A873}" destId="{252BDED4-A488-42F7-B69A-68E89F54AD99}" srcOrd="0" destOrd="0" parTransId="{0F6279D3-5CA0-40CB-8252-9C0373F55F21}" sibTransId="{9F6916AF-CB29-4FE7-B463-94516FAC158C}"/>
    <dgm:cxn modelId="{DA264DDC-24A6-4517-84C2-FE7D42C65751}" type="presOf" srcId="{DCCD8C59-D9A3-473E-B8DC-BCE7732036E8}" destId="{2A90160E-4429-4FE0-BE95-20EB411B7460}" srcOrd="0" destOrd="1" presId="urn:microsoft.com/office/officeart/2005/8/layout/list1"/>
    <dgm:cxn modelId="{584E8179-9FDE-49A6-A01B-65637C8E91E9}" type="presOf" srcId="{9AE206E8-63DD-4F0B-96BF-8CE3F84E6457}" destId="{FF8547CD-8F94-4454-BB68-D6276C45872A}" srcOrd="0" destOrd="0" presId="urn:microsoft.com/office/officeart/2005/8/layout/list1"/>
    <dgm:cxn modelId="{40FA309C-F945-414F-92E9-D6334E62197C}" srcId="{252BDED4-A488-42F7-B69A-68E89F54AD99}" destId="{DCCD8C59-D9A3-473E-B8DC-BCE7732036E8}" srcOrd="1" destOrd="0" parTransId="{792AA022-5B7E-4F7C-8EEF-63EF5902820D}" sibTransId="{61596368-599C-419B-9F1B-2BED778E3C3E}"/>
    <dgm:cxn modelId="{ECED8479-49DE-4837-9003-CF11B8A490DD}" type="presOf" srcId="{3553A0B8-86FE-4F0D-8476-AE0087E3A873}" destId="{B2A9F007-AF63-433A-A28A-1071E6CA03C3}" srcOrd="0" destOrd="0" presId="urn:microsoft.com/office/officeart/2005/8/layout/list1"/>
    <dgm:cxn modelId="{32ABDFC8-150A-426B-AD38-B667A236E976}" type="presOf" srcId="{9C8645F2-E174-499B-A456-0C66C15784DE}" destId="{2A90160E-4429-4FE0-BE95-20EB411B7460}" srcOrd="0" destOrd="0" presId="urn:microsoft.com/office/officeart/2005/8/layout/list1"/>
    <dgm:cxn modelId="{AF70873C-4B0D-4BC2-9140-806595840CD0}" srcId="{3553A0B8-86FE-4F0D-8476-AE0087E3A873}" destId="{5C62954C-BE71-4462-8E1C-E100E51C737D}" srcOrd="1" destOrd="0" parTransId="{F4060B1F-ED37-44C2-AFC5-2E9E4DAB4B35}" sibTransId="{6E03F80B-7F3B-49B4-9E38-873DD31A98BB}"/>
    <dgm:cxn modelId="{F0CAF58B-D7ED-49AC-978B-9EB7F109BBE3}" type="presOf" srcId="{5C62954C-BE71-4462-8E1C-E100E51C737D}" destId="{B83BC5AE-F754-4411-AA3A-4878D96AEACD}" srcOrd="0" destOrd="0" presId="urn:microsoft.com/office/officeart/2005/8/layout/list1"/>
    <dgm:cxn modelId="{916D1826-D1C5-4419-9267-607105C06B0E}" type="presParOf" srcId="{B2A9F007-AF63-433A-A28A-1071E6CA03C3}" destId="{B12943C9-6952-40DF-8BBF-2112DA6FD36C}" srcOrd="0" destOrd="0" presId="urn:microsoft.com/office/officeart/2005/8/layout/list1"/>
    <dgm:cxn modelId="{2A55D21F-408B-414F-993C-1C6E9F8A15BB}" type="presParOf" srcId="{B12943C9-6952-40DF-8BBF-2112DA6FD36C}" destId="{0FE185D1-14E3-4C83-A587-FF4E1E9F1D10}" srcOrd="0" destOrd="0" presId="urn:microsoft.com/office/officeart/2005/8/layout/list1"/>
    <dgm:cxn modelId="{A305A090-5557-442B-B321-AF616B07A549}" type="presParOf" srcId="{B12943C9-6952-40DF-8BBF-2112DA6FD36C}" destId="{841F1E65-2D39-4E43-BC09-BABD8DEB870E}" srcOrd="1" destOrd="0" presId="urn:microsoft.com/office/officeart/2005/8/layout/list1"/>
    <dgm:cxn modelId="{4FCCB710-57C7-4DEC-B84A-1FD74CCE84D9}" type="presParOf" srcId="{B2A9F007-AF63-433A-A28A-1071E6CA03C3}" destId="{075A1C23-BF9D-4B00-9EAC-D0F26769D23C}" srcOrd="1" destOrd="0" presId="urn:microsoft.com/office/officeart/2005/8/layout/list1"/>
    <dgm:cxn modelId="{216C45EE-A9E1-415C-BCE8-EA78397E62D0}" type="presParOf" srcId="{B2A9F007-AF63-433A-A28A-1071E6CA03C3}" destId="{2A90160E-4429-4FE0-BE95-20EB411B7460}" srcOrd="2" destOrd="0" presId="urn:microsoft.com/office/officeart/2005/8/layout/list1"/>
    <dgm:cxn modelId="{BB78ED0D-FD2F-4EE0-9B48-C7A90BF4A2D9}" type="presParOf" srcId="{B2A9F007-AF63-433A-A28A-1071E6CA03C3}" destId="{5BAA9B64-156B-4534-82FC-F7AB8547A817}" srcOrd="3" destOrd="0" presId="urn:microsoft.com/office/officeart/2005/8/layout/list1"/>
    <dgm:cxn modelId="{B88075E7-7F9B-4DFE-9DD7-64F7F07080B4}" type="presParOf" srcId="{B2A9F007-AF63-433A-A28A-1071E6CA03C3}" destId="{4BF1BF3F-C409-4BFE-9BA9-7AF38F8DF913}" srcOrd="4" destOrd="0" presId="urn:microsoft.com/office/officeart/2005/8/layout/list1"/>
    <dgm:cxn modelId="{00F7A507-93F4-4FB7-9E6E-1AAF7B550AFF}" type="presParOf" srcId="{4BF1BF3F-C409-4BFE-9BA9-7AF38F8DF913}" destId="{B83BC5AE-F754-4411-AA3A-4878D96AEACD}" srcOrd="0" destOrd="0" presId="urn:microsoft.com/office/officeart/2005/8/layout/list1"/>
    <dgm:cxn modelId="{13A1ED8E-BC9B-4387-8CB1-5A9168072396}" type="presParOf" srcId="{4BF1BF3F-C409-4BFE-9BA9-7AF38F8DF913}" destId="{60A9D36D-3E53-47E7-9962-D214C92ED4AD}" srcOrd="1" destOrd="0" presId="urn:microsoft.com/office/officeart/2005/8/layout/list1"/>
    <dgm:cxn modelId="{5CF46CC8-9039-4118-A006-869A86AD12A9}" type="presParOf" srcId="{B2A9F007-AF63-433A-A28A-1071E6CA03C3}" destId="{46B1E9F8-FD2B-454C-8A46-3A76C68FBF2F}" srcOrd="5" destOrd="0" presId="urn:microsoft.com/office/officeart/2005/8/layout/list1"/>
    <dgm:cxn modelId="{C0D4DC0E-5AB0-43F2-9015-1A876C0ED16F}" type="presParOf" srcId="{B2A9F007-AF63-433A-A28A-1071E6CA03C3}" destId="{FF8547CD-8F94-4454-BB68-D6276C45872A}" srcOrd="6"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3553A0B8-86FE-4F0D-8476-AE0087E3A873}" type="doc">
      <dgm:prSet loTypeId="urn:microsoft.com/office/officeart/2005/8/layout/list1" loCatId="list" qsTypeId="urn:microsoft.com/office/officeart/2005/8/quickstyle/simple2" qsCatId="simple" csTypeId="urn:microsoft.com/office/officeart/2005/8/colors/accent1_2" csCatId="accent1" phldr="1"/>
      <dgm:spPr/>
      <dgm:t>
        <a:bodyPr/>
        <a:lstStyle/>
        <a:p>
          <a:endParaRPr lang="zh-TW" altLang="en-US"/>
        </a:p>
      </dgm:t>
    </dgm:pt>
    <dgm:pt modelId="{252BDED4-A488-42F7-B69A-68E89F54AD99}">
      <dgm:prSet phldrT="[文字]" custT="1"/>
      <dgm:spPr/>
      <dgm:t>
        <a:bodyPr/>
        <a:lstStyle/>
        <a:p>
          <a:r>
            <a:rPr lang="zh-TW" altLang="en-US" sz="2400" b="1" dirty="0" smtClean="0">
              <a:effectLst>
                <a:outerShdw blurRad="38100" dist="38100" dir="2700000" algn="tl">
                  <a:srgbClr val="000000">
                    <a:alpha val="43137"/>
                  </a:srgbClr>
                </a:outerShdw>
              </a:effectLst>
              <a:latin typeface="微軟正黑體" pitchFamily="34" charset="-120"/>
              <a:ea typeface="微軟正黑體" pitchFamily="34" charset="-120"/>
            </a:rPr>
            <a:t>沒有經過加班申請程序，還可以領嗎？</a:t>
          </a:r>
          <a:endParaRPr lang="zh-TW" altLang="en-US" sz="2400" b="1" dirty="0">
            <a:effectLst>
              <a:outerShdw blurRad="38100" dist="38100" dir="2700000" algn="tl">
                <a:srgbClr val="000000">
                  <a:alpha val="43137"/>
                </a:srgbClr>
              </a:outerShdw>
            </a:effectLst>
            <a:latin typeface="微軟正黑體" pitchFamily="34" charset="-120"/>
            <a:ea typeface="微軟正黑體" pitchFamily="34" charset="-120"/>
          </a:endParaRPr>
        </a:p>
      </dgm:t>
    </dgm:pt>
    <dgm:pt modelId="{0F6279D3-5CA0-40CB-8252-9C0373F55F21}" type="parTrans" cxnId="{91FD4128-929D-4475-A5D6-1B15539D95AE}">
      <dgm:prSet/>
      <dgm:spPr/>
      <dgm:t>
        <a:bodyPr/>
        <a:lstStyle/>
        <a:p>
          <a:endParaRPr lang="zh-TW" altLang="en-US">
            <a:latin typeface="微軟正黑體" pitchFamily="34" charset="-120"/>
            <a:ea typeface="微軟正黑體" pitchFamily="34" charset="-120"/>
          </a:endParaRPr>
        </a:p>
      </dgm:t>
    </dgm:pt>
    <dgm:pt modelId="{9F6916AF-CB29-4FE7-B463-94516FAC158C}" type="sibTrans" cxnId="{91FD4128-929D-4475-A5D6-1B15539D95AE}">
      <dgm:prSet/>
      <dgm:spPr/>
      <dgm:t>
        <a:bodyPr/>
        <a:lstStyle/>
        <a:p>
          <a:endParaRPr lang="zh-TW" altLang="en-US">
            <a:latin typeface="微軟正黑體" pitchFamily="34" charset="-120"/>
            <a:ea typeface="微軟正黑體" pitchFamily="34" charset="-120"/>
          </a:endParaRPr>
        </a:p>
      </dgm:t>
    </dgm:pt>
    <dgm:pt modelId="{9C8645F2-E174-499B-A456-0C66C15784DE}">
      <dgm:prSet phldrT="[文字]"/>
      <dgm:spPr/>
      <dgm:t>
        <a:bodyPr/>
        <a:lstStyle/>
        <a:p>
          <a:r>
            <a:rPr lang="zh-TW" dirty="0" smtClean="0">
              <a:latin typeface="微軟正黑體" pitchFamily="34" charset="-120"/>
              <a:ea typeface="微軟正黑體" pitchFamily="34" charset="-120"/>
            </a:rPr>
            <a:t>事業單位訂定延長工時申請制度於法尚無不可，惟勞工於工作場所超過正常工作時間仍繼續提供勞務，雖未依程序事先申請延長工時，</a:t>
          </a:r>
          <a:r>
            <a:rPr lang="zh-TW" b="1" dirty="0" smtClean="0">
              <a:latin typeface="微軟正黑體" pitchFamily="34" charset="-120"/>
              <a:ea typeface="微軟正黑體" pitchFamily="34" charset="-120"/>
            </a:rPr>
            <a:t>倘雇主知情且未有反對之意思表示時，仍應視為工作時間，雇主應依法給付延時工資</a:t>
          </a:r>
          <a:endParaRPr lang="zh-TW" altLang="en-US" dirty="0">
            <a:latin typeface="微軟正黑體" pitchFamily="34" charset="-120"/>
            <a:ea typeface="微軟正黑體" pitchFamily="34" charset="-120"/>
          </a:endParaRPr>
        </a:p>
      </dgm:t>
    </dgm:pt>
    <dgm:pt modelId="{4D2EF30C-AFB1-4F3A-9B6E-ACE790459EC5}" type="parTrans" cxnId="{A7F3FAEF-EBAC-4A71-99A1-BEDAE8992612}">
      <dgm:prSet/>
      <dgm:spPr/>
      <dgm:t>
        <a:bodyPr/>
        <a:lstStyle/>
        <a:p>
          <a:endParaRPr lang="zh-TW" altLang="en-US">
            <a:latin typeface="微軟正黑體" pitchFamily="34" charset="-120"/>
            <a:ea typeface="微軟正黑體" pitchFamily="34" charset="-120"/>
          </a:endParaRPr>
        </a:p>
      </dgm:t>
    </dgm:pt>
    <dgm:pt modelId="{F0BDA9F6-1A61-44E1-8581-95E9BBEAB252}" type="sibTrans" cxnId="{A7F3FAEF-EBAC-4A71-99A1-BEDAE8992612}">
      <dgm:prSet/>
      <dgm:spPr/>
      <dgm:t>
        <a:bodyPr/>
        <a:lstStyle/>
        <a:p>
          <a:endParaRPr lang="zh-TW" altLang="en-US">
            <a:latin typeface="微軟正黑體" pitchFamily="34" charset="-120"/>
            <a:ea typeface="微軟正黑體" pitchFamily="34" charset="-120"/>
          </a:endParaRPr>
        </a:p>
      </dgm:t>
    </dgm:pt>
    <dgm:pt modelId="{8D072E8B-BE94-456D-9A5A-B5909BE3D458}">
      <dgm:prSet phldrT="[文字]" custT="1"/>
      <dgm:spPr/>
      <dgm:t>
        <a:bodyPr/>
        <a:lstStyle/>
        <a:p>
          <a:r>
            <a:rPr lang="zh-TW" altLang="en-US" sz="2400" b="1" dirty="0" smtClean="0">
              <a:effectLst>
                <a:outerShdw blurRad="38100" dist="38100" dir="2700000" algn="tl">
                  <a:srgbClr val="000000">
                    <a:alpha val="43137"/>
                  </a:srgbClr>
                </a:outerShdw>
              </a:effectLst>
              <a:latin typeface="微軟正黑體" pitchFamily="34" charset="-120"/>
              <a:ea typeface="微軟正黑體" pitchFamily="34" charset="-120"/>
            </a:rPr>
            <a:t>未滿一小時要算加班費？</a:t>
          </a:r>
          <a:endParaRPr lang="zh-TW" altLang="en-US" sz="2400" b="1" dirty="0">
            <a:effectLst>
              <a:outerShdw blurRad="38100" dist="38100" dir="2700000" algn="tl">
                <a:srgbClr val="000000">
                  <a:alpha val="43137"/>
                </a:srgbClr>
              </a:outerShdw>
            </a:effectLst>
            <a:latin typeface="微軟正黑體" pitchFamily="34" charset="-120"/>
            <a:ea typeface="微軟正黑體" pitchFamily="34" charset="-120"/>
          </a:endParaRPr>
        </a:p>
      </dgm:t>
    </dgm:pt>
    <dgm:pt modelId="{9B8D0C8B-80F9-4CCE-953D-4B3C3A29F324}" type="parTrans" cxnId="{5F6CE412-C6F9-43B3-A234-6D0D9294D4CD}">
      <dgm:prSet/>
      <dgm:spPr/>
      <dgm:t>
        <a:bodyPr/>
        <a:lstStyle/>
        <a:p>
          <a:endParaRPr lang="zh-TW" altLang="en-US">
            <a:latin typeface="微軟正黑體" pitchFamily="34" charset="-120"/>
            <a:ea typeface="微軟正黑體" pitchFamily="34" charset="-120"/>
          </a:endParaRPr>
        </a:p>
      </dgm:t>
    </dgm:pt>
    <dgm:pt modelId="{0DA336B7-BFBE-4AC9-A070-3DDD2CAF2698}" type="sibTrans" cxnId="{5F6CE412-C6F9-43B3-A234-6D0D9294D4CD}">
      <dgm:prSet/>
      <dgm:spPr/>
      <dgm:t>
        <a:bodyPr/>
        <a:lstStyle/>
        <a:p>
          <a:endParaRPr lang="zh-TW" altLang="en-US">
            <a:latin typeface="微軟正黑體" pitchFamily="34" charset="-120"/>
            <a:ea typeface="微軟正黑體" pitchFamily="34" charset="-120"/>
          </a:endParaRPr>
        </a:p>
      </dgm:t>
    </dgm:pt>
    <dgm:pt modelId="{6C1A2085-D86D-4AF2-9F47-808A7ACECD22}">
      <dgm:prSet phldrT="[文字]"/>
      <dgm:spPr/>
      <dgm:t>
        <a:bodyPr/>
        <a:lstStyle/>
        <a:p>
          <a:r>
            <a:rPr lang="zh-TW" altLang="en-US" dirty="0" smtClean="0">
              <a:latin typeface="微軟正黑體" pitchFamily="34" charset="-120"/>
              <a:ea typeface="微軟正黑體" pitchFamily="34" charset="-120"/>
            </a:rPr>
            <a:t>對於</a:t>
          </a:r>
          <a:r>
            <a:rPr lang="zh-TW" altLang="en-US" b="1" dirty="0" smtClean="0">
              <a:effectLst>
                <a:outerShdw blurRad="38100" dist="38100" dir="2700000" algn="tl">
                  <a:srgbClr val="000000">
                    <a:alpha val="43137"/>
                  </a:srgbClr>
                </a:outerShdw>
              </a:effectLst>
              <a:latin typeface="微軟正黑體" pitchFamily="34" charset="-120"/>
              <a:ea typeface="微軟正黑體" pitchFamily="34" charset="-120"/>
            </a:rPr>
            <a:t>加班未滿</a:t>
          </a:r>
          <a:r>
            <a:rPr lang="en-US" altLang="zh-TW" b="1" dirty="0" smtClean="0">
              <a:effectLst>
                <a:outerShdw blurRad="38100" dist="38100" dir="2700000" algn="tl">
                  <a:srgbClr val="000000">
                    <a:alpha val="43137"/>
                  </a:srgbClr>
                </a:outerShdw>
              </a:effectLst>
              <a:latin typeface="微軟正黑體" pitchFamily="34" charset="-120"/>
              <a:ea typeface="微軟正黑體" pitchFamily="34" charset="-120"/>
            </a:rPr>
            <a:t>1</a:t>
          </a:r>
          <a:r>
            <a:rPr lang="zh-TW" altLang="en-US" b="1" dirty="0" smtClean="0">
              <a:effectLst>
                <a:outerShdw blurRad="38100" dist="38100" dir="2700000" algn="tl">
                  <a:srgbClr val="000000">
                    <a:alpha val="43137"/>
                  </a:srgbClr>
                </a:outerShdw>
              </a:effectLst>
              <a:latin typeface="微軟正黑體" pitchFamily="34" charset="-120"/>
              <a:ea typeface="微軟正黑體" pitchFamily="34" charset="-120"/>
            </a:rPr>
            <a:t>小時之部分</a:t>
          </a:r>
          <a:r>
            <a:rPr lang="zh-TW" altLang="en-US" dirty="0" smtClean="0">
              <a:latin typeface="微軟正黑體" pitchFamily="34" charset="-120"/>
              <a:ea typeface="微軟正黑體" pitchFamily="34" charset="-120"/>
            </a:rPr>
            <a:t>，</a:t>
          </a:r>
          <a:r>
            <a:rPr lang="zh-TW" altLang="en-US" b="1" dirty="0" smtClean="0">
              <a:effectLst>
                <a:outerShdw blurRad="38100" dist="38100" dir="2700000" algn="tl">
                  <a:srgbClr val="000000">
                    <a:alpha val="43137"/>
                  </a:srgbClr>
                </a:outerShdw>
              </a:effectLst>
              <a:latin typeface="微軟正黑體" pitchFamily="34" charset="-120"/>
              <a:ea typeface="微軟正黑體" pitchFamily="34" charset="-120"/>
            </a:rPr>
            <a:t>仍應逐日推算，依法計發延時工資。（</a:t>
          </a:r>
          <a:r>
            <a:rPr lang="en-US" altLang="zh-TW" b="1" dirty="0" smtClean="0">
              <a:effectLst>
                <a:outerShdw blurRad="38100" dist="38100" dir="2700000" algn="tl">
                  <a:srgbClr val="000000">
                    <a:alpha val="43137"/>
                  </a:srgbClr>
                </a:outerShdw>
              </a:effectLst>
              <a:latin typeface="微軟正黑體" pitchFamily="34" charset="-120"/>
              <a:ea typeface="微軟正黑體" pitchFamily="34" charset="-120"/>
            </a:rPr>
            <a:t>EX</a:t>
          </a:r>
          <a:r>
            <a:rPr lang="zh-TW" altLang="en-US" b="1" dirty="0" smtClean="0">
              <a:effectLst>
                <a:outerShdw blurRad="38100" dist="38100" dir="2700000" algn="tl">
                  <a:srgbClr val="000000">
                    <a:alpha val="43137"/>
                  </a:srgbClr>
                </a:outerShdw>
              </a:effectLst>
              <a:latin typeface="微軟正黑體" pitchFamily="34" charset="-120"/>
              <a:ea typeface="微軟正黑體" pitchFamily="34" charset="-120"/>
            </a:rPr>
            <a:t>：加班</a:t>
          </a:r>
          <a:r>
            <a:rPr lang="en-US" altLang="zh-TW" b="1" dirty="0" smtClean="0">
              <a:effectLst>
                <a:outerShdw blurRad="38100" dist="38100" dir="2700000" algn="tl">
                  <a:srgbClr val="000000">
                    <a:alpha val="43137"/>
                  </a:srgbClr>
                </a:outerShdw>
              </a:effectLst>
              <a:latin typeface="微軟正黑體" pitchFamily="34" charset="-120"/>
              <a:ea typeface="微軟正黑體" pitchFamily="34" charset="-120"/>
            </a:rPr>
            <a:t>30</a:t>
          </a:r>
          <a:r>
            <a:rPr lang="zh-TW" altLang="en-US" b="1" dirty="0" smtClean="0">
              <a:effectLst>
                <a:outerShdw blurRad="38100" dist="38100" dir="2700000" algn="tl">
                  <a:srgbClr val="000000">
                    <a:alpha val="43137"/>
                  </a:srgbClr>
                </a:outerShdw>
              </a:effectLst>
              <a:latin typeface="微軟正黑體" pitchFamily="34" charset="-120"/>
              <a:ea typeface="微軟正黑體" pitchFamily="34" charset="-120"/>
            </a:rPr>
            <a:t>分鐘＝</a:t>
          </a:r>
          <a:r>
            <a:rPr lang="en-US" altLang="zh-TW" b="1" dirty="0" smtClean="0">
              <a:effectLst>
                <a:outerShdw blurRad="38100" dist="38100" dir="2700000" algn="tl">
                  <a:srgbClr val="000000">
                    <a:alpha val="43137"/>
                  </a:srgbClr>
                </a:outerShdw>
              </a:effectLst>
              <a:latin typeface="微軟正黑體" pitchFamily="34" charset="-120"/>
              <a:ea typeface="微軟正黑體" pitchFamily="34" charset="-120"/>
            </a:rPr>
            <a:t>0.5</a:t>
          </a:r>
          <a:r>
            <a:rPr lang="zh-TW" altLang="en-US" b="1" dirty="0" smtClean="0">
              <a:effectLst>
                <a:outerShdw blurRad="38100" dist="38100" dir="2700000" algn="tl">
                  <a:srgbClr val="000000">
                    <a:alpha val="43137"/>
                  </a:srgbClr>
                </a:outerShdw>
              </a:effectLst>
              <a:latin typeface="微軟正黑體" pitchFamily="34" charset="-120"/>
              <a:ea typeface="微軟正黑體" pitchFamily="34" charset="-120"/>
            </a:rPr>
            <a:t>小時）</a:t>
          </a:r>
          <a:endParaRPr lang="zh-TW" altLang="en-US" dirty="0">
            <a:latin typeface="微軟正黑體" pitchFamily="34" charset="-120"/>
            <a:ea typeface="微軟正黑體" pitchFamily="34" charset="-120"/>
          </a:endParaRPr>
        </a:p>
      </dgm:t>
    </dgm:pt>
    <dgm:pt modelId="{329A52F8-3C76-48B5-A78F-BA8A91E65DAD}" type="parTrans" cxnId="{A0B0B578-61AB-4934-892E-C29E89254529}">
      <dgm:prSet/>
      <dgm:spPr/>
      <dgm:t>
        <a:bodyPr/>
        <a:lstStyle/>
        <a:p>
          <a:endParaRPr lang="zh-TW" altLang="en-US">
            <a:latin typeface="微軟正黑體" pitchFamily="34" charset="-120"/>
            <a:ea typeface="微軟正黑體" pitchFamily="34" charset="-120"/>
          </a:endParaRPr>
        </a:p>
      </dgm:t>
    </dgm:pt>
    <dgm:pt modelId="{AF4EBD09-42CC-4D0F-8F46-BB96A114B8C8}" type="sibTrans" cxnId="{A0B0B578-61AB-4934-892E-C29E89254529}">
      <dgm:prSet/>
      <dgm:spPr/>
      <dgm:t>
        <a:bodyPr/>
        <a:lstStyle/>
        <a:p>
          <a:endParaRPr lang="zh-TW" altLang="en-US">
            <a:latin typeface="微軟正黑體" pitchFamily="34" charset="-120"/>
            <a:ea typeface="微軟正黑體" pitchFamily="34" charset="-120"/>
          </a:endParaRPr>
        </a:p>
      </dgm:t>
    </dgm:pt>
    <dgm:pt modelId="{B2A9F007-AF63-433A-A28A-1071E6CA03C3}" type="pres">
      <dgm:prSet presAssocID="{3553A0B8-86FE-4F0D-8476-AE0087E3A873}" presName="linear" presStyleCnt="0">
        <dgm:presLayoutVars>
          <dgm:dir/>
          <dgm:animLvl val="lvl"/>
          <dgm:resizeHandles val="exact"/>
        </dgm:presLayoutVars>
      </dgm:prSet>
      <dgm:spPr/>
      <dgm:t>
        <a:bodyPr/>
        <a:lstStyle/>
        <a:p>
          <a:endParaRPr lang="zh-TW" altLang="en-US"/>
        </a:p>
      </dgm:t>
    </dgm:pt>
    <dgm:pt modelId="{B12943C9-6952-40DF-8BBF-2112DA6FD36C}" type="pres">
      <dgm:prSet presAssocID="{252BDED4-A488-42F7-B69A-68E89F54AD99}" presName="parentLin" presStyleCnt="0"/>
      <dgm:spPr/>
      <dgm:t>
        <a:bodyPr/>
        <a:lstStyle/>
        <a:p>
          <a:endParaRPr lang="zh-TW" altLang="en-US"/>
        </a:p>
      </dgm:t>
    </dgm:pt>
    <dgm:pt modelId="{0FE185D1-14E3-4C83-A587-FF4E1E9F1D10}" type="pres">
      <dgm:prSet presAssocID="{252BDED4-A488-42F7-B69A-68E89F54AD99}" presName="parentLeftMargin" presStyleLbl="node1" presStyleIdx="0" presStyleCnt="2"/>
      <dgm:spPr/>
      <dgm:t>
        <a:bodyPr/>
        <a:lstStyle/>
        <a:p>
          <a:endParaRPr lang="zh-TW" altLang="en-US"/>
        </a:p>
      </dgm:t>
    </dgm:pt>
    <dgm:pt modelId="{841F1E65-2D39-4E43-BC09-BABD8DEB870E}" type="pres">
      <dgm:prSet presAssocID="{252BDED4-A488-42F7-B69A-68E89F54AD99}" presName="parentText" presStyleLbl="node1" presStyleIdx="0" presStyleCnt="2">
        <dgm:presLayoutVars>
          <dgm:chMax val="0"/>
          <dgm:bulletEnabled val="1"/>
        </dgm:presLayoutVars>
      </dgm:prSet>
      <dgm:spPr/>
      <dgm:t>
        <a:bodyPr/>
        <a:lstStyle/>
        <a:p>
          <a:endParaRPr lang="zh-TW" altLang="en-US"/>
        </a:p>
      </dgm:t>
    </dgm:pt>
    <dgm:pt modelId="{075A1C23-BF9D-4B00-9EAC-D0F26769D23C}" type="pres">
      <dgm:prSet presAssocID="{252BDED4-A488-42F7-B69A-68E89F54AD99}" presName="negativeSpace" presStyleCnt="0"/>
      <dgm:spPr/>
      <dgm:t>
        <a:bodyPr/>
        <a:lstStyle/>
        <a:p>
          <a:endParaRPr lang="zh-TW" altLang="en-US"/>
        </a:p>
      </dgm:t>
    </dgm:pt>
    <dgm:pt modelId="{2A90160E-4429-4FE0-BE95-20EB411B7460}" type="pres">
      <dgm:prSet presAssocID="{252BDED4-A488-42F7-B69A-68E89F54AD99}" presName="childText" presStyleLbl="conFgAcc1" presStyleIdx="0" presStyleCnt="2">
        <dgm:presLayoutVars>
          <dgm:bulletEnabled val="1"/>
        </dgm:presLayoutVars>
      </dgm:prSet>
      <dgm:spPr/>
      <dgm:t>
        <a:bodyPr/>
        <a:lstStyle/>
        <a:p>
          <a:endParaRPr lang="zh-TW" altLang="en-US"/>
        </a:p>
      </dgm:t>
    </dgm:pt>
    <dgm:pt modelId="{5BAA9B64-156B-4534-82FC-F7AB8547A817}" type="pres">
      <dgm:prSet presAssocID="{9F6916AF-CB29-4FE7-B463-94516FAC158C}" presName="spaceBetweenRectangles" presStyleCnt="0"/>
      <dgm:spPr/>
      <dgm:t>
        <a:bodyPr/>
        <a:lstStyle/>
        <a:p>
          <a:endParaRPr lang="zh-TW" altLang="en-US"/>
        </a:p>
      </dgm:t>
    </dgm:pt>
    <dgm:pt modelId="{9AE4BAF7-EA52-4723-9B5B-0A9896FB649B}" type="pres">
      <dgm:prSet presAssocID="{8D072E8B-BE94-456D-9A5A-B5909BE3D458}" presName="parentLin" presStyleCnt="0"/>
      <dgm:spPr/>
      <dgm:t>
        <a:bodyPr/>
        <a:lstStyle/>
        <a:p>
          <a:endParaRPr lang="zh-TW" altLang="en-US"/>
        </a:p>
      </dgm:t>
    </dgm:pt>
    <dgm:pt modelId="{2485CB14-A4B2-41C1-AE37-8C4F92D9F299}" type="pres">
      <dgm:prSet presAssocID="{8D072E8B-BE94-456D-9A5A-B5909BE3D458}" presName="parentLeftMargin" presStyleLbl="node1" presStyleIdx="0" presStyleCnt="2"/>
      <dgm:spPr/>
      <dgm:t>
        <a:bodyPr/>
        <a:lstStyle/>
        <a:p>
          <a:endParaRPr lang="zh-TW" altLang="en-US"/>
        </a:p>
      </dgm:t>
    </dgm:pt>
    <dgm:pt modelId="{D0B9F4C2-9C83-493A-AAFD-6DA350533B8D}" type="pres">
      <dgm:prSet presAssocID="{8D072E8B-BE94-456D-9A5A-B5909BE3D458}" presName="parentText" presStyleLbl="node1" presStyleIdx="1" presStyleCnt="2">
        <dgm:presLayoutVars>
          <dgm:chMax val="0"/>
          <dgm:bulletEnabled val="1"/>
        </dgm:presLayoutVars>
      </dgm:prSet>
      <dgm:spPr/>
      <dgm:t>
        <a:bodyPr/>
        <a:lstStyle/>
        <a:p>
          <a:endParaRPr lang="zh-TW" altLang="en-US"/>
        </a:p>
      </dgm:t>
    </dgm:pt>
    <dgm:pt modelId="{66261C25-0723-4EAE-B1EF-44C5B557CD0E}" type="pres">
      <dgm:prSet presAssocID="{8D072E8B-BE94-456D-9A5A-B5909BE3D458}" presName="negativeSpace" presStyleCnt="0"/>
      <dgm:spPr/>
      <dgm:t>
        <a:bodyPr/>
        <a:lstStyle/>
        <a:p>
          <a:endParaRPr lang="zh-TW" altLang="en-US"/>
        </a:p>
      </dgm:t>
    </dgm:pt>
    <dgm:pt modelId="{2FCEA886-7638-4172-A303-FA1BE26C0BA3}" type="pres">
      <dgm:prSet presAssocID="{8D072E8B-BE94-456D-9A5A-B5909BE3D458}" presName="childText" presStyleLbl="conFgAcc1" presStyleIdx="1" presStyleCnt="2">
        <dgm:presLayoutVars>
          <dgm:bulletEnabled val="1"/>
        </dgm:presLayoutVars>
      </dgm:prSet>
      <dgm:spPr/>
      <dgm:t>
        <a:bodyPr/>
        <a:lstStyle/>
        <a:p>
          <a:endParaRPr lang="zh-TW" altLang="en-US"/>
        </a:p>
      </dgm:t>
    </dgm:pt>
  </dgm:ptLst>
  <dgm:cxnLst>
    <dgm:cxn modelId="{1EA6201B-6128-4BEA-B3AD-A1F7AFB70E56}" type="presOf" srcId="{6C1A2085-D86D-4AF2-9F47-808A7ACECD22}" destId="{2FCEA886-7638-4172-A303-FA1BE26C0BA3}" srcOrd="0" destOrd="0" presId="urn:microsoft.com/office/officeart/2005/8/layout/list1"/>
    <dgm:cxn modelId="{97916717-D39C-4E6A-A872-F22BCF436124}" type="presOf" srcId="{9C8645F2-E174-499B-A456-0C66C15784DE}" destId="{2A90160E-4429-4FE0-BE95-20EB411B7460}" srcOrd="0" destOrd="0" presId="urn:microsoft.com/office/officeart/2005/8/layout/list1"/>
    <dgm:cxn modelId="{5F6CE412-C6F9-43B3-A234-6D0D9294D4CD}" srcId="{3553A0B8-86FE-4F0D-8476-AE0087E3A873}" destId="{8D072E8B-BE94-456D-9A5A-B5909BE3D458}" srcOrd="1" destOrd="0" parTransId="{9B8D0C8B-80F9-4CCE-953D-4B3C3A29F324}" sibTransId="{0DA336B7-BFBE-4AC9-A070-3DDD2CAF2698}"/>
    <dgm:cxn modelId="{0904F050-C81C-40A8-9856-698C403CFC80}" type="presOf" srcId="{8D072E8B-BE94-456D-9A5A-B5909BE3D458}" destId="{2485CB14-A4B2-41C1-AE37-8C4F92D9F299}" srcOrd="0" destOrd="0" presId="urn:microsoft.com/office/officeart/2005/8/layout/list1"/>
    <dgm:cxn modelId="{91FD4128-929D-4475-A5D6-1B15539D95AE}" srcId="{3553A0B8-86FE-4F0D-8476-AE0087E3A873}" destId="{252BDED4-A488-42F7-B69A-68E89F54AD99}" srcOrd="0" destOrd="0" parTransId="{0F6279D3-5CA0-40CB-8252-9C0373F55F21}" sibTransId="{9F6916AF-CB29-4FE7-B463-94516FAC158C}"/>
    <dgm:cxn modelId="{A7F3FAEF-EBAC-4A71-99A1-BEDAE8992612}" srcId="{252BDED4-A488-42F7-B69A-68E89F54AD99}" destId="{9C8645F2-E174-499B-A456-0C66C15784DE}" srcOrd="0" destOrd="0" parTransId="{4D2EF30C-AFB1-4F3A-9B6E-ACE790459EC5}" sibTransId="{F0BDA9F6-1A61-44E1-8581-95E9BBEAB252}"/>
    <dgm:cxn modelId="{112FDA97-4E01-47BA-B1C9-C0DAF327110C}" type="presOf" srcId="{8D072E8B-BE94-456D-9A5A-B5909BE3D458}" destId="{D0B9F4C2-9C83-493A-AAFD-6DA350533B8D}" srcOrd="1" destOrd="0" presId="urn:microsoft.com/office/officeart/2005/8/layout/list1"/>
    <dgm:cxn modelId="{B6228771-CA4F-4CE2-ABCB-C24281B4C026}" type="presOf" srcId="{252BDED4-A488-42F7-B69A-68E89F54AD99}" destId="{841F1E65-2D39-4E43-BC09-BABD8DEB870E}" srcOrd="1" destOrd="0" presId="urn:microsoft.com/office/officeart/2005/8/layout/list1"/>
    <dgm:cxn modelId="{D56F2C07-3C02-4449-8FB9-8F94284D4860}" type="presOf" srcId="{3553A0B8-86FE-4F0D-8476-AE0087E3A873}" destId="{B2A9F007-AF63-433A-A28A-1071E6CA03C3}" srcOrd="0" destOrd="0" presId="urn:microsoft.com/office/officeart/2005/8/layout/list1"/>
    <dgm:cxn modelId="{4045E605-617D-4B59-A671-AFB722FDCF72}" type="presOf" srcId="{252BDED4-A488-42F7-B69A-68E89F54AD99}" destId="{0FE185D1-14E3-4C83-A587-FF4E1E9F1D10}" srcOrd="0" destOrd="0" presId="urn:microsoft.com/office/officeart/2005/8/layout/list1"/>
    <dgm:cxn modelId="{A0B0B578-61AB-4934-892E-C29E89254529}" srcId="{8D072E8B-BE94-456D-9A5A-B5909BE3D458}" destId="{6C1A2085-D86D-4AF2-9F47-808A7ACECD22}" srcOrd="0" destOrd="0" parTransId="{329A52F8-3C76-48B5-A78F-BA8A91E65DAD}" sibTransId="{AF4EBD09-42CC-4D0F-8F46-BB96A114B8C8}"/>
    <dgm:cxn modelId="{02DDD02A-DFB2-4745-BA89-74BBD733E1F6}" type="presParOf" srcId="{B2A9F007-AF63-433A-A28A-1071E6CA03C3}" destId="{B12943C9-6952-40DF-8BBF-2112DA6FD36C}" srcOrd="0" destOrd="0" presId="urn:microsoft.com/office/officeart/2005/8/layout/list1"/>
    <dgm:cxn modelId="{5EFA64E7-B8FE-4913-AC8A-1AB78D049ECC}" type="presParOf" srcId="{B12943C9-6952-40DF-8BBF-2112DA6FD36C}" destId="{0FE185D1-14E3-4C83-A587-FF4E1E9F1D10}" srcOrd="0" destOrd="0" presId="urn:microsoft.com/office/officeart/2005/8/layout/list1"/>
    <dgm:cxn modelId="{87FBEB94-E295-4C5F-BDAA-BE17DE4AC77D}" type="presParOf" srcId="{B12943C9-6952-40DF-8BBF-2112DA6FD36C}" destId="{841F1E65-2D39-4E43-BC09-BABD8DEB870E}" srcOrd="1" destOrd="0" presId="urn:microsoft.com/office/officeart/2005/8/layout/list1"/>
    <dgm:cxn modelId="{BD9B0121-239A-4735-91C1-94FAC2AAE905}" type="presParOf" srcId="{B2A9F007-AF63-433A-A28A-1071E6CA03C3}" destId="{075A1C23-BF9D-4B00-9EAC-D0F26769D23C}" srcOrd="1" destOrd="0" presId="urn:microsoft.com/office/officeart/2005/8/layout/list1"/>
    <dgm:cxn modelId="{5D68A093-A28E-4731-9C37-DA66AFA9684E}" type="presParOf" srcId="{B2A9F007-AF63-433A-A28A-1071E6CA03C3}" destId="{2A90160E-4429-4FE0-BE95-20EB411B7460}" srcOrd="2" destOrd="0" presId="urn:microsoft.com/office/officeart/2005/8/layout/list1"/>
    <dgm:cxn modelId="{74244EF5-9AAB-4D0D-ACD3-1F45BD799A93}" type="presParOf" srcId="{B2A9F007-AF63-433A-A28A-1071E6CA03C3}" destId="{5BAA9B64-156B-4534-82FC-F7AB8547A817}" srcOrd="3" destOrd="0" presId="urn:microsoft.com/office/officeart/2005/8/layout/list1"/>
    <dgm:cxn modelId="{D0C60984-D559-4589-946C-F9674821DAEC}" type="presParOf" srcId="{B2A9F007-AF63-433A-A28A-1071E6CA03C3}" destId="{9AE4BAF7-EA52-4723-9B5B-0A9896FB649B}" srcOrd="4" destOrd="0" presId="urn:microsoft.com/office/officeart/2005/8/layout/list1"/>
    <dgm:cxn modelId="{A9A95826-1ACB-431B-B192-49A2A6CB4707}" type="presParOf" srcId="{9AE4BAF7-EA52-4723-9B5B-0A9896FB649B}" destId="{2485CB14-A4B2-41C1-AE37-8C4F92D9F299}" srcOrd="0" destOrd="0" presId="urn:microsoft.com/office/officeart/2005/8/layout/list1"/>
    <dgm:cxn modelId="{C698E960-AECC-41E7-95A8-09DA7CC81515}" type="presParOf" srcId="{9AE4BAF7-EA52-4723-9B5B-0A9896FB649B}" destId="{D0B9F4C2-9C83-493A-AAFD-6DA350533B8D}" srcOrd="1" destOrd="0" presId="urn:microsoft.com/office/officeart/2005/8/layout/list1"/>
    <dgm:cxn modelId="{EA57571B-C87D-4523-9A7C-D5FDD8E35C9A}" type="presParOf" srcId="{B2A9F007-AF63-433A-A28A-1071E6CA03C3}" destId="{66261C25-0723-4EAE-B1EF-44C5B557CD0E}" srcOrd="5" destOrd="0" presId="urn:microsoft.com/office/officeart/2005/8/layout/list1"/>
    <dgm:cxn modelId="{263CC33E-B40A-4842-8E7B-ADE1848095A5}" type="presParOf" srcId="{B2A9F007-AF63-433A-A28A-1071E6CA03C3}" destId="{2FCEA886-7638-4172-A303-FA1BE26C0BA3}" srcOrd="6"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6E3A984D-7163-4855-BB9C-72368D42648A}" type="doc">
      <dgm:prSet loTypeId="urn:microsoft.com/office/officeart/2005/8/layout/arrow2" loCatId="process" qsTypeId="urn:microsoft.com/office/officeart/2005/8/quickstyle/simple5" qsCatId="simple" csTypeId="urn:microsoft.com/office/officeart/2005/8/colors/accent0_1" csCatId="mainScheme" phldr="1"/>
      <dgm:spPr/>
      <dgm:t>
        <a:bodyPr/>
        <a:lstStyle/>
        <a:p>
          <a:endParaRPr lang="zh-TW" altLang="en-US"/>
        </a:p>
      </dgm:t>
    </dgm:pt>
    <dgm:pt modelId="{70AFA1A3-2C8A-4553-B517-2B13229189EA}">
      <dgm:prSet custT="1"/>
      <dgm:spPr/>
      <dgm:t>
        <a:bodyPr/>
        <a:lstStyle/>
        <a:p>
          <a:pPr algn="ctr" rtl="0"/>
          <a:r>
            <a:rPr lang="zh-TW" altLang="en-US" sz="4400" b="1" dirty="0" smtClean="0">
              <a:solidFill>
                <a:schemeClr val="tx1"/>
              </a:solidFill>
              <a:latin typeface="微軟正黑體" pitchFamily="34" charset="-120"/>
              <a:ea typeface="微軟正黑體" pitchFamily="34" charset="-120"/>
            </a:rPr>
            <a:t>議題探討－是否為工時</a:t>
          </a:r>
          <a:endParaRPr lang="zh-TW" altLang="en-US" sz="4400" b="1" dirty="0">
            <a:solidFill>
              <a:schemeClr val="tx1"/>
            </a:solidFill>
            <a:latin typeface="微軟正黑體" pitchFamily="34" charset="-120"/>
            <a:ea typeface="微軟正黑體" pitchFamily="34" charset="-120"/>
          </a:endParaRPr>
        </a:p>
      </dgm:t>
    </dgm:pt>
    <dgm:pt modelId="{C34CE139-092D-4B38-9C4E-E66601F31E41}" type="parTrans" cxnId="{66C08F7A-EF89-4CCE-A1F2-748539F940A8}">
      <dgm:prSet/>
      <dgm:spPr/>
      <dgm:t>
        <a:bodyPr/>
        <a:lstStyle/>
        <a:p>
          <a:endParaRPr lang="zh-TW" altLang="en-US"/>
        </a:p>
      </dgm:t>
    </dgm:pt>
    <dgm:pt modelId="{1BF1FBDE-35DB-4218-884B-012190DE77AD}" type="sibTrans" cxnId="{66C08F7A-EF89-4CCE-A1F2-748539F940A8}">
      <dgm:prSet/>
      <dgm:spPr/>
      <dgm:t>
        <a:bodyPr/>
        <a:lstStyle/>
        <a:p>
          <a:endParaRPr lang="zh-TW" altLang="en-US"/>
        </a:p>
      </dgm:t>
    </dgm:pt>
    <dgm:pt modelId="{7F9C51EB-FBD3-4A5C-A133-A951375A2DEB}" type="pres">
      <dgm:prSet presAssocID="{6E3A984D-7163-4855-BB9C-72368D42648A}" presName="arrowDiagram" presStyleCnt="0">
        <dgm:presLayoutVars>
          <dgm:chMax val="5"/>
          <dgm:dir/>
          <dgm:resizeHandles val="exact"/>
        </dgm:presLayoutVars>
      </dgm:prSet>
      <dgm:spPr/>
      <dgm:t>
        <a:bodyPr/>
        <a:lstStyle/>
        <a:p>
          <a:endParaRPr lang="zh-TW" altLang="en-US"/>
        </a:p>
      </dgm:t>
    </dgm:pt>
    <dgm:pt modelId="{89E71C05-3C53-4827-A559-B8F8A21EC5EC}" type="pres">
      <dgm:prSet presAssocID="{6E3A984D-7163-4855-BB9C-72368D42648A}" presName="arrow" presStyleLbl="bgShp" presStyleIdx="0" presStyleCnt="1" custScaleX="393756" custLinFactNeighborX="20891"/>
      <dgm:spPr/>
    </dgm:pt>
    <dgm:pt modelId="{33F30DB8-B981-461F-90C2-740C9097D53B}" type="pres">
      <dgm:prSet presAssocID="{6E3A984D-7163-4855-BB9C-72368D42648A}" presName="arrowDiagram1" presStyleCnt="0">
        <dgm:presLayoutVars>
          <dgm:bulletEnabled val="1"/>
        </dgm:presLayoutVars>
      </dgm:prSet>
      <dgm:spPr/>
    </dgm:pt>
    <dgm:pt modelId="{6FD06E20-13F9-4169-A189-AED01A297ACC}" type="pres">
      <dgm:prSet presAssocID="{70AFA1A3-2C8A-4553-B517-2B13229189EA}" presName="bullet1" presStyleLbl="node1" presStyleIdx="0" presStyleCnt="1"/>
      <dgm:spPr/>
    </dgm:pt>
    <dgm:pt modelId="{656D209A-5E3F-4692-B144-938AD82F7D59}" type="pres">
      <dgm:prSet presAssocID="{70AFA1A3-2C8A-4553-B517-2B13229189EA}" presName="textBox1" presStyleLbl="revTx" presStyleIdx="0" presStyleCnt="1" custScaleX="732566">
        <dgm:presLayoutVars>
          <dgm:bulletEnabled val="1"/>
        </dgm:presLayoutVars>
      </dgm:prSet>
      <dgm:spPr/>
      <dgm:t>
        <a:bodyPr/>
        <a:lstStyle/>
        <a:p>
          <a:endParaRPr lang="zh-TW" altLang="en-US"/>
        </a:p>
      </dgm:t>
    </dgm:pt>
  </dgm:ptLst>
  <dgm:cxnLst>
    <dgm:cxn modelId="{DFFA6984-34A8-4668-A475-9D17E68B8344}" type="presOf" srcId="{70AFA1A3-2C8A-4553-B517-2B13229189EA}" destId="{656D209A-5E3F-4692-B144-938AD82F7D59}" srcOrd="0" destOrd="0" presId="urn:microsoft.com/office/officeart/2005/8/layout/arrow2"/>
    <dgm:cxn modelId="{66C08F7A-EF89-4CCE-A1F2-748539F940A8}" srcId="{6E3A984D-7163-4855-BB9C-72368D42648A}" destId="{70AFA1A3-2C8A-4553-B517-2B13229189EA}" srcOrd="0" destOrd="0" parTransId="{C34CE139-092D-4B38-9C4E-E66601F31E41}" sibTransId="{1BF1FBDE-35DB-4218-884B-012190DE77AD}"/>
    <dgm:cxn modelId="{244239AF-0991-4F59-9746-79DE73125441}" type="presOf" srcId="{6E3A984D-7163-4855-BB9C-72368D42648A}" destId="{7F9C51EB-FBD3-4A5C-A133-A951375A2DEB}" srcOrd="0" destOrd="0" presId="urn:microsoft.com/office/officeart/2005/8/layout/arrow2"/>
    <dgm:cxn modelId="{A43B08E0-9889-4358-BA75-19AC9639511D}" type="presParOf" srcId="{7F9C51EB-FBD3-4A5C-A133-A951375A2DEB}" destId="{89E71C05-3C53-4827-A559-B8F8A21EC5EC}" srcOrd="0" destOrd="0" presId="urn:microsoft.com/office/officeart/2005/8/layout/arrow2"/>
    <dgm:cxn modelId="{B3BAFBA5-6355-4AB6-90C4-BDCB17C1BB6F}" type="presParOf" srcId="{7F9C51EB-FBD3-4A5C-A133-A951375A2DEB}" destId="{33F30DB8-B981-461F-90C2-740C9097D53B}" srcOrd="1" destOrd="0" presId="urn:microsoft.com/office/officeart/2005/8/layout/arrow2"/>
    <dgm:cxn modelId="{315E6DFB-465E-4673-B96D-43DFA1F21858}" type="presParOf" srcId="{33F30DB8-B981-461F-90C2-740C9097D53B}" destId="{6FD06E20-13F9-4169-A189-AED01A297ACC}" srcOrd="0" destOrd="0" presId="urn:microsoft.com/office/officeart/2005/8/layout/arrow2"/>
    <dgm:cxn modelId="{573A1C03-156D-478A-AD20-884560B902EE}" type="presParOf" srcId="{33F30DB8-B981-461F-90C2-740C9097D53B}" destId="{656D209A-5E3F-4692-B144-938AD82F7D59}" srcOrd="1" destOrd="0" presId="urn:microsoft.com/office/officeart/2005/8/layout/arrow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6E3A984D-7163-4855-BB9C-72368D42648A}" type="doc">
      <dgm:prSet loTypeId="urn:microsoft.com/office/officeart/2005/8/layout/arrow2" loCatId="process" qsTypeId="urn:microsoft.com/office/officeart/2005/8/quickstyle/simple5" qsCatId="simple" csTypeId="urn:microsoft.com/office/officeart/2005/8/colors/accent0_1" csCatId="mainScheme" phldr="1"/>
      <dgm:spPr/>
      <dgm:t>
        <a:bodyPr/>
        <a:lstStyle/>
        <a:p>
          <a:endParaRPr lang="zh-TW" altLang="en-US"/>
        </a:p>
      </dgm:t>
    </dgm:pt>
    <dgm:pt modelId="{70AFA1A3-2C8A-4553-B517-2B13229189EA}">
      <dgm:prSet custT="1"/>
      <dgm:spPr/>
      <dgm:t>
        <a:bodyPr/>
        <a:lstStyle/>
        <a:p>
          <a:pPr algn="ctr" rtl="0"/>
          <a:r>
            <a:rPr lang="zh-TW" altLang="en-US" sz="4200" b="1" dirty="0" smtClean="0">
              <a:latin typeface="微軟正黑體" pitchFamily="34" charset="-120"/>
              <a:ea typeface="微軟正黑體" pitchFamily="34" charset="-120"/>
            </a:rPr>
            <a:t>議題探討－部分工時勞工能變形嗎？</a:t>
          </a:r>
          <a:endParaRPr lang="zh-TW" altLang="en-US" sz="4200" b="1" dirty="0">
            <a:latin typeface="微軟正黑體" pitchFamily="34" charset="-120"/>
            <a:ea typeface="微軟正黑體" pitchFamily="34" charset="-120"/>
          </a:endParaRPr>
        </a:p>
      </dgm:t>
    </dgm:pt>
    <dgm:pt modelId="{1BF1FBDE-35DB-4218-884B-012190DE77AD}" type="sibTrans" cxnId="{66C08F7A-EF89-4CCE-A1F2-748539F940A8}">
      <dgm:prSet/>
      <dgm:spPr/>
      <dgm:t>
        <a:bodyPr/>
        <a:lstStyle/>
        <a:p>
          <a:endParaRPr lang="zh-TW" altLang="en-US"/>
        </a:p>
      </dgm:t>
    </dgm:pt>
    <dgm:pt modelId="{C34CE139-092D-4B38-9C4E-E66601F31E41}" type="parTrans" cxnId="{66C08F7A-EF89-4CCE-A1F2-748539F940A8}">
      <dgm:prSet/>
      <dgm:spPr/>
      <dgm:t>
        <a:bodyPr/>
        <a:lstStyle/>
        <a:p>
          <a:endParaRPr lang="zh-TW" altLang="en-US"/>
        </a:p>
      </dgm:t>
    </dgm:pt>
    <dgm:pt modelId="{7F9C51EB-FBD3-4A5C-A133-A951375A2DEB}" type="pres">
      <dgm:prSet presAssocID="{6E3A984D-7163-4855-BB9C-72368D42648A}" presName="arrowDiagram" presStyleCnt="0">
        <dgm:presLayoutVars>
          <dgm:chMax val="5"/>
          <dgm:dir/>
          <dgm:resizeHandles val="exact"/>
        </dgm:presLayoutVars>
      </dgm:prSet>
      <dgm:spPr/>
      <dgm:t>
        <a:bodyPr/>
        <a:lstStyle/>
        <a:p>
          <a:endParaRPr lang="zh-TW" altLang="en-US"/>
        </a:p>
      </dgm:t>
    </dgm:pt>
    <dgm:pt modelId="{89E71C05-3C53-4827-A559-B8F8A21EC5EC}" type="pres">
      <dgm:prSet presAssocID="{6E3A984D-7163-4855-BB9C-72368D42648A}" presName="arrow" presStyleLbl="bgShp" presStyleIdx="0" presStyleCnt="1" custScaleX="393756" custLinFactNeighborX="4444" custLinFactNeighborY="5263"/>
      <dgm:spPr/>
    </dgm:pt>
    <dgm:pt modelId="{33F30DB8-B981-461F-90C2-740C9097D53B}" type="pres">
      <dgm:prSet presAssocID="{6E3A984D-7163-4855-BB9C-72368D42648A}" presName="arrowDiagram1" presStyleCnt="0">
        <dgm:presLayoutVars>
          <dgm:bulletEnabled val="1"/>
        </dgm:presLayoutVars>
      </dgm:prSet>
      <dgm:spPr/>
    </dgm:pt>
    <dgm:pt modelId="{6FD06E20-13F9-4169-A189-AED01A297ACC}" type="pres">
      <dgm:prSet presAssocID="{70AFA1A3-2C8A-4553-B517-2B13229189EA}" presName="bullet1" presStyleLbl="node1" presStyleIdx="0" presStyleCnt="1"/>
      <dgm:spPr/>
    </dgm:pt>
    <dgm:pt modelId="{656D209A-5E3F-4692-B144-938AD82F7D59}" type="pres">
      <dgm:prSet presAssocID="{70AFA1A3-2C8A-4553-B517-2B13229189EA}" presName="textBox1" presStyleLbl="revTx" presStyleIdx="0" presStyleCnt="1" custScaleX="945724">
        <dgm:presLayoutVars>
          <dgm:bulletEnabled val="1"/>
        </dgm:presLayoutVars>
      </dgm:prSet>
      <dgm:spPr/>
      <dgm:t>
        <a:bodyPr/>
        <a:lstStyle/>
        <a:p>
          <a:endParaRPr lang="zh-TW" altLang="en-US"/>
        </a:p>
      </dgm:t>
    </dgm:pt>
  </dgm:ptLst>
  <dgm:cxnLst>
    <dgm:cxn modelId="{773F43DF-5FF3-43FD-B60A-2679D41F7DFE}" type="presOf" srcId="{70AFA1A3-2C8A-4553-B517-2B13229189EA}" destId="{656D209A-5E3F-4692-B144-938AD82F7D59}" srcOrd="0" destOrd="0" presId="urn:microsoft.com/office/officeart/2005/8/layout/arrow2"/>
    <dgm:cxn modelId="{66C08F7A-EF89-4CCE-A1F2-748539F940A8}" srcId="{6E3A984D-7163-4855-BB9C-72368D42648A}" destId="{70AFA1A3-2C8A-4553-B517-2B13229189EA}" srcOrd="0" destOrd="0" parTransId="{C34CE139-092D-4B38-9C4E-E66601F31E41}" sibTransId="{1BF1FBDE-35DB-4218-884B-012190DE77AD}"/>
    <dgm:cxn modelId="{2A03D835-7543-4164-8CBE-D6B56ED430F1}" type="presOf" srcId="{6E3A984D-7163-4855-BB9C-72368D42648A}" destId="{7F9C51EB-FBD3-4A5C-A133-A951375A2DEB}" srcOrd="0" destOrd="0" presId="urn:microsoft.com/office/officeart/2005/8/layout/arrow2"/>
    <dgm:cxn modelId="{D157F8D0-72B2-45E9-BA03-B26083DFCC75}" type="presParOf" srcId="{7F9C51EB-FBD3-4A5C-A133-A951375A2DEB}" destId="{89E71C05-3C53-4827-A559-B8F8A21EC5EC}" srcOrd="0" destOrd="0" presId="urn:microsoft.com/office/officeart/2005/8/layout/arrow2"/>
    <dgm:cxn modelId="{0D3BFD48-425B-43D7-ADA0-180EEDA6CBDA}" type="presParOf" srcId="{7F9C51EB-FBD3-4A5C-A133-A951375A2DEB}" destId="{33F30DB8-B981-461F-90C2-740C9097D53B}" srcOrd="1" destOrd="0" presId="urn:microsoft.com/office/officeart/2005/8/layout/arrow2"/>
    <dgm:cxn modelId="{FDFC9876-A9A6-4F69-86C3-27972F600461}" type="presParOf" srcId="{33F30DB8-B981-461F-90C2-740C9097D53B}" destId="{6FD06E20-13F9-4169-A189-AED01A297ACC}" srcOrd="0" destOrd="0" presId="urn:microsoft.com/office/officeart/2005/8/layout/arrow2"/>
    <dgm:cxn modelId="{A1CA87A6-5806-4977-BA57-E06D80016444}" type="presParOf" srcId="{33F30DB8-B981-461F-90C2-740C9097D53B}" destId="{656D209A-5E3F-4692-B144-938AD82F7D59}" srcOrd="1" destOrd="0" presId="urn:microsoft.com/office/officeart/2005/8/layout/arrow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DE315E3-0DE8-40D0-8E59-6A9A9E4BDF20}">
      <dsp:nvSpPr>
        <dsp:cNvPr id="0" name=""/>
        <dsp:cNvSpPr/>
      </dsp:nvSpPr>
      <dsp:spPr>
        <a:xfrm>
          <a:off x="0" y="375820"/>
          <a:ext cx="8280920" cy="16758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2691" tIns="395732" rIns="642691" bIns="135128" numCol="1" spcCol="1270" anchor="t" anchorCtr="0">
          <a:noAutofit/>
        </a:bodyPr>
        <a:lstStyle/>
        <a:p>
          <a:pPr marL="171450" lvl="1" indent="-171450" algn="l" defTabSz="844550">
            <a:lnSpc>
              <a:spcPct val="90000"/>
            </a:lnSpc>
            <a:spcBef>
              <a:spcPct val="0"/>
            </a:spcBef>
            <a:spcAft>
              <a:spcPct val="15000"/>
            </a:spcAft>
            <a:buChar char="••"/>
          </a:pPr>
          <a:r>
            <a:rPr lang="zh-TW" altLang="en-US" sz="1900" kern="1200" dirty="0" smtClean="0">
              <a:latin typeface="微軟正黑體" pitchFamily="34" charset="-120"/>
              <a:ea typeface="微軟正黑體" pitchFamily="34" charset="-120"/>
            </a:rPr>
            <a:t>工資謂</a:t>
          </a:r>
          <a:r>
            <a:rPr lang="zh-TW" altLang="en-US" sz="1900" b="1" kern="1200" dirty="0" smtClean="0">
              <a:effectLst>
                <a:outerShdw blurRad="38100" dist="38100" dir="2700000" algn="tl">
                  <a:srgbClr val="000000">
                    <a:alpha val="43137"/>
                  </a:srgbClr>
                </a:outerShdw>
              </a:effectLst>
              <a:latin typeface="微軟正黑體" pitchFamily="34" charset="-120"/>
              <a:ea typeface="微軟正黑體" pitchFamily="34" charset="-120"/>
            </a:rPr>
            <a:t>勞工因工作而獲得之報酬</a:t>
          </a:r>
          <a:r>
            <a:rPr lang="zh-TW" altLang="en-US" sz="1900" kern="1200" dirty="0" smtClean="0">
              <a:latin typeface="微軟正黑體" pitchFamily="34" charset="-120"/>
              <a:ea typeface="微軟正黑體" pitchFamily="34" charset="-120"/>
            </a:rPr>
            <a:t>，包括工資、薪金及按計時、計日、計月、計件以現金或實物等方式給付之獎金、津貼及其他任何名義之</a:t>
          </a:r>
          <a:r>
            <a:rPr lang="zh-TW" altLang="en-US" sz="1900" b="1" kern="1200" dirty="0" smtClean="0">
              <a:latin typeface="微軟正黑體" pitchFamily="34" charset="-120"/>
              <a:ea typeface="微軟正黑體" pitchFamily="34" charset="-120"/>
            </a:rPr>
            <a:t>經常性給與</a:t>
          </a:r>
          <a:r>
            <a:rPr lang="zh-TW" altLang="en-US" sz="1900" kern="1200" dirty="0" smtClean="0">
              <a:latin typeface="微軟正黑體" pitchFamily="34" charset="-120"/>
              <a:ea typeface="微軟正黑體" pitchFamily="34" charset="-120"/>
            </a:rPr>
            <a:t>均屬之。（</a:t>
          </a:r>
          <a:r>
            <a:rPr lang="en-US" altLang="zh-TW" sz="1900" kern="1200" dirty="0" smtClean="0">
              <a:latin typeface="微軟正黑體" pitchFamily="34" charset="-120"/>
              <a:ea typeface="微軟正黑體" pitchFamily="34" charset="-120"/>
            </a:rPr>
            <a:t>§2 Ⅱ</a:t>
          </a:r>
          <a:r>
            <a:rPr lang="zh-TW" altLang="en-US" sz="1900" kern="1200" dirty="0" smtClean="0">
              <a:latin typeface="微軟正黑體" pitchFamily="34" charset="-120"/>
              <a:ea typeface="微軟正黑體" pitchFamily="34" charset="-120"/>
            </a:rPr>
            <a:t>）</a:t>
          </a:r>
          <a:endParaRPr lang="zh-TW" altLang="en-US" sz="1900" kern="1200" dirty="0">
            <a:latin typeface="微軟正黑體" pitchFamily="34" charset="-120"/>
            <a:ea typeface="微軟正黑體" pitchFamily="34" charset="-120"/>
          </a:endParaRPr>
        </a:p>
      </dsp:txBody>
      <dsp:txXfrm>
        <a:off x="0" y="375820"/>
        <a:ext cx="8280920" cy="1675800"/>
      </dsp:txXfrm>
    </dsp:sp>
    <dsp:sp modelId="{48C51FA9-19CE-494F-BC48-0D70B7377FEA}">
      <dsp:nvSpPr>
        <dsp:cNvPr id="0" name=""/>
        <dsp:cNvSpPr/>
      </dsp:nvSpPr>
      <dsp:spPr>
        <a:xfrm>
          <a:off x="414046" y="95380"/>
          <a:ext cx="5796644" cy="560880"/>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19099" tIns="0" rIns="219099" bIns="0" numCol="1" spcCol="1270" anchor="ctr" anchorCtr="0">
          <a:noAutofit/>
        </a:bodyPr>
        <a:lstStyle/>
        <a:p>
          <a:pPr lvl="0" algn="l" defTabSz="844550">
            <a:lnSpc>
              <a:spcPct val="90000"/>
            </a:lnSpc>
            <a:spcBef>
              <a:spcPct val="0"/>
            </a:spcBef>
            <a:spcAft>
              <a:spcPct val="35000"/>
            </a:spcAft>
          </a:pPr>
          <a:r>
            <a:rPr lang="zh-TW" altLang="en-US" sz="1900" b="1" kern="1200" dirty="0" smtClean="0">
              <a:latin typeface="微軟正黑體" pitchFamily="34" charset="-120"/>
              <a:ea typeface="微軟正黑體" pitchFamily="34" charset="-120"/>
            </a:rPr>
            <a:t>工資定義</a:t>
          </a:r>
          <a:endParaRPr lang="zh-TW" altLang="en-US" sz="1900" b="1" kern="1200" dirty="0">
            <a:latin typeface="微軟正黑體" pitchFamily="34" charset="-120"/>
            <a:ea typeface="微軟正黑體" pitchFamily="34" charset="-120"/>
          </a:endParaRPr>
        </a:p>
      </dsp:txBody>
      <dsp:txXfrm>
        <a:off x="441426" y="122760"/>
        <a:ext cx="5741884" cy="506120"/>
      </dsp:txXfrm>
    </dsp:sp>
    <dsp:sp modelId="{EE11A8DF-72A8-4D7D-9F82-82B75D8A4B2A}">
      <dsp:nvSpPr>
        <dsp:cNvPr id="0" name=""/>
        <dsp:cNvSpPr/>
      </dsp:nvSpPr>
      <dsp:spPr>
        <a:xfrm>
          <a:off x="0" y="2434660"/>
          <a:ext cx="8280920" cy="1286775"/>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2691" tIns="395732" rIns="642691" bIns="135128" numCol="1" spcCol="1270" anchor="t" anchorCtr="0">
          <a:noAutofit/>
        </a:bodyPr>
        <a:lstStyle/>
        <a:p>
          <a:pPr marL="171450" lvl="1" indent="-171450" algn="l" defTabSz="844550">
            <a:lnSpc>
              <a:spcPct val="90000"/>
            </a:lnSpc>
            <a:spcBef>
              <a:spcPct val="0"/>
            </a:spcBef>
            <a:spcAft>
              <a:spcPct val="15000"/>
            </a:spcAft>
            <a:buChar char="••"/>
          </a:pPr>
          <a:r>
            <a:rPr lang="zh-TW" altLang="en-US" sz="1900" kern="1200" dirty="0" smtClean="0">
              <a:latin typeface="微軟正黑體" pitchFamily="34" charset="-120"/>
              <a:ea typeface="微軟正黑體" pitchFamily="34" charset="-120"/>
            </a:rPr>
            <a:t>以是否具有「</a:t>
          </a:r>
          <a:r>
            <a:rPr lang="zh-TW" altLang="en-US" sz="1900" b="1" kern="1200" dirty="0" smtClean="0">
              <a:effectLst>
                <a:outerShdw blurRad="38100" dist="38100" dir="2700000" algn="tl">
                  <a:srgbClr val="000000">
                    <a:alpha val="43137"/>
                  </a:srgbClr>
                </a:outerShdw>
              </a:effectLst>
              <a:latin typeface="微軟正黑體" pitchFamily="34" charset="-120"/>
              <a:ea typeface="微軟正黑體" pitchFamily="34" charset="-120"/>
            </a:rPr>
            <a:t>勞務之對價</a:t>
          </a:r>
          <a:r>
            <a:rPr lang="zh-TW" altLang="en-US" sz="1900" b="1" kern="1200" dirty="0" smtClean="0">
              <a:latin typeface="微軟正黑體" pitchFamily="34" charset="-120"/>
              <a:ea typeface="微軟正黑體" pitchFamily="34" charset="-120"/>
            </a:rPr>
            <a:t>」及「</a:t>
          </a:r>
          <a:r>
            <a:rPr lang="zh-TW" altLang="en-US" sz="1900" b="1" kern="1200" dirty="0" smtClean="0">
              <a:effectLst>
                <a:outerShdw blurRad="38100" dist="38100" dir="2700000" algn="tl">
                  <a:srgbClr val="000000">
                    <a:alpha val="43137"/>
                  </a:srgbClr>
                </a:outerShdw>
              </a:effectLst>
              <a:latin typeface="微軟正黑體" pitchFamily="34" charset="-120"/>
              <a:ea typeface="微軟正黑體" pitchFamily="34" charset="-120"/>
            </a:rPr>
            <a:t>是否為勞工因工作而獲得之報酬</a:t>
          </a:r>
          <a:r>
            <a:rPr lang="zh-TW" altLang="en-US" sz="1900" kern="1200" dirty="0" smtClean="0">
              <a:latin typeface="微軟正黑體" pitchFamily="34" charset="-120"/>
              <a:ea typeface="微軟正黑體" pitchFamily="34" charset="-120"/>
            </a:rPr>
            <a:t>」之性質而定，給付名稱非判斷依據。</a:t>
          </a:r>
          <a:endParaRPr lang="zh-TW" altLang="en-US" sz="1900" kern="1200" dirty="0">
            <a:latin typeface="微軟正黑體" pitchFamily="34" charset="-120"/>
            <a:ea typeface="微軟正黑體" pitchFamily="34" charset="-120"/>
          </a:endParaRPr>
        </a:p>
      </dsp:txBody>
      <dsp:txXfrm>
        <a:off x="0" y="2434660"/>
        <a:ext cx="8280920" cy="1286775"/>
      </dsp:txXfrm>
    </dsp:sp>
    <dsp:sp modelId="{36625F16-A48B-4168-BC61-CCF7C421A040}">
      <dsp:nvSpPr>
        <dsp:cNvPr id="0" name=""/>
        <dsp:cNvSpPr/>
      </dsp:nvSpPr>
      <dsp:spPr>
        <a:xfrm>
          <a:off x="414046" y="2154220"/>
          <a:ext cx="5796644" cy="560880"/>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19099" tIns="0" rIns="219099" bIns="0" numCol="1" spcCol="1270" anchor="ctr" anchorCtr="0">
          <a:noAutofit/>
        </a:bodyPr>
        <a:lstStyle/>
        <a:p>
          <a:pPr lvl="0" algn="l" defTabSz="844550">
            <a:lnSpc>
              <a:spcPct val="90000"/>
            </a:lnSpc>
            <a:spcBef>
              <a:spcPct val="0"/>
            </a:spcBef>
            <a:spcAft>
              <a:spcPct val="35000"/>
            </a:spcAft>
          </a:pPr>
          <a:r>
            <a:rPr lang="zh-TW" altLang="en-US" sz="1900" b="1" kern="1200" dirty="0" smtClean="0">
              <a:effectLst>
                <a:outerShdw blurRad="38100" dist="38100" dir="2700000" algn="tl">
                  <a:srgbClr val="000000">
                    <a:alpha val="43137"/>
                  </a:srgbClr>
                </a:outerShdw>
              </a:effectLst>
              <a:latin typeface="微軟正黑體" pitchFamily="34" charset="-120"/>
              <a:ea typeface="微軟正黑體" pitchFamily="34" charset="-120"/>
            </a:rPr>
            <a:t>工資的認定</a:t>
          </a:r>
          <a:endParaRPr lang="zh-TW" altLang="en-US" sz="1900" kern="1200" dirty="0">
            <a:latin typeface="微軟正黑體" pitchFamily="34" charset="-120"/>
            <a:ea typeface="微軟正黑體" pitchFamily="34" charset="-120"/>
          </a:endParaRPr>
        </a:p>
      </dsp:txBody>
      <dsp:txXfrm>
        <a:off x="441426" y="2181600"/>
        <a:ext cx="5741884" cy="506120"/>
      </dsp:txXfrm>
    </dsp:sp>
    <dsp:sp modelId="{4FF8A18A-6162-4EB4-AC6E-D323D424AD65}">
      <dsp:nvSpPr>
        <dsp:cNvPr id="0" name=""/>
        <dsp:cNvSpPr/>
      </dsp:nvSpPr>
      <dsp:spPr>
        <a:xfrm>
          <a:off x="0" y="4104475"/>
          <a:ext cx="8280920" cy="912712"/>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2691" tIns="395732" rIns="642691" bIns="135128" numCol="1" spcCol="1270" anchor="t" anchorCtr="0">
          <a:noAutofit/>
        </a:bodyPr>
        <a:lstStyle/>
        <a:p>
          <a:pPr marL="171450" lvl="1" indent="-171450" algn="l" defTabSz="844550">
            <a:lnSpc>
              <a:spcPct val="90000"/>
            </a:lnSpc>
            <a:spcBef>
              <a:spcPct val="0"/>
            </a:spcBef>
            <a:spcAft>
              <a:spcPct val="15000"/>
            </a:spcAft>
            <a:buChar char="••"/>
          </a:pPr>
          <a:r>
            <a:rPr lang="zh-TW" altLang="en-US" sz="1900" kern="1200" dirty="0" smtClean="0">
              <a:latin typeface="微軟正黑體" pitchFamily="34" charset="-120"/>
              <a:ea typeface="微軟正黑體" pitchFamily="34" charset="-120"/>
            </a:rPr>
            <a:t>指</a:t>
          </a:r>
          <a:r>
            <a:rPr lang="zh-TW" altLang="en-US" sz="1900" b="1" kern="1200" dirty="0" smtClean="0">
              <a:effectLst>
                <a:outerShdw blurRad="38100" dist="38100" dir="2700000" algn="tl">
                  <a:srgbClr val="000000">
                    <a:alpha val="43137"/>
                  </a:srgbClr>
                </a:outerShdw>
              </a:effectLst>
              <a:latin typeface="微軟正黑體" pitchFamily="34" charset="-120"/>
              <a:ea typeface="微軟正黑體" pitchFamily="34" charset="-120"/>
            </a:rPr>
            <a:t>非臨時起意且非與工作無關之給與而言</a:t>
          </a:r>
          <a:endParaRPr lang="zh-TW" altLang="en-US" sz="1900" kern="1200" dirty="0">
            <a:latin typeface="微軟正黑體" pitchFamily="34" charset="-120"/>
            <a:ea typeface="微軟正黑體" pitchFamily="34" charset="-120"/>
          </a:endParaRPr>
        </a:p>
      </dsp:txBody>
      <dsp:txXfrm>
        <a:off x="0" y="4104475"/>
        <a:ext cx="8280920" cy="912712"/>
      </dsp:txXfrm>
    </dsp:sp>
    <dsp:sp modelId="{35A12297-D688-4EB0-8F54-C3502675072A}">
      <dsp:nvSpPr>
        <dsp:cNvPr id="0" name=""/>
        <dsp:cNvSpPr/>
      </dsp:nvSpPr>
      <dsp:spPr>
        <a:xfrm>
          <a:off x="414046" y="3824035"/>
          <a:ext cx="5796644" cy="560880"/>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19099" tIns="0" rIns="219099" bIns="0" numCol="1" spcCol="1270" anchor="ctr" anchorCtr="0">
          <a:noAutofit/>
        </a:bodyPr>
        <a:lstStyle/>
        <a:p>
          <a:pPr lvl="0" algn="l" defTabSz="844550">
            <a:lnSpc>
              <a:spcPct val="90000"/>
            </a:lnSpc>
            <a:spcBef>
              <a:spcPct val="0"/>
            </a:spcBef>
            <a:spcAft>
              <a:spcPct val="35000"/>
            </a:spcAft>
          </a:pPr>
          <a:r>
            <a:rPr lang="zh-TW" altLang="en-US" sz="1900" b="1" kern="1200" dirty="0" smtClean="0">
              <a:effectLst>
                <a:outerShdw blurRad="38100" dist="38100" dir="2700000" algn="tl">
                  <a:srgbClr val="000000">
                    <a:alpha val="43137"/>
                  </a:srgbClr>
                </a:outerShdw>
              </a:effectLst>
              <a:latin typeface="微軟正黑體" pitchFamily="34" charset="-120"/>
              <a:ea typeface="微軟正黑體" pitchFamily="34" charset="-120"/>
            </a:rPr>
            <a:t>其他任何名義之經常性給與</a:t>
          </a:r>
          <a:endParaRPr lang="zh-TW" altLang="en-US" sz="1900" kern="1200" dirty="0">
            <a:latin typeface="微軟正黑體" pitchFamily="34" charset="-120"/>
            <a:ea typeface="微軟正黑體" pitchFamily="34" charset="-120"/>
          </a:endParaRPr>
        </a:p>
      </dsp:txBody>
      <dsp:txXfrm>
        <a:off x="441426" y="3851415"/>
        <a:ext cx="5741884" cy="506120"/>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67DE5B9-87BA-402C-9B0C-4C01D75FEF4D}">
      <dsp:nvSpPr>
        <dsp:cNvPr id="0" name=""/>
        <dsp:cNvSpPr/>
      </dsp:nvSpPr>
      <dsp:spPr>
        <a:xfrm>
          <a:off x="0" y="388641"/>
          <a:ext cx="7776864" cy="23814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3571" tIns="437388" rIns="603571" bIns="149352" numCol="1" spcCol="1270" anchor="t" anchorCtr="0">
          <a:noAutofit/>
        </a:bodyPr>
        <a:lstStyle/>
        <a:p>
          <a:pPr marL="228600" lvl="1" indent="-228600" algn="l" defTabSz="933450">
            <a:lnSpc>
              <a:spcPct val="90000"/>
            </a:lnSpc>
            <a:spcBef>
              <a:spcPct val="0"/>
            </a:spcBef>
            <a:spcAft>
              <a:spcPct val="15000"/>
            </a:spcAft>
            <a:buChar char="••"/>
          </a:pPr>
          <a:r>
            <a:rPr lang="zh-TW" altLang="en-US" sz="2100" kern="1200" dirty="0" smtClean="0">
              <a:latin typeface="微軟正黑體" pitchFamily="34" charset="-120"/>
              <a:ea typeface="微軟正黑體" pitchFamily="34" charset="-120"/>
            </a:rPr>
            <a:t>工資之給付，應以法定通用貨幣為之。</a:t>
          </a:r>
          <a:endParaRPr lang="zh-TW" altLang="en-US" sz="2100" kern="1200" dirty="0">
            <a:latin typeface="微軟正黑體" pitchFamily="34" charset="-120"/>
            <a:ea typeface="微軟正黑體" pitchFamily="34" charset="-120"/>
          </a:endParaRPr>
        </a:p>
        <a:p>
          <a:pPr marL="228600" lvl="1" indent="-228600" algn="l" defTabSz="933450">
            <a:lnSpc>
              <a:spcPct val="90000"/>
            </a:lnSpc>
            <a:spcBef>
              <a:spcPct val="0"/>
            </a:spcBef>
            <a:spcAft>
              <a:spcPct val="15000"/>
            </a:spcAft>
            <a:buChar char="••"/>
          </a:pPr>
          <a:r>
            <a:rPr lang="zh-TW" altLang="en-US" sz="2100" kern="1200" dirty="0" smtClean="0">
              <a:latin typeface="微軟正黑體" pitchFamily="34" charset="-120"/>
              <a:ea typeface="微軟正黑體" pitchFamily="34" charset="-120"/>
            </a:rPr>
            <a:t>但基於習慣或業務性質，得於勞動契約內訂明一部以實物給付之。工資之一部以實物給付時，其實物之作價應公平合理，並適合勞工及其家屬之需要。</a:t>
          </a:r>
          <a:endParaRPr lang="zh-TW" altLang="en-US" sz="2100" kern="1200" dirty="0">
            <a:latin typeface="微軟正黑體" pitchFamily="34" charset="-120"/>
            <a:ea typeface="微軟正黑體" pitchFamily="34" charset="-120"/>
          </a:endParaRPr>
        </a:p>
      </dsp:txBody>
      <dsp:txXfrm>
        <a:off x="0" y="388641"/>
        <a:ext cx="7776864" cy="2381400"/>
      </dsp:txXfrm>
    </dsp:sp>
    <dsp:sp modelId="{444782AC-F857-4739-9341-A3674B97820F}">
      <dsp:nvSpPr>
        <dsp:cNvPr id="0" name=""/>
        <dsp:cNvSpPr/>
      </dsp:nvSpPr>
      <dsp:spPr>
        <a:xfrm>
          <a:off x="388843" y="78681"/>
          <a:ext cx="5443804" cy="619920"/>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05763" tIns="0" rIns="205763" bIns="0" numCol="1" spcCol="1270" anchor="ctr" anchorCtr="0">
          <a:noAutofit/>
        </a:bodyPr>
        <a:lstStyle/>
        <a:p>
          <a:pPr lvl="0" algn="l" defTabSz="933450">
            <a:lnSpc>
              <a:spcPct val="90000"/>
            </a:lnSpc>
            <a:spcBef>
              <a:spcPct val="0"/>
            </a:spcBef>
            <a:spcAft>
              <a:spcPct val="35000"/>
            </a:spcAft>
          </a:pPr>
          <a:r>
            <a:rPr lang="zh-TW" altLang="en-US" sz="2100" b="0" kern="1200" dirty="0" smtClean="0">
              <a:latin typeface="微軟正黑體" pitchFamily="34" charset="-120"/>
              <a:ea typeface="微軟正黑體" pitchFamily="34" charset="-120"/>
            </a:rPr>
            <a:t>勞動基準法第</a:t>
          </a:r>
          <a:r>
            <a:rPr lang="en-US" altLang="zh-TW" sz="2100" b="0" kern="1200" dirty="0" smtClean="0">
              <a:latin typeface="微軟正黑體" pitchFamily="34" charset="-120"/>
              <a:ea typeface="微軟正黑體" pitchFamily="34" charset="-120"/>
            </a:rPr>
            <a:t>22</a:t>
          </a:r>
          <a:r>
            <a:rPr lang="zh-TW" altLang="en-US" sz="2100" b="0" kern="1200" dirty="0" smtClean="0">
              <a:latin typeface="微軟正黑體" pitchFamily="34" charset="-120"/>
              <a:ea typeface="微軟正黑體" pitchFamily="34" charset="-120"/>
            </a:rPr>
            <a:t>條第</a:t>
          </a:r>
          <a:r>
            <a:rPr lang="en-US" altLang="zh-TW" sz="2100" b="0" kern="1200" dirty="0" smtClean="0">
              <a:latin typeface="微軟正黑體" pitchFamily="34" charset="-120"/>
              <a:ea typeface="微軟正黑體" pitchFamily="34" charset="-120"/>
            </a:rPr>
            <a:t>1</a:t>
          </a:r>
          <a:r>
            <a:rPr lang="zh-TW" altLang="en-US" sz="2100" b="0" kern="1200" dirty="0" smtClean="0">
              <a:latin typeface="微軟正黑體" pitchFamily="34" charset="-120"/>
              <a:ea typeface="微軟正黑體" pitchFamily="34" charset="-120"/>
            </a:rPr>
            <a:t>項</a:t>
          </a:r>
          <a:endParaRPr lang="zh-TW" altLang="en-US" sz="2100" b="0" kern="1200" dirty="0">
            <a:latin typeface="微軟正黑體" pitchFamily="34" charset="-120"/>
            <a:ea typeface="微軟正黑體" pitchFamily="34" charset="-120"/>
          </a:endParaRPr>
        </a:p>
      </dsp:txBody>
      <dsp:txXfrm>
        <a:off x="419105" y="108943"/>
        <a:ext cx="5383280" cy="559396"/>
      </dsp:txXfrm>
    </dsp:sp>
    <dsp:sp modelId="{6E63A934-AF1D-4A71-8061-EF2E3BA8CEEF}">
      <dsp:nvSpPr>
        <dsp:cNvPr id="0" name=""/>
        <dsp:cNvSpPr/>
      </dsp:nvSpPr>
      <dsp:spPr>
        <a:xfrm>
          <a:off x="0" y="3193402"/>
          <a:ext cx="7776864" cy="19845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3571" tIns="437388" rIns="603571" bIns="149352" numCol="1" spcCol="1270" anchor="t" anchorCtr="0">
          <a:noAutofit/>
        </a:bodyPr>
        <a:lstStyle/>
        <a:p>
          <a:pPr marL="228600" lvl="1" indent="-228600" algn="l" defTabSz="933450">
            <a:lnSpc>
              <a:spcPct val="90000"/>
            </a:lnSpc>
            <a:spcBef>
              <a:spcPct val="0"/>
            </a:spcBef>
            <a:spcAft>
              <a:spcPct val="15000"/>
            </a:spcAft>
            <a:buChar char="••"/>
          </a:pPr>
          <a:r>
            <a:rPr lang="zh-TW" altLang="en-US" sz="2100" kern="1200" dirty="0" smtClean="0">
              <a:latin typeface="微軟正黑體" pitchFamily="34" charset="-120"/>
              <a:ea typeface="微軟正黑體" pitchFamily="34" charset="-120"/>
            </a:rPr>
            <a:t>工資應全額直接給付勞工。</a:t>
          </a:r>
          <a:endParaRPr lang="zh-TW" altLang="en-US" sz="2100" kern="1200" dirty="0">
            <a:latin typeface="微軟正黑體" pitchFamily="34" charset="-120"/>
            <a:ea typeface="微軟正黑體" pitchFamily="34" charset="-120"/>
          </a:endParaRPr>
        </a:p>
        <a:p>
          <a:pPr marL="228600" lvl="1" indent="-228600" algn="l" defTabSz="933450">
            <a:lnSpc>
              <a:spcPct val="90000"/>
            </a:lnSpc>
            <a:spcBef>
              <a:spcPct val="0"/>
            </a:spcBef>
            <a:spcAft>
              <a:spcPct val="15000"/>
            </a:spcAft>
            <a:buChar char="••"/>
          </a:pPr>
          <a:r>
            <a:rPr lang="zh-TW" altLang="en-US" sz="2100" kern="1200" dirty="0" smtClean="0">
              <a:latin typeface="微軟正黑體" pitchFamily="34" charset="-120"/>
              <a:ea typeface="微軟正黑體" pitchFamily="34" charset="-120"/>
            </a:rPr>
            <a:t>但</a:t>
          </a:r>
          <a:r>
            <a:rPr lang="zh-TW" altLang="en-US" sz="2100" b="1" kern="1200" dirty="0" smtClean="0">
              <a:latin typeface="微軟正黑體" pitchFamily="34" charset="-120"/>
              <a:ea typeface="微軟正黑體" pitchFamily="34" charset="-120"/>
            </a:rPr>
            <a:t>法令另有規定</a:t>
          </a:r>
          <a:r>
            <a:rPr lang="zh-TW" altLang="en-US" sz="2100" kern="1200" dirty="0" smtClean="0">
              <a:latin typeface="微軟正黑體" pitchFamily="34" charset="-120"/>
              <a:ea typeface="微軟正黑體" pitchFamily="34" charset="-120"/>
            </a:rPr>
            <a:t>或</a:t>
          </a:r>
          <a:r>
            <a:rPr lang="zh-TW" altLang="en-US" sz="2100" b="1" kern="1200" dirty="0" smtClean="0">
              <a:latin typeface="微軟正黑體" pitchFamily="34" charset="-120"/>
              <a:ea typeface="微軟正黑體" pitchFamily="34" charset="-120"/>
            </a:rPr>
            <a:t>勞雇雙方另有約定者</a:t>
          </a:r>
          <a:r>
            <a:rPr lang="zh-TW" altLang="en-US" sz="2100" kern="1200" dirty="0" smtClean="0">
              <a:latin typeface="微軟正黑體" pitchFamily="34" charset="-120"/>
              <a:ea typeface="微軟正黑體" pitchFamily="34" charset="-120"/>
            </a:rPr>
            <a:t>，不在此限</a:t>
          </a:r>
          <a:endParaRPr lang="zh-TW" altLang="en-US" sz="2100" kern="1200" dirty="0">
            <a:latin typeface="微軟正黑體" pitchFamily="34" charset="-120"/>
            <a:ea typeface="微軟正黑體" pitchFamily="34" charset="-120"/>
          </a:endParaRPr>
        </a:p>
        <a:p>
          <a:pPr marL="457200" lvl="2" indent="-228600" algn="l" defTabSz="933450">
            <a:lnSpc>
              <a:spcPct val="90000"/>
            </a:lnSpc>
            <a:spcBef>
              <a:spcPct val="0"/>
            </a:spcBef>
            <a:spcAft>
              <a:spcPct val="15000"/>
            </a:spcAft>
            <a:buChar char="••"/>
          </a:pPr>
          <a:r>
            <a:rPr lang="en-US" altLang="zh-TW" sz="2100" kern="1200" dirty="0" smtClean="0">
              <a:latin typeface="微軟正黑體" pitchFamily="34" charset="-120"/>
              <a:ea typeface="微軟正黑體" pitchFamily="34" charset="-120"/>
            </a:rPr>
            <a:t>Ex</a:t>
          </a:r>
          <a:r>
            <a:rPr lang="zh-TW" altLang="en-US" sz="2100" kern="1200" dirty="0" smtClean="0">
              <a:latin typeface="微軟正黑體" pitchFamily="34" charset="-120"/>
              <a:ea typeface="微軟正黑體" pitchFamily="34" charset="-120"/>
            </a:rPr>
            <a:t>：雇主代扣勞工負擔勞保、健保、勞工退休金等</a:t>
          </a:r>
          <a:endParaRPr lang="zh-TW" altLang="en-US" sz="2100" kern="1200" dirty="0">
            <a:latin typeface="微軟正黑體" pitchFamily="34" charset="-120"/>
            <a:ea typeface="微軟正黑體" pitchFamily="34" charset="-120"/>
          </a:endParaRPr>
        </a:p>
      </dsp:txBody>
      <dsp:txXfrm>
        <a:off x="0" y="3193402"/>
        <a:ext cx="7776864" cy="1984500"/>
      </dsp:txXfrm>
    </dsp:sp>
    <dsp:sp modelId="{1EA2BCDC-8076-45FA-A76F-731377D38A1B}">
      <dsp:nvSpPr>
        <dsp:cNvPr id="0" name=""/>
        <dsp:cNvSpPr/>
      </dsp:nvSpPr>
      <dsp:spPr>
        <a:xfrm>
          <a:off x="388843" y="2883442"/>
          <a:ext cx="5443804" cy="619920"/>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05763" tIns="0" rIns="205763" bIns="0" numCol="1" spcCol="1270" anchor="ctr" anchorCtr="0">
          <a:noAutofit/>
        </a:bodyPr>
        <a:lstStyle/>
        <a:p>
          <a:pPr lvl="0" algn="l" defTabSz="933450">
            <a:lnSpc>
              <a:spcPct val="90000"/>
            </a:lnSpc>
            <a:spcBef>
              <a:spcPct val="0"/>
            </a:spcBef>
            <a:spcAft>
              <a:spcPct val="35000"/>
            </a:spcAft>
          </a:pPr>
          <a:r>
            <a:rPr lang="zh-TW" altLang="en-US" sz="2100" b="0" kern="1200" dirty="0" smtClean="0">
              <a:latin typeface="微軟正黑體" pitchFamily="34" charset="-120"/>
              <a:ea typeface="微軟正黑體" pitchFamily="34" charset="-120"/>
            </a:rPr>
            <a:t>勞動基準法第</a:t>
          </a:r>
          <a:r>
            <a:rPr lang="en-US" altLang="zh-TW" sz="2100" b="0" kern="1200" dirty="0" smtClean="0">
              <a:latin typeface="微軟正黑體" pitchFamily="34" charset="-120"/>
              <a:ea typeface="微軟正黑體" pitchFamily="34" charset="-120"/>
            </a:rPr>
            <a:t>22</a:t>
          </a:r>
          <a:r>
            <a:rPr lang="zh-TW" altLang="en-US" sz="2100" b="0" kern="1200" dirty="0" smtClean="0">
              <a:latin typeface="微軟正黑體" pitchFamily="34" charset="-120"/>
              <a:ea typeface="微軟正黑體" pitchFamily="34" charset="-120"/>
            </a:rPr>
            <a:t>條第</a:t>
          </a:r>
          <a:r>
            <a:rPr lang="en-US" altLang="zh-TW" sz="2100" b="0" kern="1200" dirty="0" smtClean="0">
              <a:latin typeface="微軟正黑體" pitchFamily="34" charset="-120"/>
              <a:ea typeface="微軟正黑體" pitchFamily="34" charset="-120"/>
            </a:rPr>
            <a:t>2</a:t>
          </a:r>
          <a:r>
            <a:rPr lang="zh-TW" altLang="en-US" sz="2100" b="0" kern="1200" dirty="0" smtClean="0">
              <a:latin typeface="微軟正黑體" pitchFamily="34" charset="-120"/>
              <a:ea typeface="微軟正黑體" pitchFamily="34" charset="-120"/>
            </a:rPr>
            <a:t>項</a:t>
          </a:r>
          <a:endParaRPr lang="zh-TW" altLang="en-US" sz="2100" b="0" kern="1200" dirty="0">
            <a:latin typeface="微軟正黑體" pitchFamily="34" charset="-120"/>
            <a:ea typeface="微軟正黑體" pitchFamily="34" charset="-120"/>
          </a:endParaRPr>
        </a:p>
      </dsp:txBody>
      <dsp:txXfrm>
        <a:off x="419105" y="2913704"/>
        <a:ext cx="5383280" cy="55939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11.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9.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PH"/>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376B77B-F767-4D01-A469-C82699964FD8}" type="datetimeFigureOut">
              <a:rPr lang="en-PH" smtClean="0"/>
              <a:pPr/>
              <a:t>5/24/2016</a:t>
            </a:fld>
            <a:endParaRPr lang="en-PH"/>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PH"/>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PH"/>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PH"/>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F78B0A3-ECAD-435F-8F70-D5F6A4CF0E30}" type="slidenum">
              <a:rPr lang="en-PH" smtClean="0"/>
              <a:pPr/>
              <a:t>‹#›</a:t>
            </a:fld>
            <a:endParaRPr lang="en-PH"/>
          </a:p>
        </p:txBody>
      </p:sp>
    </p:spTree>
    <p:extLst>
      <p:ext uri="{BB962C8B-B14F-4D97-AF65-F5344CB8AC3E}">
        <p14:creationId xmlns:p14="http://schemas.microsoft.com/office/powerpoint/2010/main" val="24763626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投影片圖像版面配置區 1"/>
          <p:cNvSpPr>
            <a:spLocks noGrp="1" noRot="1" noChangeAspect="1" noTextEdit="1"/>
          </p:cNvSpPr>
          <p:nvPr>
            <p:ph type="sldImg"/>
          </p:nvPr>
        </p:nvSpPr>
        <p:spPr>
          <a:ln/>
        </p:spPr>
      </p:sp>
      <p:sp>
        <p:nvSpPr>
          <p:cNvPr id="3" name="備忘稿版面配置區 2"/>
          <p:cNvSpPr>
            <a:spLocks noGrp="1"/>
          </p:cNvSpPr>
          <p:nvPr>
            <p:ph type="body" idx="1"/>
          </p:nvPr>
        </p:nvSpPr>
        <p:spPr/>
        <p:txBody>
          <a:bodyPr/>
          <a:lstStyle/>
          <a:p>
            <a:pPr>
              <a:defRPr/>
            </a:pPr>
            <a:r>
              <a:rPr lang="zh-TW" altLang="en-US" dirty="0" smtClean="0"/>
              <a:t>查勞動基準法第</a:t>
            </a:r>
            <a:r>
              <a:rPr lang="en-US" altLang="zh-TW" dirty="0" smtClean="0"/>
              <a:t>2</a:t>
            </a:r>
            <a:r>
              <a:rPr lang="zh-TW" altLang="en-US" dirty="0" smtClean="0"/>
              <a:t>條第</a:t>
            </a:r>
            <a:r>
              <a:rPr lang="en-US" altLang="zh-TW" dirty="0" smtClean="0"/>
              <a:t>3</a:t>
            </a:r>
            <a:r>
              <a:rPr lang="zh-TW" altLang="en-US" dirty="0" smtClean="0"/>
              <a:t>款規定：「工資：謂勞工因工作而獲得之報酬；包括工資、薪金及按計時、計日、計月、計件以現金或實物等方式給付之獎金、津貼及其他任何名義之經常性給與均屬之。」依該條款就工資之定義觀之，</a:t>
            </a:r>
            <a:r>
              <a:rPr lang="zh-TW" altLang="en-US" dirty="0" smtClean="0">
                <a:solidFill>
                  <a:schemeClr val="accent2"/>
                </a:solidFill>
              </a:rPr>
              <a:t>於認定何項給付內容屬於工資，係以是否具有「</a:t>
            </a:r>
            <a:r>
              <a:rPr lang="zh-TW" altLang="en-US" b="1" dirty="0" smtClean="0">
                <a:solidFill>
                  <a:srgbClr val="FF0000"/>
                </a:solidFill>
                <a:effectLst>
                  <a:outerShdw blurRad="38100" dist="38100" dir="2700000" algn="tl">
                    <a:srgbClr val="000000">
                      <a:alpha val="43137"/>
                    </a:srgbClr>
                  </a:outerShdw>
                </a:effectLst>
              </a:rPr>
              <a:t>勞務之對價</a:t>
            </a:r>
            <a:r>
              <a:rPr lang="zh-TW" altLang="en-US" dirty="0" smtClean="0">
                <a:solidFill>
                  <a:schemeClr val="accent2"/>
                </a:solidFill>
              </a:rPr>
              <a:t>」及「</a:t>
            </a:r>
            <a:r>
              <a:rPr lang="zh-TW" altLang="en-US" b="1" dirty="0" smtClean="0">
                <a:solidFill>
                  <a:srgbClr val="FF0000"/>
                </a:solidFill>
                <a:effectLst>
                  <a:outerShdw blurRad="38100" dist="38100" dir="2700000" algn="tl">
                    <a:srgbClr val="000000">
                      <a:alpha val="43137"/>
                    </a:srgbClr>
                  </a:outerShdw>
                </a:effectLst>
              </a:rPr>
              <a:t>是否為勞工因工作而獲得之報酬</a:t>
            </a:r>
            <a:r>
              <a:rPr lang="zh-TW" altLang="en-US" dirty="0" smtClean="0">
                <a:solidFill>
                  <a:schemeClr val="accent2"/>
                </a:solidFill>
              </a:rPr>
              <a:t>」之性質而定，至於其給付名稱如何，在非所問。</a:t>
            </a:r>
            <a:r>
              <a:rPr lang="zh-TW" altLang="en-US" dirty="0" smtClean="0"/>
              <a:t>又，該款末句「</a:t>
            </a:r>
            <a:r>
              <a:rPr lang="zh-TW" altLang="en-US" dirty="0" smtClean="0">
                <a:solidFill>
                  <a:srgbClr val="FF0000"/>
                </a:solidFill>
              </a:rPr>
              <a:t>其他任何名義之經常性給與</a:t>
            </a:r>
            <a:r>
              <a:rPr lang="zh-TW" altLang="en-US" dirty="0" smtClean="0"/>
              <a:t>」一詞，應指</a:t>
            </a:r>
            <a:r>
              <a:rPr lang="zh-TW" altLang="en-US" b="1" dirty="0" smtClean="0">
                <a:solidFill>
                  <a:srgbClr val="FF0000"/>
                </a:solidFill>
                <a:effectLst>
                  <a:outerShdw blurRad="38100" dist="38100" dir="2700000" algn="tl">
                    <a:srgbClr val="000000">
                      <a:alpha val="43137"/>
                    </a:srgbClr>
                  </a:outerShdw>
                </a:effectLst>
              </a:rPr>
              <a:t>非臨時起意且非與工作無關之給與而言</a:t>
            </a:r>
            <a:r>
              <a:rPr lang="zh-TW" altLang="en-US" dirty="0" smtClean="0"/>
              <a:t>。其立法原旨在於防止雇主對勞工因工作而獲得之報酬不以工資之名而改用其他名義，故特於該法明定應屬工資，以資保護。</a:t>
            </a:r>
          </a:p>
          <a:p>
            <a:pPr>
              <a:defRPr/>
            </a:pPr>
            <a:r>
              <a:rPr lang="zh-TW" altLang="en-US" dirty="0" smtClean="0"/>
              <a:t>（</a:t>
            </a:r>
            <a:r>
              <a:rPr lang="en-US" altLang="zh-TW" dirty="0" smtClean="0"/>
              <a:t>85</a:t>
            </a:r>
            <a:r>
              <a:rPr lang="zh-TW" altLang="en-US" dirty="0" smtClean="0"/>
              <a:t>年</a:t>
            </a:r>
            <a:r>
              <a:rPr lang="en-US" altLang="zh-TW" dirty="0" smtClean="0"/>
              <a:t>2</a:t>
            </a:r>
            <a:r>
              <a:rPr lang="zh-TW" altLang="en-US" dirty="0" smtClean="0"/>
              <a:t>月</a:t>
            </a:r>
            <a:r>
              <a:rPr lang="en-US" altLang="zh-TW" dirty="0" smtClean="0"/>
              <a:t>10</a:t>
            </a:r>
            <a:r>
              <a:rPr lang="zh-TW" altLang="en-US" dirty="0" smtClean="0"/>
              <a:t>日勞動二字</a:t>
            </a:r>
            <a:r>
              <a:rPr lang="en-US" altLang="zh-TW" dirty="0" smtClean="0"/>
              <a:t>103252</a:t>
            </a:r>
            <a:r>
              <a:rPr lang="zh-TW" altLang="en-US" dirty="0" smtClean="0"/>
              <a:t>號）</a:t>
            </a:r>
            <a:endParaRPr lang="zh-TW" altLang="en-US" dirty="0"/>
          </a:p>
        </p:txBody>
      </p:sp>
    </p:spTree>
    <p:extLst>
      <p:ext uri="{BB962C8B-B14F-4D97-AF65-F5344CB8AC3E}">
        <p14:creationId xmlns:p14="http://schemas.microsoft.com/office/powerpoint/2010/main" val="8838872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defTabSz="875595">
              <a:defRPr/>
            </a:pPr>
            <a:r>
              <a:rPr lang="zh-TW" altLang="zh-TW" sz="1100" dirty="0"/>
              <a:t>工資應依勞動契約約定之金額、給付之日期定期給付，終止契約時應即結清工資給付勞工，至遲亦應於原約定之工資給付日給付。另勞動基準法第</a:t>
            </a:r>
            <a:r>
              <a:rPr lang="en-US" altLang="zh-TW" sz="1100" dirty="0"/>
              <a:t>22</a:t>
            </a:r>
            <a:r>
              <a:rPr lang="zh-TW" altLang="zh-TW" sz="1100" dirty="0"/>
              <a:t>條第</a:t>
            </a:r>
            <a:r>
              <a:rPr lang="en-US" altLang="zh-TW" sz="1100" dirty="0"/>
              <a:t>2</a:t>
            </a:r>
            <a:r>
              <a:rPr lang="zh-TW" altLang="zh-TW" sz="1100" dirty="0"/>
              <a:t>項規定：「工資應全額直接給付勞工。但法令另有規定或勞雇雙方另有約定者，不在此限。」因此，雇主不得以無端之理由拒依約定全額給付工資。</a:t>
            </a:r>
          </a:p>
          <a:p>
            <a:endParaRPr lang="zh-TW" altLang="en-US" dirty="0"/>
          </a:p>
        </p:txBody>
      </p:sp>
    </p:spTree>
    <p:extLst>
      <p:ext uri="{BB962C8B-B14F-4D97-AF65-F5344CB8AC3E}">
        <p14:creationId xmlns:p14="http://schemas.microsoft.com/office/powerpoint/2010/main" val="27015662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a:p>
        </p:txBody>
      </p:sp>
    </p:spTree>
    <p:extLst>
      <p:ext uri="{BB962C8B-B14F-4D97-AF65-F5344CB8AC3E}">
        <p14:creationId xmlns:p14="http://schemas.microsoft.com/office/powerpoint/2010/main" val="27999485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zh-TW" altLang="zh-TW" sz="1100" dirty="0"/>
              <a:t>按月計酬之勞工於逾法定正常工時之時段延長工時，應依勞動基準法第</a:t>
            </a:r>
            <a:r>
              <a:rPr lang="en-US" altLang="zh-TW" sz="1100" dirty="0"/>
              <a:t>24</a:t>
            </a:r>
            <a:r>
              <a:rPr lang="zh-TW" altLang="zh-TW" sz="1100" dirty="0"/>
              <a:t>條規定計給延時工資；其據以核計延時工資之「平日每小時工資額」究應如何計算，應視勞動契約之內容而定。原約定月薪給付總額（但不包括延時工資及假日出勤加給之工資）相當於</a:t>
            </a:r>
            <a:r>
              <a:rPr lang="en-US" altLang="zh-TW" sz="1100" dirty="0"/>
              <a:t>240</a:t>
            </a:r>
            <a:r>
              <a:rPr lang="zh-TW" altLang="zh-TW" sz="1100" dirty="0"/>
              <a:t>小時者（即「平日每小時工資額」係以月薪總額除以</a:t>
            </a:r>
            <a:r>
              <a:rPr lang="en-US" altLang="zh-TW" sz="1100" dirty="0"/>
              <a:t>30</a:t>
            </a:r>
            <a:r>
              <a:rPr lang="zh-TW" altLang="zh-TW" sz="1100" dirty="0"/>
              <a:t>再除以</a:t>
            </a:r>
            <a:r>
              <a:rPr lang="en-US" altLang="zh-TW" sz="1100" dirty="0"/>
              <a:t>8</a:t>
            </a:r>
            <a:r>
              <a:rPr lang="zh-TW" altLang="zh-TW" sz="1100" dirty="0"/>
              <a:t>核計者），除勞資雙方重行約定者外，其「平日每小時工資額」仍可依據原公式推算；惟如勞資雙方已就工資總額及計算內涵重行約定者，應依重新約定之內容推算之。</a:t>
            </a:r>
            <a:endParaRPr lang="zh-TW" altLang="en-US" dirty="0"/>
          </a:p>
        </p:txBody>
      </p:sp>
    </p:spTree>
    <p:extLst>
      <p:ext uri="{BB962C8B-B14F-4D97-AF65-F5344CB8AC3E}">
        <p14:creationId xmlns:p14="http://schemas.microsoft.com/office/powerpoint/2010/main" val="22063324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a:p>
        </p:txBody>
      </p:sp>
    </p:spTree>
    <p:extLst>
      <p:ext uri="{BB962C8B-B14F-4D97-AF65-F5344CB8AC3E}">
        <p14:creationId xmlns:p14="http://schemas.microsoft.com/office/powerpoint/2010/main" val="38379800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a:p>
        </p:txBody>
      </p:sp>
    </p:spTree>
    <p:extLst>
      <p:ext uri="{BB962C8B-B14F-4D97-AF65-F5344CB8AC3E}">
        <p14:creationId xmlns:p14="http://schemas.microsoft.com/office/powerpoint/2010/main" val="298740312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a:p>
        </p:txBody>
      </p:sp>
    </p:spTree>
    <p:extLst>
      <p:ext uri="{BB962C8B-B14F-4D97-AF65-F5344CB8AC3E}">
        <p14:creationId xmlns:p14="http://schemas.microsoft.com/office/powerpoint/2010/main" val="14275310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zh-TW" altLang="en-US" dirty="0" smtClean="0"/>
              <a:t>加班費不以底薪為限</a:t>
            </a:r>
            <a:endParaRPr lang="zh-TW" altLang="en-US" dirty="0"/>
          </a:p>
        </p:txBody>
      </p:sp>
    </p:spTree>
    <p:extLst>
      <p:ext uri="{BB962C8B-B14F-4D97-AF65-F5344CB8AC3E}">
        <p14:creationId xmlns:p14="http://schemas.microsoft.com/office/powerpoint/2010/main" val="330267963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DF78B0A3-ECAD-435F-8F70-D5F6A4CF0E30}" type="slidenum">
              <a:rPr lang="en-PH" smtClean="0"/>
              <a:pPr/>
              <a:t>72</a:t>
            </a:fld>
            <a:endParaRPr lang="en-PH"/>
          </a:p>
        </p:txBody>
      </p:sp>
    </p:spTree>
    <p:extLst>
      <p:ext uri="{BB962C8B-B14F-4D97-AF65-F5344CB8AC3E}">
        <p14:creationId xmlns:p14="http://schemas.microsoft.com/office/powerpoint/2010/main" val="119609756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a:p>
        </p:txBody>
      </p:sp>
    </p:spTree>
    <p:extLst>
      <p:ext uri="{BB962C8B-B14F-4D97-AF65-F5344CB8AC3E}">
        <p14:creationId xmlns:p14="http://schemas.microsoft.com/office/powerpoint/2010/main" val="132711311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dirty="0" smtClean="0">
                <a:latin typeface="微軟正黑體" pitchFamily="34" charset="-120"/>
                <a:ea typeface="微軟正黑體" pitchFamily="34" charset="-120"/>
              </a:rPr>
              <a:t>勞動部表示，原定婚假應自登記之日起「一次請足」之規定，影響勞工結婚禮俗儀式、宴客或是蜜月旅行之彈性安排；為符勞工實際需求，讓勞工對於婚假安排更為從容，雇主亦能對於勞工請休婚假期間之人力調配更具彈性，特發布令釋，放寬勞工之婚假給假期間。</a:t>
            </a:r>
          </a:p>
        </p:txBody>
      </p:sp>
      <p:sp>
        <p:nvSpPr>
          <p:cNvPr id="4" name="投影片編號版面配置區 3"/>
          <p:cNvSpPr>
            <a:spLocks noGrp="1"/>
          </p:cNvSpPr>
          <p:nvPr>
            <p:ph type="sldNum" sz="quarter" idx="10"/>
          </p:nvPr>
        </p:nvSpPr>
        <p:spPr/>
        <p:txBody>
          <a:bodyPr/>
          <a:lstStyle/>
          <a:p>
            <a:fld id="{DF78B0A3-ECAD-435F-8F70-D5F6A4CF0E30}" type="slidenum">
              <a:rPr lang="en-PH" smtClean="0"/>
              <a:pPr/>
              <a:t>79</a:t>
            </a:fld>
            <a:endParaRPr lang="en-PH"/>
          </a:p>
        </p:txBody>
      </p:sp>
    </p:spTree>
    <p:extLst>
      <p:ext uri="{BB962C8B-B14F-4D97-AF65-F5344CB8AC3E}">
        <p14:creationId xmlns:p14="http://schemas.microsoft.com/office/powerpoint/2010/main" val="27588965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Tree>
    <p:extLst>
      <p:ext uri="{BB962C8B-B14F-4D97-AF65-F5344CB8AC3E}">
        <p14:creationId xmlns:p14="http://schemas.microsoft.com/office/powerpoint/2010/main" val="69100966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lvl="0"/>
            <a:r>
              <a:rPr lang="zh-TW" altLang="en-US" b="0" dirty="0" smtClean="0">
                <a:latin typeface="微軟正黑體" pitchFamily="34" charset="-120"/>
                <a:ea typeface="微軟正黑體" pitchFamily="34" charset="-120"/>
              </a:rPr>
              <a:t>查勞動基準法第</a:t>
            </a:r>
            <a:r>
              <a:rPr lang="en-US" altLang="zh-TW" b="0" dirty="0" smtClean="0">
                <a:latin typeface="微軟正黑體" pitchFamily="34" charset="-120"/>
                <a:ea typeface="微軟正黑體" pitchFamily="34" charset="-120"/>
              </a:rPr>
              <a:t>50</a:t>
            </a:r>
            <a:r>
              <a:rPr lang="zh-TW" altLang="en-US" b="0" dirty="0" smtClean="0">
                <a:latin typeface="微軟正黑體" pitchFamily="34" charset="-120"/>
                <a:ea typeface="微軟正黑體" pitchFamily="34" charset="-120"/>
              </a:rPr>
              <a:t>條規定，勞工分娩前後，應停止工作，給予產假八星期，女工如於產前四週請產假亦屬適當，如勞資雙方協商決定， 妊娠期間女性員工得於產前分次請產假，亦無不可。</a:t>
            </a:r>
          </a:p>
          <a:p>
            <a:pPr lvl="0"/>
            <a:r>
              <a:rPr lang="zh-TW" altLang="en-US" b="0" dirty="0" smtClean="0">
                <a:latin typeface="微軟正黑體" pitchFamily="34" charset="-120"/>
                <a:ea typeface="微軟正黑體" pitchFamily="34" charset="-120"/>
              </a:rPr>
              <a:t>行政院勞工委員會</a:t>
            </a:r>
            <a:r>
              <a:rPr lang="en-US" altLang="zh-TW" b="0" dirty="0" smtClean="0">
                <a:latin typeface="微軟正黑體" pitchFamily="34" charset="-120"/>
                <a:ea typeface="微軟正黑體" pitchFamily="34" charset="-120"/>
              </a:rPr>
              <a:t>88</a:t>
            </a:r>
            <a:r>
              <a:rPr lang="zh-TW" altLang="en-US" b="0" dirty="0" smtClean="0">
                <a:latin typeface="微軟正黑體" pitchFamily="34" charset="-120"/>
                <a:ea typeface="微軟正黑體" pitchFamily="34" charset="-120"/>
              </a:rPr>
              <a:t>年</a:t>
            </a:r>
            <a:r>
              <a:rPr lang="en-US" altLang="zh-TW" b="0" dirty="0" smtClean="0">
                <a:latin typeface="微軟正黑體" pitchFamily="34" charset="-120"/>
                <a:ea typeface="微軟正黑體" pitchFamily="34" charset="-120"/>
              </a:rPr>
              <a:t>01</a:t>
            </a:r>
            <a:r>
              <a:rPr lang="zh-TW" altLang="en-US" b="0" dirty="0" smtClean="0">
                <a:latin typeface="微軟正黑體" pitchFamily="34" charset="-120"/>
                <a:ea typeface="微軟正黑體" pitchFamily="34" charset="-120"/>
              </a:rPr>
              <a:t>月</a:t>
            </a:r>
            <a:r>
              <a:rPr lang="en-US" altLang="zh-TW" b="0" dirty="0" smtClean="0">
                <a:latin typeface="微軟正黑體" pitchFamily="34" charset="-120"/>
                <a:ea typeface="微軟正黑體" pitchFamily="34" charset="-120"/>
              </a:rPr>
              <a:t>18</a:t>
            </a:r>
            <a:r>
              <a:rPr lang="zh-TW" altLang="en-US" b="0" dirty="0" smtClean="0">
                <a:latin typeface="微軟正黑體" pitchFamily="34" charset="-120"/>
                <a:ea typeface="微軟正黑體" pitchFamily="34" charset="-120"/>
              </a:rPr>
              <a:t>日（</a:t>
            </a:r>
            <a:r>
              <a:rPr lang="en-US" altLang="zh-TW" b="0" dirty="0" smtClean="0">
                <a:latin typeface="微軟正黑體" pitchFamily="34" charset="-120"/>
                <a:ea typeface="微軟正黑體" pitchFamily="34" charset="-120"/>
              </a:rPr>
              <a:t>88</a:t>
            </a:r>
            <a:r>
              <a:rPr lang="zh-TW" altLang="en-US" b="0" dirty="0" smtClean="0">
                <a:latin typeface="微軟正黑體" pitchFamily="34" charset="-120"/>
                <a:ea typeface="微軟正黑體" pitchFamily="34" charset="-120"/>
              </a:rPr>
              <a:t>）台勞動</a:t>
            </a:r>
            <a:r>
              <a:rPr lang="en-US" altLang="zh-TW" b="0" dirty="0" smtClean="0">
                <a:latin typeface="微軟正黑體" pitchFamily="34" charset="-120"/>
                <a:ea typeface="微軟正黑體" pitchFamily="34" charset="-120"/>
              </a:rPr>
              <a:t>3</a:t>
            </a:r>
            <a:r>
              <a:rPr lang="zh-TW" altLang="en-US" b="0" dirty="0" smtClean="0">
                <a:latin typeface="微軟正黑體" pitchFamily="34" charset="-120"/>
                <a:ea typeface="微軟正黑體" pitchFamily="34" charset="-120"/>
              </a:rPr>
              <a:t>字第 </a:t>
            </a:r>
            <a:r>
              <a:rPr lang="en-US" altLang="zh-TW" b="0" dirty="0" smtClean="0">
                <a:latin typeface="微軟正黑體" pitchFamily="34" charset="-120"/>
                <a:ea typeface="微軟正黑體" pitchFamily="34" charset="-120"/>
              </a:rPr>
              <a:t>000246 </a:t>
            </a:r>
            <a:r>
              <a:rPr lang="zh-TW" altLang="en-US" b="0" dirty="0" smtClean="0">
                <a:latin typeface="微軟正黑體" pitchFamily="34" charset="-120"/>
                <a:ea typeface="微軟正黑體" pitchFamily="34" charset="-120"/>
              </a:rPr>
              <a:t>號函</a:t>
            </a:r>
            <a:endParaRPr lang="en-US" altLang="zh-TW" b="0" dirty="0" smtClean="0">
              <a:latin typeface="微軟正黑體" pitchFamily="34" charset="-120"/>
              <a:ea typeface="微軟正黑體" pitchFamily="34" charset="-120"/>
            </a:endParaRPr>
          </a:p>
          <a:p>
            <a:pPr lvl="0"/>
            <a:endParaRPr lang="en-US" altLang="zh-TW" b="0" dirty="0" smtClean="0">
              <a:latin typeface="微軟正黑體" pitchFamily="34" charset="-120"/>
              <a:ea typeface="微軟正黑體" pitchFamily="34" charset="-120"/>
            </a:endParaRPr>
          </a:p>
          <a:p>
            <a:pPr lvl="0"/>
            <a:r>
              <a:rPr lang="zh-TW" altLang="en-US" b="0" dirty="0" smtClean="0">
                <a:latin typeface="微軟正黑體" pitchFamily="34" charset="-120"/>
                <a:ea typeface="微軟正黑體" pitchFamily="34" charset="-120"/>
              </a:rPr>
              <a:t>勞動基準法第</a:t>
            </a:r>
            <a:r>
              <a:rPr lang="en-US" altLang="zh-TW" b="0" dirty="0" smtClean="0">
                <a:latin typeface="微軟正黑體" pitchFamily="34" charset="-120"/>
                <a:ea typeface="微軟正黑體" pitchFamily="34" charset="-120"/>
              </a:rPr>
              <a:t>50</a:t>
            </a:r>
            <a:r>
              <a:rPr lang="zh-TW" altLang="en-US" b="0" dirty="0" smtClean="0">
                <a:latin typeface="微軟正黑體" pitchFamily="34" charset="-120"/>
                <a:ea typeface="微軟正黑體" pitchFamily="34" charset="-120"/>
              </a:rPr>
              <a:t>條規定，分娩產假及妊娠三個月以上流產假，係以事實 認定為準，不論已婚或未婚。</a:t>
            </a:r>
          </a:p>
          <a:p>
            <a:pPr lvl="0"/>
            <a:r>
              <a:rPr lang="zh-TW" altLang="en-US" b="0" dirty="0" smtClean="0">
                <a:latin typeface="微軟正黑體" pitchFamily="34" charset="-120"/>
                <a:ea typeface="微軟正黑體" pitchFamily="34" charset="-120"/>
              </a:rPr>
              <a:t>內政部</a:t>
            </a:r>
            <a:r>
              <a:rPr lang="en-US" altLang="zh-TW" b="0" dirty="0" smtClean="0">
                <a:latin typeface="微軟正黑體" pitchFamily="34" charset="-120"/>
                <a:ea typeface="微軟正黑體" pitchFamily="34" charset="-120"/>
              </a:rPr>
              <a:t>73 </a:t>
            </a:r>
            <a:r>
              <a:rPr lang="zh-TW" altLang="en-US" b="0" dirty="0" smtClean="0">
                <a:latin typeface="微軟正黑體" pitchFamily="34" charset="-120"/>
                <a:ea typeface="微軟正黑體" pitchFamily="34" charset="-120"/>
              </a:rPr>
              <a:t>年</a:t>
            </a:r>
            <a:r>
              <a:rPr lang="en-US" altLang="zh-TW" b="0" dirty="0" smtClean="0">
                <a:latin typeface="微軟正黑體" pitchFamily="34" charset="-120"/>
                <a:ea typeface="微軟正黑體" pitchFamily="34" charset="-120"/>
              </a:rPr>
              <a:t>10</a:t>
            </a:r>
            <a:r>
              <a:rPr lang="zh-TW" altLang="en-US" b="0" dirty="0" smtClean="0">
                <a:latin typeface="微軟正黑體" pitchFamily="34" charset="-120"/>
                <a:ea typeface="微軟正黑體" pitchFamily="34" charset="-120"/>
              </a:rPr>
              <a:t>月</a:t>
            </a:r>
            <a:r>
              <a:rPr lang="en-US" altLang="zh-TW" b="0" dirty="0" smtClean="0">
                <a:latin typeface="微軟正黑體" pitchFamily="34" charset="-120"/>
                <a:ea typeface="微軟正黑體" pitchFamily="34" charset="-120"/>
              </a:rPr>
              <a:t>19</a:t>
            </a:r>
            <a:r>
              <a:rPr lang="zh-TW" altLang="en-US" b="0" dirty="0" smtClean="0">
                <a:latin typeface="微軟正黑體" pitchFamily="34" charset="-120"/>
                <a:ea typeface="微軟正黑體" pitchFamily="34" charset="-120"/>
              </a:rPr>
              <a:t>日（</a:t>
            </a:r>
            <a:r>
              <a:rPr lang="en-US" altLang="zh-TW" b="0" dirty="0" smtClean="0">
                <a:latin typeface="微軟正黑體" pitchFamily="34" charset="-120"/>
                <a:ea typeface="微軟正黑體" pitchFamily="34" charset="-120"/>
              </a:rPr>
              <a:t>73</a:t>
            </a:r>
            <a:r>
              <a:rPr lang="zh-TW" altLang="en-US" b="0" dirty="0" smtClean="0">
                <a:latin typeface="微軟正黑體" pitchFamily="34" charset="-120"/>
                <a:ea typeface="微軟正黑體" pitchFamily="34" charset="-120"/>
              </a:rPr>
              <a:t>）台內勞 字第 </a:t>
            </a:r>
            <a:r>
              <a:rPr lang="en-US" altLang="zh-TW" b="0" dirty="0" smtClean="0">
                <a:latin typeface="微軟正黑體" pitchFamily="34" charset="-120"/>
                <a:ea typeface="微軟正黑體" pitchFamily="34" charset="-120"/>
              </a:rPr>
              <a:t>264965 </a:t>
            </a:r>
            <a:r>
              <a:rPr lang="zh-TW" altLang="en-US" b="0" dirty="0" smtClean="0">
                <a:latin typeface="微軟正黑體" pitchFamily="34" charset="-120"/>
                <a:ea typeface="微軟正黑體" pitchFamily="34" charset="-120"/>
              </a:rPr>
              <a:t>號函</a:t>
            </a:r>
          </a:p>
          <a:p>
            <a:pPr lvl="0"/>
            <a:endParaRPr lang="zh-TW" altLang="en-US" b="0" dirty="0" smtClean="0">
              <a:latin typeface="微軟正黑體" pitchFamily="34" charset="-120"/>
              <a:ea typeface="微軟正黑體" pitchFamily="34" charset="-120"/>
            </a:endParaRPr>
          </a:p>
          <a:p>
            <a:endParaRPr lang="zh-TW" altLang="en-US" dirty="0"/>
          </a:p>
        </p:txBody>
      </p:sp>
    </p:spTree>
    <p:extLst>
      <p:ext uri="{BB962C8B-B14F-4D97-AF65-F5344CB8AC3E}">
        <p14:creationId xmlns:p14="http://schemas.microsoft.com/office/powerpoint/2010/main" val="245761977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r>
              <a:rPr lang="en-US" altLang="zh-TW" dirty="0" smtClean="0"/>
              <a:t>103</a:t>
            </a:r>
            <a:r>
              <a:rPr lang="zh-TW" altLang="en-US" dirty="0" smtClean="0"/>
              <a:t>年</a:t>
            </a:r>
            <a:r>
              <a:rPr lang="en-US" altLang="zh-TW" dirty="0" smtClean="0"/>
              <a:t>10</a:t>
            </a:r>
            <a:r>
              <a:rPr lang="zh-TW" altLang="en-US" dirty="0" smtClean="0"/>
              <a:t>月</a:t>
            </a:r>
            <a:r>
              <a:rPr lang="en-US" altLang="zh-TW" dirty="0" smtClean="0"/>
              <a:t>7</a:t>
            </a:r>
            <a:r>
              <a:rPr lang="zh-TW" altLang="en-US" dirty="0" smtClean="0"/>
              <a:t>日勞動條</a:t>
            </a:r>
            <a:r>
              <a:rPr lang="en-US" altLang="zh-TW" dirty="0" smtClean="0"/>
              <a:t>2</a:t>
            </a:r>
            <a:r>
              <a:rPr lang="zh-TW" altLang="en-US" dirty="0" smtClean="0"/>
              <a:t>字第</a:t>
            </a:r>
            <a:r>
              <a:rPr lang="en-US" altLang="zh-TW" dirty="0" smtClean="0"/>
              <a:t>1030131931</a:t>
            </a:r>
            <a:r>
              <a:rPr lang="zh-TW" altLang="en-US" dirty="0" smtClean="0"/>
              <a:t>號令</a:t>
            </a:r>
            <a:endParaRPr lang="zh-TW" altLang="en-US" dirty="0"/>
          </a:p>
        </p:txBody>
      </p:sp>
    </p:spTree>
    <p:extLst>
      <p:ext uri="{BB962C8B-B14F-4D97-AF65-F5344CB8AC3E}">
        <p14:creationId xmlns:p14="http://schemas.microsoft.com/office/powerpoint/2010/main" val="181631963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zh-TW" altLang="en-US" sz="1100" dirty="0"/>
              <a:t>依勞動基準法第</a:t>
            </a:r>
            <a:r>
              <a:rPr lang="en-US" altLang="zh-TW" sz="1100" dirty="0"/>
              <a:t>49</a:t>
            </a:r>
            <a:r>
              <a:rPr lang="zh-TW" altLang="en-US" sz="1100" dirty="0"/>
              <a:t>條規定，雇主擬實施「女工夜間工作」，應經徵得工會同意，</a:t>
            </a:r>
            <a:r>
              <a:rPr lang="zh-TW" altLang="en-US" dirty="0" smtClean="0"/>
              <a:t/>
            </a:r>
            <a:br>
              <a:rPr lang="zh-TW" altLang="en-US" dirty="0" smtClean="0"/>
            </a:br>
            <a:r>
              <a:rPr lang="zh-TW" altLang="en-US" sz="1100" dirty="0"/>
              <a:t>如事業單位無工會者，始允由勞資會議行使同意權。爰事業單位勞工如未組織工會，雇</a:t>
            </a:r>
            <a:r>
              <a:rPr lang="zh-TW" altLang="en-US" dirty="0" smtClean="0"/>
              <a:t/>
            </a:r>
            <a:br>
              <a:rPr lang="zh-TW" altLang="en-US" dirty="0" smtClean="0"/>
            </a:br>
            <a:r>
              <a:rPr lang="zh-TW" altLang="en-US" sz="1100" dirty="0"/>
              <a:t>主認有實施「女工夜間工作」之必要者，於徵詢勞資會議同意時，勞資會議就其同意權</a:t>
            </a:r>
            <a:r>
              <a:rPr lang="zh-TW" altLang="en-US" dirty="0" smtClean="0"/>
              <a:t/>
            </a:r>
            <a:br>
              <a:rPr lang="zh-TW" altLang="en-US" dirty="0" smtClean="0"/>
            </a:br>
            <a:r>
              <a:rPr lang="zh-TW" altLang="en-US" sz="1100" dirty="0"/>
              <a:t>得併附期限。倘勞資會議同意雇主上開事項附有期限，嗣後，原同意期限（日）屆期</a:t>
            </a:r>
            <a:r>
              <a:rPr lang="zh-TW" altLang="en-US" dirty="0" smtClean="0"/>
              <a:t/>
            </a:r>
            <a:br>
              <a:rPr lang="zh-TW" altLang="en-US" dirty="0" smtClean="0"/>
            </a:br>
            <a:r>
              <a:rPr lang="zh-TW" altLang="en-US" sz="1100" dirty="0"/>
              <a:t>前，雇主欲續予辦理者，應再徵得勞資會議同意；惟若勞資會議同意時未併附期限者，</a:t>
            </a:r>
            <a:r>
              <a:rPr lang="zh-TW" altLang="en-US" dirty="0" smtClean="0"/>
              <a:t/>
            </a:r>
            <a:br>
              <a:rPr lang="zh-TW" altLang="en-US" dirty="0" smtClean="0"/>
            </a:br>
            <a:r>
              <a:rPr lang="zh-TW" altLang="en-US" sz="1100" dirty="0"/>
              <a:t>允認已完備前開法定程序。嗣後，雇主就上開事項，得免再徵得勞資會議同意。</a:t>
            </a:r>
            <a:r>
              <a:rPr lang="zh-TW" altLang="en-US" dirty="0" smtClean="0"/>
              <a:t/>
            </a:r>
            <a:br>
              <a:rPr lang="zh-TW" altLang="en-US" dirty="0" smtClean="0"/>
            </a:br>
            <a:r>
              <a:rPr lang="zh-TW" altLang="en-US" sz="1100" dirty="0"/>
              <a:t>    雇主依勞動基準法第</a:t>
            </a:r>
            <a:r>
              <a:rPr lang="en-US" altLang="zh-TW" sz="1100" dirty="0"/>
              <a:t>49</a:t>
            </a:r>
            <a:r>
              <a:rPr lang="zh-TW" altLang="en-US" sz="1100" dirty="0"/>
              <a:t>條規定徵得同意得實施「女工夜間工作」，係指事業單位得</a:t>
            </a:r>
            <a:r>
              <a:rPr lang="zh-TW" altLang="en-US" dirty="0" smtClean="0"/>
              <a:t/>
            </a:r>
            <a:br>
              <a:rPr lang="zh-TW" altLang="en-US" dirty="0" smtClean="0"/>
            </a:br>
            <a:r>
              <a:rPr lang="zh-TW" altLang="en-US" sz="1100" dirty="0"/>
              <a:t>據以實施「女工夜間工作制度」，惟雇主對於擬使其從事夜間工作之女性勞工，應再徵</a:t>
            </a:r>
            <a:r>
              <a:rPr lang="zh-TW" altLang="en-US" dirty="0" smtClean="0"/>
              <a:t/>
            </a:r>
            <a:br>
              <a:rPr lang="zh-TW" altLang="en-US" dirty="0" smtClean="0"/>
            </a:br>
            <a:r>
              <a:rPr lang="zh-TW" altLang="en-US" sz="1100" dirty="0"/>
              <a:t>得個別女性勞工之同意。至其同意之方式，不以書面為要件。惟如就勞工是否曾同意夜</a:t>
            </a:r>
            <a:r>
              <a:rPr lang="zh-TW" altLang="en-US" dirty="0" smtClean="0"/>
              <a:t/>
            </a:r>
            <a:br>
              <a:rPr lang="zh-TW" altLang="en-US" dirty="0" smtClean="0"/>
            </a:br>
            <a:r>
              <a:rPr lang="zh-TW" altLang="en-US" sz="1100" dirty="0"/>
              <a:t>間工作有所爭議，應由雇主負舉證之責。</a:t>
            </a:r>
            <a:endParaRPr lang="zh-TW" altLang="en-US" dirty="0"/>
          </a:p>
        </p:txBody>
      </p:sp>
    </p:spTree>
    <p:extLst>
      <p:ext uri="{BB962C8B-B14F-4D97-AF65-F5344CB8AC3E}">
        <p14:creationId xmlns:p14="http://schemas.microsoft.com/office/powerpoint/2010/main" val="410961581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dirty="0" smtClean="0"/>
              <a:t>100</a:t>
            </a:r>
            <a:r>
              <a:rPr lang="zh-TW" altLang="en-US" dirty="0" smtClean="0"/>
              <a:t>年</a:t>
            </a:r>
            <a:r>
              <a:rPr lang="en-US" altLang="zh-TW" dirty="0" smtClean="0"/>
              <a:t>1</a:t>
            </a:r>
            <a:r>
              <a:rPr lang="zh-TW" altLang="en-US" dirty="0" smtClean="0"/>
              <a:t>月</a:t>
            </a:r>
            <a:r>
              <a:rPr lang="en-US" altLang="zh-TW" dirty="0" smtClean="0"/>
              <a:t>12</a:t>
            </a:r>
            <a:r>
              <a:rPr lang="zh-TW" altLang="en-US" dirty="0" smtClean="0"/>
              <a:t>日 勞動</a:t>
            </a:r>
            <a:r>
              <a:rPr lang="en-US" altLang="zh-TW" dirty="0" smtClean="0"/>
              <a:t>3</a:t>
            </a:r>
            <a:r>
              <a:rPr lang="zh-TW" altLang="en-US" dirty="0" smtClean="0"/>
              <a:t>字第</a:t>
            </a:r>
            <a:r>
              <a:rPr lang="en-US" altLang="zh-TW" dirty="0" smtClean="0"/>
              <a:t>1000000144</a:t>
            </a:r>
            <a:r>
              <a:rPr lang="zh-TW" altLang="en-US" dirty="0" smtClean="0"/>
              <a:t>號</a:t>
            </a:r>
            <a:endParaRPr lang="en-US" altLang="zh-TW" dirty="0" smtClean="0"/>
          </a:p>
          <a:p>
            <a:r>
              <a:rPr lang="zh-TW" altLang="en-US" dirty="0" smtClean="0"/>
              <a:t>依勞動基準法第</a:t>
            </a:r>
            <a:r>
              <a:rPr lang="en-US" altLang="zh-TW" dirty="0" smtClean="0"/>
              <a:t>49</a:t>
            </a:r>
            <a:r>
              <a:rPr lang="zh-TW" altLang="en-US" dirty="0" smtClean="0"/>
              <a:t>條第</a:t>
            </a:r>
            <a:r>
              <a:rPr lang="en-US" altLang="zh-TW" dirty="0" smtClean="0"/>
              <a:t>5</a:t>
            </a:r>
            <a:r>
              <a:rPr lang="zh-TW" altLang="en-US" dirty="0" smtClean="0"/>
              <a:t>項規定，妊娠期間之女工，雇主不得使其於午後</a:t>
            </a:r>
            <a:r>
              <a:rPr lang="en-US" altLang="zh-TW" dirty="0" smtClean="0"/>
              <a:t>10</a:t>
            </a:r>
            <a:r>
              <a:rPr lang="zh-TW" altLang="en-US" dirty="0" smtClean="0"/>
              <a:t>時至翌晨</a:t>
            </a:r>
            <a:r>
              <a:rPr lang="en-US" altLang="zh-TW" dirty="0" smtClean="0"/>
              <a:t>6</a:t>
            </a:r>
            <a:r>
              <a:rPr lang="zh-TW" altLang="en-US" dirty="0" smtClean="0"/>
              <a:t>時之時間內工作。其立法意旨為落實憲法規定母性保護之精神，對於妊娠期間女工之特別保護，故嚴禁深夜工作。雇主違反規定者，依該法第</a:t>
            </a:r>
            <a:r>
              <a:rPr lang="en-US" altLang="zh-TW" dirty="0" smtClean="0"/>
              <a:t>79</a:t>
            </a:r>
            <a:r>
              <a:rPr lang="zh-TW" altLang="en-US" dirty="0" smtClean="0"/>
              <a:t>條第</a:t>
            </a:r>
            <a:r>
              <a:rPr lang="en-US" altLang="zh-TW" dirty="0" smtClean="0"/>
              <a:t>2</a:t>
            </a:r>
            <a:r>
              <a:rPr lang="zh-TW" altLang="en-US" dirty="0" smtClean="0"/>
              <a:t>項規定，處</a:t>
            </a:r>
            <a:r>
              <a:rPr lang="en-US" altLang="zh-TW" dirty="0" smtClean="0"/>
              <a:t>1</a:t>
            </a:r>
            <a:r>
              <a:rPr lang="zh-TW" altLang="en-US" dirty="0" smtClean="0"/>
              <a:t>萬元以上</a:t>
            </a:r>
            <a:r>
              <a:rPr lang="en-US" altLang="zh-TW" dirty="0" smtClean="0"/>
              <a:t>5</a:t>
            </a:r>
            <a:r>
              <a:rPr lang="zh-TW" altLang="en-US" dirty="0" smtClean="0"/>
              <a:t>萬元以下罰鍰；經處罰鍰仍不改善者，得連續處罰。基上，</a:t>
            </a:r>
            <a:r>
              <a:rPr lang="zh-TW" altLang="en-US" b="1" dirty="0" smtClean="0"/>
              <a:t>縱女工與雇主簽具切結書，同意在妊娠期間於上開夜間時段從事工作，雇主如未拒絕而使之工作，仍屬違反勞動基準法第</a:t>
            </a:r>
            <a:r>
              <a:rPr lang="en-US" altLang="zh-TW" b="1" dirty="0" smtClean="0"/>
              <a:t>49</a:t>
            </a:r>
            <a:r>
              <a:rPr lang="zh-TW" altLang="en-US" b="1" dirty="0" smtClean="0"/>
              <a:t>條第</a:t>
            </a:r>
            <a:r>
              <a:rPr lang="en-US" altLang="zh-TW" b="1" dirty="0" smtClean="0"/>
              <a:t>5</a:t>
            </a:r>
            <a:r>
              <a:rPr lang="zh-TW" altLang="en-US" b="1" dirty="0" smtClean="0"/>
              <a:t>項規定。</a:t>
            </a:r>
            <a:endParaRPr lang="zh-TW" altLang="en-US" b="1" dirty="0"/>
          </a:p>
        </p:txBody>
      </p:sp>
    </p:spTree>
    <p:extLst>
      <p:ext uri="{BB962C8B-B14F-4D97-AF65-F5344CB8AC3E}">
        <p14:creationId xmlns:p14="http://schemas.microsoft.com/office/powerpoint/2010/main" val="324360581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zh-TW" altLang="zh-TW" sz="1100" b="1" dirty="0"/>
              <a:t>研商勞動基準法有關產假及「妊娠或哺乳期間之女工禁止夜間工作」之工資給付疑義會議紀錄</a:t>
            </a:r>
            <a:endParaRPr lang="zh-TW" altLang="zh-TW" sz="1100" dirty="0"/>
          </a:p>
          <a:p>
            <a:r>
              <a:rPr lang="zh-TW" altLang="zh-TW" sz="1100" dirty="0"/>
              <a:t>時間：</a:t>
            </a:r>
            <a:r>
              <a:rPr lang="en-US" altLang="zh-TW" sz="1100" dirty="0"/>
              <a:t>103</a:t>
            </a:r>
            <a:r>
              <a:rPr lang="zh-TW" altLang="zh-TW" sz="1100" dirty="0"/>
              <a:t>年</a:t>
            </a:r>
            <a:r>
              <a:rPr lang="en-US" altLang="zh-TW" sz="1100" dirty="0"/>
              <a:t>8</a:t>
            </a:r>
            <a:r>
              <a:rPr lang="zh-TW" altLang="zh-TW" sz="1100" dirty="0"/>
              <a:t>月</a:t>
            </a:r>
            <a:r>
              <a:rPr lang="en-US" altLang="zh-TW" sz="1100" dirty="0"/>
              <a:t>5</a:t>
            </a:r>
            <a:r>
              <a:rPr lang="zh-TW" altLang="zh-TW" sz="1100" dirty="0"/>
              <a:t>日（星期二）下午</a:t>
            </a:r>
            <a:r>
              <a:rPr lang="en-US" altLang="zh-TW" sz="1100" dirty="0"/>
              <a:t>2</a:t>
            </a:r>
            <a:r>
              <a:rPr lang="zh-TW" altLang="zh-TW" sz="1100" dirty="0"/>
              <a:t>時</a:t>
            </a:r>
            <a:endParaRPr lang="en-US" altLang="zh-TW" sz="1100" dirty="0"/>
          </a:p>
          <a:p>
            <a:endParaRPr lang="en-US" altLang="zh-TW" sz="1100" dirty="0"/>
          </a:p>
          <a:p>
            <a:r>
              <a:rPr lang="zh-TW" altLang="zh-TW" sz="1100" b="1" dirty="0"/>
              <a:t>結論</a:t>
            </a:r>
            <a:r>
              <a:rPr lang="zh-TW" altLang="zh-TW" sz="1100" dirty="0"/>
              <a:t>：</a:t>
            </a:r>
          </a:p>
          <a:p>
            <a:pPr lvl="0"/>
            <a:r>
              <a:rPr lang="zh-TW" altLang="zh-TW" sz="1100" dirty="0"/>
              <a:t>除一般勞動狀態下可得之工資數額，屬核心的工作對價之外，另依據特定的工作時段、工作地點或特定的職務給予的其他加給，如係因合法的工作或職務調動而調整相對應之給付，尚難認屬減少工資之情形。爰基於第</a:t>
            </a:r>
            <a:r>
              <a:rPr lang="en-US" altLang="zh-TW" sz="1100" dirty="0"/>
              <a:t>49</a:t>
            </a:r>
            <a:r>
              <a:rPr lang="zh-TW" altLang="zh-TW" sz="1100" dirty="0"/>
              <a:t>條強制禁止夜間工作之規定，勞工未值夜班，雇主不發給夜班津貼，基本上並無第</a:t>
            </a:r>
            <a:r>
              <a:rPr lang="en-US" altLang="zh-TW" sz="1100" dirty="0"/>
              <a:t>51</a:t>
            </a:r>
            <a:r>
              <a:rPr lang="zh-TW" altLang="zh-TW" sz="1100" dirty="0"/>
              <a:t>條規定之適用。</a:t>
            </a:r>
          </a:p>
          <a:p>
            <a:pPr lvl="0"/>
            <a:r>
              <a:rPr lang="zh-TW" altLang="zh-TW" sz="1100" dirty="0"/>
              <a:t>未來請併同檢討第</a:t>
            </a:r>
            <a:r>
              <a:rPr lang="en-US" altLang="zh-TW" sz="1100" dirty="0"/>
              <a:t>49</a:t>
            </a:r>
            <a:r>
              <a:rPr lang="zh-TW" altLang="zh-TW" sz="1100" dirty="0"/>
              <a:t>條，有關懷孕或哺乳期間女性夜間工作限制之規定。</a:t>
            </a:r>
          </a:p>
          <a:p>
            <a:endParaRPr lang="zh-TW" altLang="zh-TW" sz="1100" dirty="0"/>
          </a:p>
          <a:p>
            <a:endParaRPr lang="zh-TW" altLang="en-US" dirty="0"/>
          </a:p>
        </p:txBody>
      </p:sp>
    </p:spTree>
    <p:extLst>
      <p:ext uri="{BB962C8B-B14F-4D97-AF65-F5344CB8AC3E}">
        <p14:creationId xmlns:p14="http://schemas.microsoft.com/office/powerpoint/2010/main" val="1962296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投影片圖像版面配置區 1"/>
          <p:cNvSpPr>
            <a:spLocks noGrp="1" noRot="1" noChangeAspect="1" noTextEdit="1"/>
          </p:cNvSpPr>
          <p:nvPr>
            <p:ph type="sldImg"/>
          </p:nvPr>
        </p:nvSpPr>
        <p:spPr>
          <a:ln/>
        </p:spPr>
      </p:sp>
      <p:sp>
        <p:nvSpPr>
          <p:cNvPr id="76803" name="備忘稿版面配置區 2"/>
          <p:cNvSpPr>
            <a:spLocks noGrp="1"/>
          </p:cNvSpPr>
          <p:nvPr>
            <p:ph type="body" idx="1"/>
          </p:nvPr>
        </p:nvSpPr>
        <p:spPr>
          <a:noFill/>
          <a:ln/>
        </p:spPr>
        <p:txBody>
          <a:bodyPr/>
          <a:lstStyle/>
          <a:p>
            <a:endParaRPr lang="zh-TW" altLang="en-US" smtClean="0">
              <a:ea typeface="新細明體" pitchFamily="18" charset="-120"/>
            </a:endParaRPr>
          </a:p>
        </p:txBody>
      </p:sp>
    </p:spTree>
    <p:extLst>
      <p:ext uri="{BB962C8B-B14F-4D97-AF65-F5344CB8AC3E}">
        <p14:creationId xmlns:p14="http://schemas.microsoft.com/office/powerpoint/2010/main" val="28744571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投影片圖像版面配置區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備忘稿版面配置區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TW" altLang="en-US" smtClean="0"/>
          </a:p>
        </p:txBody>
      </p:sp>
    </p:spTree>
    <p:extLst>
      <p:ext uri="{BB962C8B-B14F-4D97-AF65-F5344CB8AC3E}">
        <p14:creationId xmlns:p14="http://schemas.microsoft.com/office/powerpoint/2010/main" val="1014704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a:p>
        </p:txBody>
      </p:sp>
    </p:spTree>
    <p:extLst>
      <p:ext uri="{BB962C8B-B14F-4D97-AF65-F5344CB8AC3E}">
        <p14:creationId xmlns:p14="http://schemas.microsoft.com/office/powerpoint/2010/main" val="23111199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zh-TW" altLang="en-US" dirty="0" smtClean="0"/>
              <a:t>發文字號：（</a:t>
            </a:r>
            <a:r>
              <a:rPr lang="en-US" altLang="zh-TW" dirty="0" smtClean="0"/>
              <a:t>83</a:t>
            </a:r>
            <a:r>
              <a:rPr lang="zh-TW" altLang="en-US" dirty="0" smtClean="0"/>
              <a:t>）台勞動二 字第 </a:t>
            </a:r>
            <a:r>
              <a:rPr lang="en-US" altLang="zh-TW" dirty="0" smtClean="0"/>
              <a:t>08755 </a:t>
            </a:r>
            <a:r>
              <a:rPr lang="zh-TW" altLang="en-US" dirty="0" smtClean="0"/>
              <a:t>號 函</a:t>
            </a:r>
            <a:endParaRPr lang="en-US" altLang="zh-TW" dirty="0" smtClean="0"/>
          </a:p>
          <a:p>
            <a:r>
              <a:rPr lang="zh-TW" altLang="en-US" dirty="0" smtClean="0"/>
              <a:t>發文日期：民國 </a:t>
            </a:r>
            <a:r>
              <a:rPr lang="en-US" altLang="zh-TW" dirty="0" smtClean="0"/>
              <a:t>83 </a:t>
            </a:r>
            <a:r>
              <a:rPr lang="zh-TW" altLang="en-US" dirty="0" smtClean="0"/>
              <a:t>年 </a:t>
            </a:r>
            <a:r>
              <a:rPr lang="en-US" altLang="zh-TW" dirty="0" smtClean="0"/>
              <a:t>02 </a:t>
            </a:r>
            <a:r>
              <a:rPr lang="zh-TW" altLang="en-US" dirty="0" smtClean="0"/>
              <a:t>月 </a:t>
            </a:r>
            <a:r>
              <a:rPr lang="en-US" altLang="zh-TW" dirty="0" smtClean="0"/>
              <a:t>04 </a:t>
            </a:r>
            <a:r>
              <a:rPr lang="zh-TW" altLang="en-US" dirty="0" smtClean="0"/>
              <a:t>日資料來源：</a:t>
            </a:r>
          </a:p>
          <a:p>
            <a:r>
              <a:rPr lang="zh-TW" altLang="en-US" b="1" dirty="0" smtClean="0"/>
              <a:t>關於事業單位安排外籍勞工之住宿膳食，是否為勞動基準法實物給付之範 圍疑義 </a:t>
            </a:r>
            <a:endParaRPr lang="en-US" altLang="zh-TW" b="1" dirty="0" smtClean="0"/>
          </a:p>
          <a:p>
            <a:r>
              <a:rPr lang="zh-TW" altLang="en-US" dirty="0" smtClean="0"/>
              <a:t>全文內容：勞動基準法第二十二條規定「工資之給付，應以法定通用貨幣為之。但基 於業務習慣或業務性質，得於勞動契約內訂明一部以實物給付之。」是以 ，工資之給付，除法定通用貨幣外尚可包括依勞雇雙方議定給付之實物。 惟勞雇雙方若事前未於勞動契約中訂明工資以實物給付之範圍及折價金額 ，其所提供之實物尚不能認定為工資之給付。</a:t>
            </a:r>
            <a:endParaRPr lang="zh-TW" altLang="en-US" dirty="0"/>
          </a:p>
        </p:txBody>
      </p:sp>
    </p:spTree>
    <p:extLst>
      <p:ext uri="{BB962C8B-B14F-4D97-AF65-F5344CB8AC3E}">
        <p14:creationId xmlns:p14="http://schemas.microsoft.com/office/powerpoint/2010/main" val="22286114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Tree>
    <p:extLst>
      <p:ext uri="{BB962C8B-B14F-4D97-AF65-F5344CB8AC3E}">
        <p14:creationId xmlns:p14="http://schemas.microsoft.com/office/powerpoint/2010/main" val="32637648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zh-TW" altLang="en-US" dirty="0" smtClean="0"/>
              <a:t>發文單位：臺南縣政府</a:t>
            </a:r>
            <a:endParaRPr lang="en-US" altLang="zh-TW" dirty="0" smtClean="0"/>
          </a:p>
          <a:p>
            <a:r>
              <a:rPr lang="zh-TW" altLang="en-US" dirty="0" smtClean="0"/>
              <a:t>發文字號：府勞安 字第 </a:t>
            </a:r>
            <a:r>
              <a:rPr lang="en-US" altLang="zh-TW" dirty="0" smtClean="0"/>
              <a:t>0950130954 </a:t>
            </a:r>
            <a:r>
              <a:rPr lang="zh-TW" altLang="en-US" dirty="0" smtClean="0"/>
              <a:t>號 函</a:t>
            </a:r>
            <a:endParaRPr lang="en-US" altLang="zh-TW" dirty="0" smtClean="0"/>
          </a:p>
          <a:p>
            <a:r>
              <a:rPr lang="zh-TW" altLang="en-US" dirty="0" smtClean="0"/>
              <a:t>發文日期：民國 </a:t>
            </a:r>
            <a:r>
              <a:rPr lang="en-US" altLang="zh-TW" dirty="0" smtClean="0"/>
              <a:t>95 </a:t>
            </a:r>
            <a:r>
              <a:rPr lang="zh-TW" altLang="en-US" dirty="0" smtClean="0"/>
              <a:t>年 </a:t>
            </a:r>
            <a:r>
              <a:rPr lang="en-US" altLang="zh-TW" dirty="0" smtClean="0"/>
              <a:t>06 </a:t>
            </a:r>
            <a:r>
              <a:rPr lang="zh-TW" altLang="en-US" dirty="0" smtClean="0"/>
              <a:t>月 </a:t>
            </a:r>
            <a:r>
              <a:rPr lang="en-US" altLang="zh-TW" dirty="0" smtClean="0"/>
              <a:t>23 </a:t>
            </a:r>
            <a:r>
              <a:rPr lang="zh-TW" altLang="en-US" dirty="0" smtClean="0"/>
              <a:t>日</a:t>
            </a:r>
            <a:endParaRPr lang="en-US" altLang="zh-TW" dirty="0" smtClean="0"/>
          </a:p>
          <a:p>
            <a:r>
              <a:rPr lang="zh-TW" altLang="en-US" b="1" dirty="0" smtClean="0"/>
              <a:t>關於事業單位依法院執行命令於債務人任職期間扣押其每月得支領之各項 勞務報酬三分之一，是否符合勞動基準法第 </a:t>
            </a:r>
            <a:r>
              <a:rPr lang="en-US" altLang="zh-TW" b="1" dirty="0" smtClean="0"/>
              <a:t>22 </a:t>
            </a:r>
            <a:r>
              <a:rPr lang="zh-TW" altLang="en-US" b="1" dirty="0" smtClean="0"/>
              <a:t>條第 </a:t>
            </a:r>
            <a:r>
              <a:rPr lang="en-US" altLang="zh-TW" b="1" dirty="0" smtClean="0"/>
              <a:t>2 </a:t>
            </a:r>
            <a:r>
              <a:rPr lang="zh-TW" altLang="en-US" b="1" dirty="0" smtClean="0"/>
              <a:t>項規定疑義</a:t>
            </a:r>
            <a:endParaRPr lang="en-US" altLang="zh-TW" b="1" dirty="0" smtClean="0"/>
          </a:p>
          <a:p>
            <a:r>
              <a:rPr lang="zh-TW" altLang="en-US" dirty="0" smtClean="0"/>
              <a:t>查勞動基準法第 </a:t>
            </a:r>
            <a:r>
              <a:rPr lang="en-US" altLang="zh-TW" dirty="0" smtClean="0"/>
              <a:t>22 </a:t>
            </a:r>
            <a:r>
              <a:rPr lang="zh-TW" altLang="en-US" dirty="0" smtClean="0"/>
              <a:t>條第 </a:t>
            </a:r>
            <a:r>
              <a:rPr lang="en-US" altLang="zh-TW" dirty="0" smtClean="0"/>
              <a:t>2 </a:t>
            </a:r>
            <a:r>
              <a:rPr lang="zh-TW" altLang="en-US" dirty="0" smtClean="0"/>
              <a:t>項規定：「工資應全額直接給付勞工。 但法令另有規定或勞雇雙方另有約定者，不在此限。」本案事業單位 依法院執行命令，於勞工任職期間，每月扣押其薪資之一部分，係依 據強制執行法第 </a:t>
            </a:r>
            <a:r>
              <a:rPr lang="en-US" altLang="zh-TW" dirty="0" smtClean="0"/>
              <a:t>115 </a:t>
            </a:r>
            <a:r>
              <a:rPr lang="zh-TW" altLang="en-US" dirty="0" smtClean="0"/>
              <a:t>條規定，為上開法條所稱「法令另有規定者」 之情形，故尚不違反上開勞動基準法之規定。</a:t>
            </a:r>
            <a:endParaRPr lang="zh-TW" altLang="en-US" dirty="0"/>
          </a:p>
        </p:txBody>
      </p:sp>
    </p:spTree>
    <p:extLst>
      <p:ext uri="{BB962C8B-B14F-4D97-AF65-F5344CB8AC3E}">
        <p14:creationId xmlns:p14="http://schemas.microsoft.com/office/powerpoint/2010/main" val="39394053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defTabSz="875595">
              <a:defRPr/>
            </a:pPr>
            <a:r>
              <a:rPr lang="zh-TW" altLang="zh-TW" sz="1100" dirty="0"/>
              <a:t>工資應依勞動契約約定之金額、給付之日期定期給付，終止契約時應即結清工資給付勞工，至遲亦應於原約定之工資給付日給付。另勞動基準法第</a:t>
            </a:r>
            <a:r>
              <a:rPr lang="en-US" altLang="zh-TW" sz="1100" dirty="0"/>
              <a:t>22</a:t>
            </a:r>
            <a:r>
              <a:rPr lang="zh-TW" altLang="zh-TW" sz="1100" dirty="0"/>
              <a:t>條第</a:t>
            </a:r>
            <a:r>
              <a:rPr lang="en-US" altLang="zh-TW" sz="1100" dirty="0"/>
              <a:t>2</a:t>
            </a:r>
            <a:r>
              <a:rPr lang="zh-TW" altLang="zh-TW" sz="1100" dirty="0"/>
              <a:t>項規定：「工資應全額直接給付勞工。但法令另有規定或勞雇雙方另有約定者，不在此限。」因此，雇主不得以無端之理由拒依約定全額給付工資。</a:t>
            </a:r>
          </a:p>
          <a:p>
            <a:endParaRPr lang="zh-TW" altLang="en-US" dirty="0"/>
          </a:p>
        </p:txBody>
      </p:sp>
    </p:spTree>
    <p:extLst>
      <p:ext uri="{BB962C8B-B14F-4D97-AF65-F5344CB8AC3E}">
        <p14:creationId xmlns:p14="http://schemas.microsoft.com/office/powerpoint/2010/main" val="376184078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81000" y="4114800"/>
            <a:ext cx="8229600" cy="685800"/>
          </a:xfrm>
        </p:spPr>
        <p:txBody>
          <a:bodyPr>
            <a:noAutofit/>
          </a:bodyPr>
          <a:lstStyle>
            <a:lvl1pPr algn="l">
              <a:defRPr sz="5400"/>
            </a:lvl1pPr>
          </a:lstStyle>
          <a:p>
            <a:r>
              <a:rPr lang="en-US" dirty="0" smtClean="0"/>
              <a:t>Click to edit title</a:t>
            </a:r>
            <a:endParaRPr lang="en-US" dirty="0"/>
          </a:p>
        </p:txBody>
      </p:sp>
      <p:sp>
        <p:nvSpPr>
          <p:cNvPr id="3" name="Subtitle 2"/>
          <p:cNvSpPr>
            <a:spLocks noGrp="1"/>
          </p:cNvSpPr>
          <p:nvPr>
            <p:ph type="subTitle" idx="1" hasCustomPrompt="1"/>
          </p:nvPr>
        </p:nvSpPr>
        <p:spPr>
          <a:xfrm>
            <a:off x="381000" y="4800600"/>
            <a:ext cx="8211953" cy="533400"/>
          </a:xfrm>
        </p:spPr>
        <p:txBody>
          <a:bodyPr>
            <a:noAutofit/>
          </a:bodyPr>
          <a:lstStyle>
            <a:lvl1pPr marL="0" indent="0" algn="l">
              <a:buNone/>
              <a:defRPr sz="2400" i="1">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subtitle style</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5/24/2016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5/24/2016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5/24/2016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物件">
    <p:spTree>
      <p:nvGrpSpPr>
        <p:cNvPr id="1" name=""/>
        <p:cNvGrpSpPr/>
        <p:nvPr/>
      </p:nvGrpSpPr>
      <p:grpSpPr>
        <a:xfrm>
          <a:off x="0" y="0"/>
          <a:ext cx="0" cy="0"/>
          <a:chOff x="0" y="0"/>
          <a:chExt cx="0" cy="0"/>
        </a:xfrm>
      </p:grpSpPr>
      <p:sp>
        <p:nvSpPr>
          <p:cNvPr id="2" name="內容版面配置區 1"/>
          <p:cNvSpPr>
            <a:spLocks noGrp="1"/>
          </p:cNvSpPr>
          <p:nvPr>
            <p:ph/>
          </p:nvPr>
        </p:nvSpPr>
        <p:spPr>
          <a:xfrm>
            <a:off x="566738" y="304800"/>
            <a:ext cx="8008937" cy="5715000"/>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3" name="Rectangle 6"/>
          <p:cNvSpPr>
            <a:spLocks noGrp="1" noChangeArrowheads="1"/>
          </p:cNvSpPr>
          <p:nvPr>
            <p:ph type="dt" sz="half" idx="10"/>
          </p:nvPr>
        </p:nvSpPr>
        <p:spPr/>
        <p:txBody>
          <a:bodyPr/>
          <a:lstStyle>
            <a:lvl1pPr>
              <a:defRPr/>
            </a:lvl1pPr>
          </a:lstStyle>
          <a:p>
            <a:pPr>
              <a:defRPr/>
            </a:pPr>
            <a:endParaRPr lang="en-US" altLang="zh-TW"/>
          </a:p>
        </p:txBody>
      </p:sp>
      <p:sp>
        <p:nvSpPr>
          <p:cNvPr id="4" name="Rectangle 7"/>
          <p:cNvSpPr>
            <a:spLocks noGrp="1" noChangeArrowheads="1"/>
          </p:cNvSpPr>
          <p:nvPr>
            <p:ph type="ftr" sz="quarter" idx="11"/>
          </p:nvPr>
        </p:nvSpPr>
        <p:spPr/>
        <p:txBody>
          <a:bodyPr/>
          <a:lstStyle>
            <a:lvl1pPr>
              <a:defRPr/>
            </a:lvl1pPr>
          </a:lstStyle>
          <a:p>
            <a:pPr>
              <a:defRPr/>
            </a:pPr>
            <a:endParaRPr lang="en-US" altLang="zh-TW"/>
          </a:p>
        </p:txBody>
      </p:sp>
      <p:sp>
        <p:nvSpPr>
          <p:cNvPr id="5" name="Rectangle 8"/>
          <p:cNvSpPr>
            <a:spLocks noGrp="1" noChangeArrowheads="1"/>
          </p:cNvSpPr>
          <p:nvPr>
            <p:ph type="sldNum" sz="quarter" idx="12"/>
          </p:nvPr>
        </p:nvSpPr>
        <p:spPr/>
        <p:txBody>
          <a:bodyPr/>
          <a:lstStyle>
            <a:lvl1pPr>
              <a:defRPr/>
            </a:lvl1pPr>
          </a:lstStyle>
          <a:p>
            <a:pPr>
              <a:defRPr/>
            </a:pPr>
            <a:fld id="{BE8FE243-45FB-42AB-973A-91A79C647205}" type="slidenum">
              <a:rPr lang="en-US" altLang="zh-TW"/>
              <a:pPr>
                <a:defRPr/>
              </a:pPr>
              <a:t>‹#›</a:t>
            </a:fld>
            <a:endParaRPr lang="en-US" altLang="zh-TW"/>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標題，文字及物件">
    <p:spTree>
      <p:nvGrpSpPr>
        <p:cNvPr id="1" name=""/>
        <p:cNvGrpSpPr/>
        <p:nvPr/>
      </p:nvGrpSpPr>
      <p:grpSpPr>
        <a:xfrm>
          <a:off x="0" y="0"/>
          <a:ext cx="0" cy="0"/>
          <a:chOff x="0" y="0"/>
          <a:chExt cx="0" cy="0"/>
        </a:xfrm>
      </p:grpSpPr>
      <p:sp>
        <p:nvSpPr>
          <p:cNvPr id="2" name="標題 1"/>
          <p:cNvSpPr>
            <a:spLocks noGrp="1"/>
          </p:cNvSpPr>
          <p:nvPr>
            <p:ph type="title"/>
          </p:nvPr>
        </p:nvSpPr>
        <p:spPr>
          <a:xfrm>
            <a:off x="574675" y="304800"/>
            <a:ext cx="8001000" cy="1216025"/>
          </a:xfrm>
        </p:spPr>
        <p:txBody>
          <a:bodyPr/>
          <a:lstStyle/>
          <a:p>
            <a:r>
              <a:rPr lang="zh-TW" altLang="en-US" smtClean="0"/>
              <a:t>按一下以編輯母片標題樣式</a:t>
            </a:r>
            <a:endParaRPr lang="zh-TW" altLang="en-US"/>
          </a:p>
        </p:txBody>
      </p:sp>
      <p:sp>
        <p:nvSpPr>
          <p:cNvPr id="3" name="文字版面配置區 2"/>
          <p:cNvSpPr>
            <a:spLocks noGrp="1"/>
          </p:cNvSpPr>
          <p:nvPr>
            <p:ph type="body" sz="half" idx="1"/>
          </p:nvPr>
        </p:nvSpPr>
        <p:spPr>
          <a:xfrm>
            <a:off x="566738" y="1752600"/>
            <a:ext cx="3924300" cy="4267200"/>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內容版面配置區 3"/>
          <p:cNvSpPr>
            <a:spLocks noGrp="1"/>
          </p:cNvSpPr>
          <p:nvPr>
            <p:ph sz="half" idx="2"/>
          </p:nvPr>
        </p:nvSpPr>
        <p:spPr>
          <a:xfrm>
            <a:off x="4643438" y="1752600"/>
            <a:ext cx="3924300" cy="4267200"/>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Rectangle 6"/>
          <p:cNvSpPr>
            <a:spLocks noGrp="1" noChangeArrowheads="1"/>
          </p:cNvSpPr>
          <p:nvPr>
            <p:ph type="dt" sz="half" idx="10"/>
          </p:nvPr>
        </p:nvSpPr>
        <p:spPr/>
        <p:txBody>
          <a:bodyPr/>
          <a:lstStyle>
            <a:lvl1pPr>
              <a:defRPr/>
            </a:lvl1pPr>
          </a:lstStyle>
          <a:p>
            <a:pPr>
              <a:defRPr/>
            </a:pPr>
            <a:endParaRPr lang="en-US" altLang="zh-TW"/>
          </a:p>
        </p:txBody>
      </p:sp>
      <p:sp>
        <p:nvSpPr>
          <p:cNvPr id="6" name="Rectangle 7"/>
          <p:cNvSpPr>
            <a:spLocks noGrp="1" noChangeArrowheads="1"/>
          </p:cNvSpPr>
          <p:nvPr>
            <p:ph type="ftr" sz="quarter" idx="11"/>
          </p:nvPr>
        </p:nvSpPr>
        <p:spPr/>
        <p:txBody>
          <a:bodyPr/>
          <a:lstStyle>
            <a:lvl1pPr>
              <a:defRPr/>
            </a:lvl1pPr>
          </a:lstStyle>
          <a:p>
            <a:pPr>
              <a:defRPr/>
            </a:pPr>
            <a:endParaRPr lang="en-US" altLang="zh-TW"/>
          </a:p>
        </p:txBody>
      </p:sp>
      <p:sp>
        <p:nvSpPr>
          <p:cNvPr id="7" name="Rectangle 8"/>
          <p:cNvSpPr>
            <a:spLocks noGrp="1" noChangeArrowheads="1"/>
          </p:cNvSpPr>
          <p:nvPr>
            <p:ph type="sldNum" sz="quarter" idx="12"/>
          </p:nvPr>
        </p:nvSpPr>
        <p:spPr/>
        <p:txBody>
          <a:bodyPr/>
          <a:lstStyle>
            <a:lvl1pPr>
              <a:defRPr/>
            </a:lvl1pPr>
          </a:lstStyle>
          <a:p>
            <a:pPr>
              <a:defRPr/>
            </a:pPr>
            <a:fld id="{6D313233-1816-49A9-A54F-F9BAD74F5E82}" type="slidenum">
              <a:rPr lang="en-US" altLang="zh-TW"/>
              <a:pPr>
                <a:defRPr/>
              </a:pPr>
              <a:t>‹#›</a:t>
            </a:fld>
            <a:endParaRPr lang="en-US" altLang="zh-TW"/>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bl">
  <p:cSld name="標題及表格">
    <p:spTree>
      <p:nvGrpSpPr>
        <p:cNvPr id="1" name=""/>
        <p:cNvGrpSpPr/>
        <p:nvPr/>
      </p:nvGrpSpPr>
      <p:grpSpPr>
        <a:xfrm>
          <a:off x="0" y="0"/>
          <a:ext cx="0" cy="0"/>
          <a:chOff x="0" y="0"/>
          <a:chExt cx="0" cy="0"/>
        </a:xfrm>
      </p:grpSpPr>
      <p:sp>
        <p:nvSpPr>
          <p:cNvPr id="2" name="標題 1"/>
          <p:cNvSpPr>
            <a:spLocks noGrp="1"/>
          </p:cNvSpPr>
          <p:nvPr>
            <p:ph type="title"/>
          </p:nvPr>
        </p:nvSpPr>
        <p:spPr>
          <a:xfrm>
            <a:off x="301625" y="609600"/>
            <a:ext cx="8540750" cy="1143000"/>
          </a:xfrm>
        </p:spPr>
        <p:txBody>
          <a:bodyPr/>
          <a:lstStyle/>
          <a:p>
            <a:r>
              <a:rPr lang="zh-TW" altLang="en-US" smtClean="0"/>
              <a:t>按一下以編輯母片標題樣式</a:t>
            </a:r>
            <a:endParaRPr lang="zh-TW" altLang="en-US"/>
          </a:p>
        </p:txBody>
      </p:sp>
      <p:sp>
        <p:nvSpPr>
          <p:cNvPr id="3" name="表格版面配置區 2"/>
          <p:cNvSpPr>
            <a:spLocks noGrp="1"/>
          </p:cNvSpPr>
          <p:nvPr>
            <p:ph type="tbl" idx="1"/>
          </p:nvPr>
        </p:nvSpPr>
        <p:spPr>
          <a:xfrm>
            <a:off x="301625" y="1905000"/>
            <a:ext cx="8540750" cy="4194175"/>
          </a:xfrm>
        </p:spPr>
        <p:txBody>
          <a:bodyPr rtlCol="0">
            <a:normAutofit/>
          </a:bodyPr>
          <a:lstStyle/>
          <a:p>
            <a:pPr lvl="0"/>
            <a:endParaRPr lang="zh-TW" altLang="en-US" noProof="0" smtClean="0"/>
          </a:p>
        </p:txBody>
      </p:sp>
      <p:sp>
        <p:nvSpPr>
          <p:cNvPr id="4" name="Rectangle 4"/>
          <p:cNvSpPr>
            <a:spLocks noGrp="1" noChangeArrowheads="1"/>
          </p:cNvSpPr>
          <p:nvPr>
            <p:ph type="dt" sz="half" idx="10"/>
          </p:nvPr>
        </p:nvSpPr>
        <p:spPr/>
        <p:txBody>
          <a:bodyPr/>
          <a:lstStyle>
            <a:lvl1pPr>
              <a:defRPr/>
            </a:lvl1pPr>
          </a:lstStyle>
          <a:p>
            <a:pPr>
              <a:defRPr/>
            </a:pPr>
            <a:endParaRPr lang="en-US" altLang="zh-TW"/>
          </a:p>
        </p:txBody>
      </p:sp>
      <p:sp>
        <p:nvSpPr>
          <p:cNvPr id="5" name="Rectangle 5"/>
          <p:cNvSpPr>
            <a:spLocks noGrp="1" noChangeArrowheads="1"/>
          </p:cNvSpPr>
          <p:nvPr>
            <p:ph type="ftr" sz="quarter" idx="11"/>
          </p:nvPr>
        </p:nvSpPr>
        <p:spPr/>
        <p:txBody>
          <a:bodyPr/>
          <a:lstStyle>
            <a:lvl1pPr>
              <a:defRPr/>
            </a:lvl1pPr>
          </a:lstStyle>
          <a:p>
            <a:pPr>
              <a:defRPr/>
            </a:pPr>
            <a:endParaRPr lang="en-US" altLang="zh-TW"/>
          </a:p>
        </p:txBody>
      </p:sp>
      <p:sp>
        <p:nvSpPr>
          <p:cNvPr id="6" name="Rectangle 6"/>
          <p:cNvSpPr>
            <a:spLocks noGrp="1" noChangeArrowheads="1"/>
          </p:cNvSpPr>
          <p:nvPr>
            <p:ph type="sldNum" sz="quarter" idx="12"/>
          </p:nvPr>
        </p:nvSpPr>
        <p:spPr/>
        <p:txBody>
          <a:bodyPr/>
          <a:lstStyle>
            <a:lvl1pPr>
              <a:defRPr/>
            </a:lvl1pPr>
          </a:lstStyle>
          <a:p>
            <a:pPr>
              <a:defRPr/>
            </a:pPr>
            <a:fld id="{E92D807C-E0ED-4955-88BC-5D84183A5648}" type="slidenum">
              <a:rPr lang="en-US" altLang="zh-TW"/>
              <a:pPr>
                <a:defRPr/>
              </a:pPr>
              <a:t>‹#›</a:t>
            </a:fld>
            <a:endParaRPr lang="en-US" altLang="zh-TW"/>
          </a:p>
        </p:txBody>
      </p:sp>
    </p:spTree>
  </p:cSld>
  <p:clrMapOvr>
    <a:masterClrMapping/>
  </p:clrMapOvr>
  <p:transition spd="slow">
    <p:randomBar dir="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5/24/2016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5/24/2016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95400"/>
            <a:ext cx="4038600" cy="4830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295400"/>
            <a:ext cx="4038600" cy="4830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5/24/2016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2192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057400"/>
            <a:ext cx="4040188" cy="4068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2192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057400"/>
            <a:ext cx="4041775" cy="4068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5/24/2016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5/24/2016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5/24/2016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5/24/2016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5/24/2016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6"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28600"/>
            <a:ext cx="8229600" cy="762000"/>
          </a:xfrm>
          <a:prstGeom prst="rect">
            <a:avLst/>
          </a:prstGeom>
          <a:effectLst/>
        </p:spPr>
        <p:txBody>
          <a:bodyPr vert="horz" lIns="91440" tIns="45720" rIns="91440" bIns="45720" rtlCol="0" anchor="ctr">
            <a:normAutofit/>
          </a:bodyPr>
          <a:lstStyle/>
          <a:p>
            <a:r>
              <a:rPr lang="en-US" dirty="0" smtClean="0"/>
              <a:t>Click to edit title style</a:t>
            </a:r>
            <a:endParaRPr lang="en-US" dirty="0"/>
          </a:p>
        </p:txBody>
      </p:sp>
      <p:sp>
        <p:nvSpPr>
          <p:cNvPr id="3" name="Text Placeholder 2"/>
          <p:cNvSpPr>
            <a:spLocks noGrp="1"/>
          </p:cNvSpPr>
          <p:nvPr>
            <p:ph type="body" idx="1"/>
          </p:nvPr>
        </p:nvSpPr>
        <p:spPr>
          <a:xfrm>
            <a:off x="457200" y="1219200"/>
            <a:ext cx="8229600" cy="4876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5/24/2016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ctr" defTabSz="914400" rtl="0" eaLnBrk="1" latinLnBrk="0" hangingPunct="1">
        <a:spcBef>
          <a:spcPct val="0"/>
        </a:spcBef>
        <a:buNone/>
        <a:defRPr sz="4400" b="1" kern="1200">
          <a:gradFill flip="none" rotWithShape="1">
            <a:gsLst>
              <a:gs pos="0">
                <a:schemeClr val="tx1">
                  <a:lumMod val="50000"/>
                  <a:lumOff val="50000"/>
                  <a:shade val="30000"/>
                  <a:satMod val="115000"/>
                </a:schemeClr>
              </a:gs>
              <a:gs pos="50000">
                <a:schemeClr val="tx1">
                  <a:lumMod val="50000"/>
                  <a:lumOff val="50000"/>
                  <a:shade val="67500"/>
                  <a:satMod val="115000"/>
                </a:schemeClr>
              </a:gs>
              <a:gs pos="100000">
                <a:schemeClr val="tx1">
                  <a:lumMod val="50000"/>
                  <a:lumOff val="50000"/>
                  <a:shade val="100000"/>
                  <a:satMod val="115000"/>
                </a:schemeClr>
              </a:gs>
            </a:gsLst>
            <a:lin ang="16200000" scaled="1"/>
            <a:tileRect/>
          </a:gradFill>
          <a:effectLst/>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1.xml"/><Relationship Id="rId1" Type="http://schemas.openxmlformats.org/officeDocument/2006/relationships/vmlDrawing" Target="../drawings/vmlDrawing1.vml"/><Relationship Id="rId6" Type="http://schemas.openxmlformats.org/officeDocument/2006/relationships/image" Target="../media/image4.wmf"/><Relationship Id="rId5" Type="http://schemas.openxmlformats.org/officeDocument/2006/relationships/image" Target="../media/image3.emf"/><Relationship Id="rId4" Type="http://schemas.openxmlformats.org/officeDocument/2006/relationships/oleObject" Target="../embeddings/oleObject1.bin"/></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xml.rels><?xml version="1.0" encoding="UTF-8" standalone="yes"?>
<Relationships xmlns="http://schemas.openxmlformats.org/package/2006/relationships"><Relationship Id="rId2" Type="http://schemas.openxmlformats.org/officeDocument/2006/relationships/hyperlink" Target="http://laws.cla.gov.tw/Chi/FLAW/FLAWDOC01.asp?lsid=FL014930&amp;lno=1"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28.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5.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hyperlink" Target="http://laws.cla.gov.tw/Chi/FLAW/FLAWDOC01.asp?lsid=FL014930&amp;lno=38" TargetMode="Externa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0.xml.rels><?xml version="1.0" encoding="UTF-8" standalone="yes"?>
<Relationships xmlns="http://schemas.openxmlformats.org/package/2006/relationships"><Relationship Id="rId3" Type="http://schemas.openxmlformats.org/officeDocument/2006/relationships/diagramData" Target="../diagrams/data14.xml"/><Relationship Id="rId7" Type="http://schemas.microsoft.com/office/2007/relationships/diagramDrawing" Target="../diagrams/drawing14.xm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s>
</file>

<file path=ppt/slides/_rels/slide9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9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9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381000" y="4191000"/>
            <a:ext cx="8229600" cy="685800"/>
          </a:xfrm>
        </p:spPr>
        <p:txBody>
          <a:bodyPr/>
          <a:lstStyle/>
          <a:p>
            <a:pPr fontAlgn="auto">
              <a:spcAft>
                <a:spcPts val="0"/>
              </a:spcAft>
              <a:defRPr/>
            </a:pPr>
            <a:r>
              <a:rPr lang="en-US" altLang="zh-TW" sz="3200" dirty="0">
                <a:solidFill>
                  <a:schemeClr val="tx1"/>
                </a:solidFill>
                <a:latin typeface="微軟正黑體" pitchFamily="34" charset="-120"/>
                <a:ea typeface="微軟正黑體" pitchFamily="34" charset="-120"/>
              </a:rPr>
              <a:t>105</a:t>
            </a:r>
            <a:r>
              <a:rPr lang="zh-TW" altLang="en-US" sz="3200" dirty="0">
                <a:solidFill>
                  <a:schemeClr val="tx1"/>
                </a:solidFill>
                <a:latin typeface="微軟正黑體" pitchFamily="34" charset="-120"/>
                <a:ea typeface="微軟正黑體" pitchFamily="34" charset="-120"/>
              </a:rPr>
              <a:t>年度「醫療院所勞動條件法令宣導會」</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 2"/>
          <p:cNvSpPr>
            <a:spLocks noGrp="1"/>
          </p:cNvSpPr>
          <p:nvPr>
            <p:ph type="title"/>
          </p:nvPr>
        </p:nvSpPr>
        <p:spPr>
          <a:xfrm>
            <a:off x="539552" y="260648"/>
            <a:ext cx="8706544" cy="1143000"/>
          </a:xfrm>
        </p:spPr>
        <p:txBody>
          <a:bodyPr>
            <a:noAutofit/>
          </a:bodyPr>
          <a:lstStyle/>
          <a:p>
            <a:pPr>
              <a:defRPr/>
            </a:pPr>
            <a:r>
              <a:rPr lang="zh-TW" altLang="en-US" sz="3600" b="1" dirty="0" smtClean="0">
                <a:solidFill>
                  <a:schemeClr val="tx1">
                    <a:lumMod val="65000"/>
                    <a:lumOff val="35000"/>
                  </a:schemeClr>
                </a:solidFill>
                <a:latin typeface="微軟正黑體" pitchFamily="34" charset="-120"/>
                <a:ea typeface="微軟正黑體" pitchFamily="34" charset="-120"/>
              </a:rPr>
              <a:t>其他</a:t>
            </a:r>
            <a:r>
              <a:rPr lang="zh-TW" altLang="en-US" sz="3600" b="1" dirty="0">
                <a:solidFill>
                  <a:schemeClr val="tx1">
                    <a:lumMod val="65000"/>
                    <a:lumOff val="35000"/>
                  </a:schemeClr>
                </a:solidFill>
                <a:latin typeface="微軟正黑體" pitchFamily="34" charset="-120"/>
                <a:ea typeface="微軟正黑體" pitchFamily="34" charset="-120"/>
              </a:rPr>
              <a:t>任何名義之經常性給與</a:t>
            </a:r>
            <a:r>
              <a:rPr lang="zh-TW" altLang="en-US" sz="3600" b="1" u="dashHeavy" dirty="0">
                <a:solidFill>
                  <a:schemeClr val="tx1">
                    <a:lumMod val="65000"/>
                    <a:lumOff val="35000"/>
                  </a:schemeClr>
                </a:solidFill>
                <a:latin typeface="微軟正黑體" pitchFamily="34" charset="-120"/>
                <a:ea typeface="微軟正黑體" pitchFamily="34" charset="-120"/>
              </a:rPr>
              <a:t>不</a:t>
            </a:r>
            <a:r>
              <a:rPr lang="zh-TW" altLang="en-US" sz="3600" b="1" u="dashHeavy" dirty="0" smtClean="0">
                <a:solidFill>
                  <a:schemeClr val="tx1">
                    <a:lumMod val="65000"/>
                    <a:lumOff val="35000"/>
                  </a:schemeClr>
                </a:solidFill>
                <a:latin typeface="微軟正黑體" pitchFamily="34" charset="-120"/>
                <a:ea typeface="微軟正黑體" pitchFamily="34" charset="-120"/>
              </a:rPr>
              <a:t>包括</a:t>
            </a:r>
            <a:r>
              <a:rPr lang="en-US" altLang="zh-TW" sz="2000" b="1" dirty="0">
                <a:solidFill>
                  <a:schemeClr val="tx1">
                    <a:lumMod val="65000"/>
                    <a:lumOff val="35000"/>
                  </a:schemeClr>
                </a:solidFill>
                <a:latin typeface="微軟正黑體" pitchFamily="34" charset="-120"/>
                <a:ea typeface="微軟正黑體" pitchFamily="34" charset="-120"/>
              </a:rPr>
              <a:t>(</a:t>
            </a:r>
            <a:r>
              <a:rPr lang="zh-TW" altLang="en-US" sz="2000" b="1" dirty="0">
                <a:solidFill>
                  <a:schemeClr val="tx1">
                    <a:lumMod val="65000"/>
                    <a:lumOff val="35000"/>
                  </a:schemeClr>
                </a:solidFill>
                <a:latin typeface="微軟正黑體" pitchFamily="34" charset="-120"/>
                <a:ea typeface="微軟正黑體" pitchFamily="34" charset="-120"/>
              </a:rPr>
              <a:t>細</a:t>
            </a:r>
            <a:r>
              <a:rPr lang="en-US" altLang="zh-TW" sz="2000" b="1" dirty="0">
                <a:solidFill>
                  <a:schemeClr val="tx1">
                    <a:lumMod val="65000"/>
                    <a:lumOff val="35000"/>
                  </a:schemeClr>
                </a:solidFill>
                <a:latin typeface="微軟正黑體" pitchFamily="34" charset="-120"/>
                <a:ea typeface="微軟正黑體" pitchFamily="34" charset="-120"/>
              </a:rPr>
              <a:t>§10)</a:t>
            </a:r>
            <a:endParaRPr altLang="en-US" sz="2000" b="1" dirty="0" smtClean="0">
              <a:solidFill>
                <a:schemeClr val="tx1">
                  <a:lumMod val="65000"/>
                  <a:lumOff val="35000"/>
                </a:schemeClr>
              </a:solidFill>
              <a:latin typeface="微軟正黑體" pitchFamily="34" charset="-120"/>
              <a:ea typeface="微軟正黑體" pitchFamily="34" charset="-120"/>
            </a:endParaRPr>
          </a:p>
        </p:txBody>
      </p:sp>
      <p:sp>
        <p:nvSpPr>
          <p:cNvPr id="2" name="內容版面配置區 1"/>
          <p:cNvSpPr>
            <a:spLocks noGrp="1"/>
          </p:cNvSpPr>
          <p:nvPr>
            <p:ph sz="half" idx="1"/>
          </p:nvPr>
        </p:nvSpPr>
        <p:spPr>
          <a:xfrm>
            <a:off x="395536" y="1816497"/>
            <a:ext cx="4175819" cy="4636839"/>
          </a:xfrm>
        </p:spPr>
        <p:txBody>
          <a:bodyPr>
            <a:noAutofit/>
          </a:bodyPr>
          <a:lstStyle/>
          <a:p>
            <a:pPr>
              <a:buFont typeface="Arial" charset="0"/>
              <a:buChar char="•"/>
              <a:defRPr/>
            </a:pPr>
            <a:r>
              <a:rPr altLang="en-US" sz="2200" dirty="0" smtClean="0">
                <a:latin typeface="微軟正黑體" pitchFamily="34" charset="-120"/>
                <a:ea typeface="微軟正黑體" pitchFamily="34" charset="-120"/>
              </a:rPr>
              <a:t>紅利</a:t>
            </a:r>
            <a:endParaRPr altLang="en-US" sz="2200" dirty="0">
              <a:latin typeface="微軟正黑體" pitchFamily="34" charset="-120"/>
              <a:ea typeface="微軟正黑體" pitchFamily="34" charset="-120"/>
            </a:endParaRPr>
          </a:p>
          <a:p>
            <a:pPr>
              <a:buFont typeface="Arial" charset="0"/>
              <a:buChar char="•"/>
              <a:defRPr/>
            </a:pPr>
            <a:r>
              <a:rPr altLang="en-US" sz="2200" dirty="0">
                <a:latin typeface="微軟正黑體" pitchFamily="34" charset="-120"/>
                <a:ea typeface="微軟正黑體" pitchFamily="34" charset="-120"/>
              </a:rPr>
              <a:t>獎金：指</a:t>
            </a:r>
            <a:r>
              <a:rPr altLang="en-US" sz="2200" b="1" dirty="0">
                <a:solidFill>
                  <a:srgbClr val="FF0000"/>
                </a:solidFill>
                <a:effectLst>
                  <a:outerShdw blurRad="38100" dist="38100" dir="2700000" algn="tl">
                    <a:srgbClr val="000000">
                      <a:alpha val="43137"/>
                    </a:srgbClr>
                  </a:outerShdw>
                </a:effectLst>
                <a:latin typeface="微軟正黑體" pitchFamily="34" charset="-120"/>
                <a:ea typeface="微軟正黑體" pitchFamily="34" charset="-120"/>
              </a:rPr>
              <a:t>年終獎金</a:t>
            </a:r>
            <a:r>
              <a:rPr altLang="en-US" sz="2200" dirty="0">
                <a:latin typeface="微軟正黑體" pitchFamily="34" charset="-120"/>
                <a:ea typeface="微軟正黑體" pitchFamily="34" charset="-120"/>
              </a:rPr>
              <a:t>、競賽獎金、研究發明獎金、特殊功績獎金、</a:t>
            </a:r>
            <a:r>
              <a:rPr altLang="en-US" sz="2200" b="1" dirty="0">
                <a:solidFill>
                  <a:srgbClr val="FF0000"/>
                </a:solidFill>
                <a:effectLst>
                  <a:outerShdw blurRad="38100" dist="38100" dir="2700000" algn="tl">
                    <a:srgbClr val="000000">
                      <a:alpha val="43137"/>
                    </a:srgbClr>
                  </a:outerShdw>
                </a:effectLst>
                <a:latin typeface="微軟正黑體" pitchFamily="34" charset="-120"/>
                <a:ea typeface="微軟正黑體" pitchFamily="34" charset="-120"/>
              </a:rPr>
              <a:t>久任獎金</a:t>
            </a:r>
            <a:r>
              <a:rPr altLang="en-US" sz="2200" dirty="0">
                <a:latin typeface="微軟正黑體" pitchFamily="34" charset="-120"/>
                <a:ea typeface="微軟正黑體" pitchFamily="34" charset="-120"/>
              </a:rPr>
              <a:t>、節約燃料物料獎金及其他非經常性獎金。</a:t>
            </a:r>
          </a:p>
          <a:p>
            <a:pPr>
              <a:buFont typeface="Arial" charset="0"/>
              <a:buChar char="•"/>
              <a:defRPr/>
            </a:pPr>
            <a:r>
              <a:rPr altLang="en-US" sz="2200" dirty="0">
                <a:latin typeface="微軟正黑體" pitchFamily="34" charset="-120"/>
                <a:ea typeface="微軟正黑體" pitchFamily="34" charset="-120"/>
              </a:rPr>
              <a:t>春節、端午節、中秋節給與之</a:t>
            </a:r>
            <a:r>
              <a:rPr altLang="en-US" sz="2200" b="1" dirty="0">
                <a:solidFill>
                  <a:srgbClr val="FF0000"/>
                </a:solidFill>
                <a:effectLst>
                  <a:outerShdw blurRad="38100" dist="38100" dir="2700000" algn="tl">
                    <a:srgbClr val="000000">
                      <a:alpha val="43137"/>
                    </a:srgbClr>
                  </a:outerShdw>
                </a:effectLst>
                <a:latin typeface="微軟正黑體" pitchFamily="34" charset="-120"/>
                <a:ea typeface="微軟正黑體" pitchFamily="34" charset="-120"/>
              </a:rPr>
              <a:t>節金</a:t>
            </a:r>
            <a:r>
              <a:rPr altLang="en-US" sz="2200" dirty="0">
                <a:latin typeface="微軟正黑體" pitchFamily="34" charset="-120"/>
                <a:ea typeface="微軟正黑體" pitchFamily="34" charset="-120"/>
              </a:rPr>
              <a:t>。</a:t>
            </a:r>
          </a:p>
          <a:p>
            <a:pPr>
              <a:buFont typeface="Arial" charset="0"/>
              <a:buChar char="•"/>
              <a:defRPr/>
            </a:pPr>
            <a:r>
              <a:rPr altLang="en-US" sz="2200" dirty="0">
                <a:latin typeface="微軟正黑體" pitchFamily="34" charset="-120"/>
                <a:ea typeface="微軟正黑體" pitchFamily="34" charset="-120"/>
              </a:rPr>
              <a:t>醫療補助費、勞工及其子女教育補助費</a:t>
            </a:r>
            <a:r>
              <a:rPr altLang="en-US" sz="2200" dirty="0" smtClean="0">
                <a:latin typeface="微軟正黑體" pitchFamily="34" charset="-120"/>
                <a:ea typeface="微軟正黑體" pitchFamily="34" charset="-120"/>
              </a:rPr>
              <a:t>。</a:t>
            </a:r>
            <a:endParaRPr lang="en-US" altLang="en-US" sz="2200" dirty="0" smtClean="0">
              <a:latin typeface="微軟正黑體" pitchFamily="34" charset="-120"/>
              <a:ea typeface="微軟正黑體" pitchFamily="34" charset="-120"/>
            </a:endParaRPr>
          </a:p>
          <a:p>
            <a:pPr>
              <a:buFont typeface="Arial" charset="0"/>
              <a:buChar char="•"/>
              <a:defRPr/>
            </a:pPr>
            <a:r>
              <a:rPr altLang="en-US" sz="2200" dirty="0">
                <a:latin typeface="微軟正黑體" pitchFamily="34" charset="-120"/>
                <a:ea typeface="微軟正黑體" pitchFamily="34" charset="-120"/>
              </a:rPr>
              <a:t>勞工直接受自顧客之服務費</a:t>
            </a:r>
            <a:r>
              <a:rPr altLang="en-US" sz="2200" dirty="0" smtClean="0">
                <a:latin typeface="微軟正黑體" pitchFamily="34" charset="-120"/>
                <a:ea typeface="微軟正黑體" pitchFamily="34" charset="-120"/>
              </a:rPr>
              <a:t>。</a:t>
            </a:r>
            <a:endParaRPr lang="en-US" altLang="zh-TW" sz="2200" dirty="0" smtClean="0">
              <a:latin typeface="微軟正黑體" pitchFamily="34" charset="-120"/>
              <a:ea typeface="微軟正黑體" pitchFamily="34" charset="-120"/>
            </a:endParaRPr>
          </a:p>
          <a:p>
            <a:pPr>
              <a:buFont typeface="Arial" charset="0"/>
              <a:buChar char="•"/>
              <a:defRPr/>
            </a:pPr>
            <a:r>
              <a:rPr altLang="en-US" sz="2200" dirty="0" err="1">
                <a:latin typeface="微軟正黑體" pitchFamily="34" charset="-120"/>
                <a:ea typeface="微軟正黑體" pitchFamily="34" charset="-120"/>
              </a:rPr>
              <a:t>婚喪喜慶由雇主致送之賀禮、慰問金或奠儀等</a:t>
            </a:r>
            <a:r>
              <a:rPr altLang="en-US" sz="2200" dirty="0" smtClean="0">
                <a:latin typeface="微軟正黑體" pitchFamily="34" charset="-120"/>
                <a:ea typeface="微軟正黑體" pitchFamily="34" charset="-120"/>
              </a:rPr>
              <a:t>。</a:t>
            </a:r>
            <a:endParaRPr altLang="en-US" sz="2200" dirty="0">
              <a:latin typeface="微軟正黑體" pitchFamily="34" charset="-120"/>
              <a:ea typeface="微軟正黑體" pitchFamily="34" charset="-120"/>
            </a:endParaRPr>
          </a:p>
        </p:txBody>
      </p:sp>
      <p:sp>
        <p:nvSpPr>
          <p:cNvPr id="4" name="內容版面配置區 3"/>
          <p:cNvSpPr>
            <a:spLocks noGrp="1"/>
          </p:cNvSpPr>
          <p:nvPr>
            <p:ph sz="half" idx="2"/>
          </p:nvPr>
        </p:nvSpPr>
        <p:spPr>
          <a:xfrm>
            <a:off x="4648200" y="1816497"/>
            <a:ext cx="4316288" cy="4525963"/>
          </a:xfrm>
        </p:spPr>
        <p:txBody>
          <a:bodyPr>
            <a:normAutofit/>
          </a:bodyPr>
          <a:lstStyle/>
          <a:p>
            <a:pPr>
              <a:lnSpc>
                <a:spcPct val="110000"/>
              </a:lnSpc>
              <a:buFont typeface="Arial" charset="0"/>
              <a:buChar char="•"/>
              <a:defRPr/>
            </a:pPr>
            <a:r>
              <a:rPr altLang="en-US" sz="2200" dirty="0" smtClean="0">
                <a:latin typeface="微軟正黑體" pitchFamily="34" charset="-120"/>
                <a:ea typeface="微軟正黑體" pitchFamily="34" charset="-120"/>
              </a:rPr>
              <a:t>職業</a:t>
            </a:r>
            <a:r>
              <a:rPr altLang="en-US" sz="2200" dirty="0">
                <a:latin typeface="微軟正黑體" pitchFamily="34" charset="-120"/>
                <a:ea typeface="微軟正黑體" pitchFamily="34" charset="-120"/>
              </a:rPr>
              <a:t>災害補償費。</a:t>
            </a:r>
          </a:p>
          <a:p>
            <a:pPr>
              <a:lnSpc>
                <a:spcPct val="110000"/>
              </a:lnSpc>
              <a:buFont typeface="Arial" charset="0"/>
              <a:buChar char="•"/>
              <a:defRPr/>
            </a:pPr>
            <a:r>
              <a:rPr altLang="en-US" sz="2200" dirty="0">
                <a:latin typeface="微軟正黑體" pitchFamily="34" charset="-120"/>
                <a:ea typeface="微軟正黑體" pitchFamily="34" charset="-120"/>
              </a:rPr>
              <a:t>勞工保險及雇主以勞工為被保險人加入商業保險支付之保險費。</a:t>
            </a:r>
          </a:p>
          <a:p>
            <a:pPr>
              <a:lnSpc>
                <a:spcPct val="110000"/>
              </a:lnSpc>
              <a:buFont typeface="Arial" charset="0"/>
              <a:buChar char="•"/>
              <a:defRPr/>
            </a:pPr>
            <a:r>
              <a:rPr altLang="en-US" sz="2200" dirty="0">
                <a:latin typeface="微軟正黑體" pitchFamily="34" charset="-120"/>
                <a:ea typeface="微軟正黑體" pitchFamily="34" charset="-120"/>
              </a:rPr>
              <a:t>差旅費、差旅津貼及交際費</a:t>
            </a:r>
            <a:r>
              <a:rPr altLang="en-US" sz="2200" dirty="0">
                <a:solidFill>
                  <a:srgbClr val="FF0000"/>
                </a:solidFill>
                <a:latin typeface="微軟正黑體" pitchFamily="34" charset="-120"/>
                <a:ea typeface="微軟正黑體" pitchFamily="34" charset="-120"/>
              </a:rPr>
              <a:t>。</a:t>
            </a:r>
            <a:r>
              <a:rPr altLang="en-US" sz="2200" b="1" dirty="0">
                <a:solidFill>
                  <a:srgbClr val="FF0000"/>
                </a:solidFill>
                <a:effectLst>
                  <a:outerShdw blurRad="38100" dist="38100" dir="2700000" algn="tl">
                    <a:srgbClr val="000000">
                      <a:alpha val="43137"/>
                    </a:srgbClr>
                  </a:outerShdw>
                </a:effectLst>
                <a:latin typeface="微軟正黑體" pitchFamily="34" charset="-120"/>
                <a:ea typeface="微軟正黑體" pitchFamily="34" charset="-120"/>
              </a:rPr>
              <a:t>（夜點費、誤餐費已刪除）</a:t>
            </a:r>
          </a:p>
          <a:p>
            <a:pPr>
              <a:lnSpc>
                <a:spcPct val="110000"/>
              </a:lnSpc>
              <a:buFont typeface="Arial" charset="0"/>
              <a:buChar char="•"/>
              <a:defRPr/>
            </a:pPr>
            <a:r>
              <a:rPr altLang="en-US" sz="2200" dirty="0">
                <a:latin typeface="微軟正黑體" pitchFamily="34" charset="-120"/>
                <a:ea typeface="微軟正黑體" pitchFamily="34" charset="-120"/>
              </a:rPr>
              <a:t>工作服、作業用品及其代金。</a:t>
            </a:r>
          </a:p>
          <a:p>
            <a:pPr>
              <a:lnSpc>
                <a:spcPct val="110000"/>
              </a:lnSpc>
              <a:buFont typeface="Arial" charset="0"/>
              <a:buChar char="•"/>
              <a:defRPr/>
            </a:pPr>
            <a:r>
              <a:rPr altLang="en-US" sz="2200" dirty="0" err="1">
                <a:latin typeface="微軟正黑體" pitchFamily="34" charset="-120"/>
                <a:ea typeface="微軟正黑體" pitchFamily="34" charset="-120"/>
              </a:rPr>
              <a:t>其他經中央主管機關會同中央目的事業主管機關指定者</a:t>
            </a:r>
            <a:r>
              <a:rPr altLang="en-US" sz="2200" dirty="0" smtClean="0">
                <a:latin typeface="微軟正黑體" pitchFamily="34" charset="-120"/>
                <a:ea typeface="微軟正黑體" pitchFamily="34" charset="-120"/>
              </a:rPr>
              <a:t>。</a:t>
            </a:r>
            <a:endParaRPr altLang="en-US" sz="2200" dirty="0">
              <a:latin typeface="微軟正黑體" pitchFamily="34" charset="-120"/>
              <a:ea typeface="微軟正黑體" pitchFamily="34" charset="-120"/>
            </a:endParaRPr>
          </a:p>
        </p:txBody>
      </p:sp>
      <p:sp>
        <p:nvSpPr>
          <p:cNvPr id="6" name="投影片編號版面配置區 5"/>
          <p:cNvSpPr>
            <a:spLocks noGrp="1"/>
          </p:cNvSpPr>
          <p:nvPr>
            <p:ph type="sldNum" sz="quarter" idx="12"/>
          </p:nvPr>
        </p:nvSpPr>
        <p:spPr/>
        <p:txBody>
          <a:bodyPr/>
          <a:lstStyle/>
          <a:p>
            <a:pPr>
              <a:defRPr/>
            </a:pPr>
            <a:fld id="{61434BB3-DE80-47E1-9C8C-6FCB0DA85E31}" type="slidenum">
              <a:rPr lang="en-US" altLang="zh-TW" smtClean="0"/>
              <a:pPr>
                <a:defRPr/>
              </a:pPr>
              <a:t>10</a:t>
            </a:fld>
            <a:endParaRPr lang="en-US" altLang="zh-TW"/>
          </a:p>
        </p:txBody>
      </p:sp>
    </p:spTree>
    <p:extLst>
      <p:ext uri="{BB962C8B-B14F-4D97-AF65-F5344CB8AC3E}">
        <p14:creationId xmlns:p14="http://schemas.microsoft.com/office/powerpoint/2010/main" val="3705444118"/>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圆角矩形 19"/>
          <p:cNvSpPr/>
          <p:nvPr/>
        </p:nvSpPr>
        <p:spPr bwMode="auto">
          <a:xfrm>
            <a:off x="1907704" y="1700808"/>
            <a:ext cx="6825709" cy="1286087"/>
          </a:xfrm>
          <a:prstGeom prst="roundRect">
            <a:avLst>
              <a:gd name="adj" fmla="val 9992"/>
            </a:avLst>
          </a:prstGeom>
          <a:solidFill>
            <a:schemeClr val="bg1">
              <a:alpha val="60000"/>
            </a:schemeClr>
          </a:solidFill>
          <a:ln w="25400">
            <a:noFill/>
          </a:ln>
          <a:effectLst>
            <a:outerShdw blurRad="225425" dist="38100" dir="5220000" algn="ctr">
              <a:srgbClr val="000000">
                <a:alpha val="33000"/>
              </a:srgbClr>
            </a:outerShdw>
          </a:effectLst>
          <a:scene3d>
            <a:camera prst="orthographicFront"/>
            <a:lightRig rig="flat" dir="t"/>
          </a:scene3d>
          <a:sp3d contourW="19050">
            <a:bevelT w="1016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u"/>
              <a:tabLst>
                <a:tab pos="136525" algn="l"/>
              </a:tabLst>
              <a:defRPr/>
            </a:pPr>
            <a:endParaRPr lang="zh-CN" altLang="en-US" sz="1400" dirty="0">
              <a:solidFill>
                <a:schemeClr val="tx1"/>
              </a:solidFill>
              <a:latin typeface="微软雅黑" pitchFamily="34" charset="-122"/>
              <a:ea typeface="微软雅黑" pitchFamily="34" charset="-122"/>
            </a:endParaRPr>
          </a:p>
        </p:txBody>
      </p:sp>
      <p:sp>
        <p:nvSpPr>
          <p:cNvPr id="34" name="圆角矩形 19"/>
          <p:cNvSpPr/>
          <p:nvPr/>
        </p:nvSpPr>
        <p:spPr bwMode="auto">
          <a:xfrm>
            <a:off x="1907704" y="4581128"/>
            <a:ext cx="6825709" cy="1286087"/>
          </a:xfrm>
          <a:prstGeom prst="roundRect">
            <a:avLst>
              <a:gd name="adj" fmla="val 9992"/>
            </a:avLst>
          </a:prstGeom>
          <a:solidFill>
            <a:schemeClr val="bg1">
              <a:alpha val="60000"/>
            </a:schemeClr>
          </a:solidFill>
          <a:ln w="25400">
            <a:noFill/>
          </a:ln>
          <a:effectLst>
            <a:outerShdw blurRad="225425" dist="38100" dir="5220000" algn="ctr">
              <a:srgbClr val="000000">
                <a:alpha val="33000"/>
              </a:srgbClr>
            </a:outerShdw>
          </a:effectLst>
          <a:scene3d>
            <a:camera prst="orthographicFront"/>
            <a:lightRig rig="flat" dir="t"/>
          </a:scene3d>
          <a:sp3d contourW="19050">
            <a:bevelT w="1016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u"/>
              <a:tabLst>
                <a:tab pos="136525" algn="l"/>
              </a:tabLst>
              <a:defRPr/>
            </a:pPr>
            <a:endParaRPr lang="zh-CN" altLang="en-US" sz="1400" dirty="0">
              <a:solidFill>
                <a:schemeClr val="tx1"/>
              </a:solidFill>
              <a:latin typeface="微软雅黑" pitchFamily="34" charset="-122"/>
              <a:ea typeface="微软雅黑" pitchFamily="34" charset="-122"/>
            </a:endParaRPr>
          </a:p>
        </p:txBody>
      </p:sp>
      <p:sp>
        <p:nvSpPr>
          <p:cNvPr id="33" name="圆角矩形 19"/>
          <p:cNvSpPr/>
          <p:nvPr/>
        </p:nvSpPr>
        <p:spPr bwMode="auto">
          <a:xfrm>
            <a:off x="1900664" y="3134565"/>
            <a:ext cx="6825709" cy="1286087"/>
          </a:xfrm>
          <a:prstGeom prst="roundRect">
            <a:avLst>
              <a:gd name="adj" fmla="val 9992"/>
            </a:avLst>
          </a:prstGeom>
          <a:solidFill>
            <a:schemeClr val="bg1">
              <a:alpha val="60000"/>
            </a:schemeClr>
          </a:solidFill>
          <a:ln w="25400">
            <a:noFill/>
          </a:ln>
          <a:effectLst>
            <a:outerShdw blurRad="225425" dist="38100" dir="5220000" algn="ctr">
              <a:srgbClr val="000000">
                <a:alpha val="33000"/>
              </a:srgbClr>
            </a:outerShdw>
          </a:effectLst>
          <a:scene3d>
            <a:camera prst="orthographicFront"/>
            <a:lightRig rig="flat" dir="t"/>
          </a:scene3d>
          <a:sp3d contourW="19050">
            <a:bevelT w="1016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u"/>
              <a:tabLst>
                <a:tab pos="136525" algn="l"/>
              </a:tabLst>
              <a:defRPr/>
            </a:pPr>
            <a:endParaRPr lang="zh-CN" altLang="en-US" sz="1400" dirty="0">
              <a:solidFill>
                <a:schemeClr val="tx1"/>
              </a:solidFill>
              <a:latin typeface="微软雅黑" pitchFamily="34" charset="-122"/>
              <a:ea typeface="微软雅黑" pitchFamily="34" charset="-122"/>
            </a:endParaRPr>
          </a:p>
        </p:txBody>
      </p:sp>
      <p:sp>
        <p:nvSpPr>
          <p:cNvPr id="37" name="五边形 29"/>
          <p:cNvSpPr/>
          <p:nvPr/>
        </p:nvSpPr>
        <p:spPr bwMode="auto">
          <a:xfrm>
            <a:off x="539553" y="3418461"/>
            <a:ext cx="2081190" cy="718298"/>
          </a:xfrm>
          <a:prstGeom prst="homePlate">
            <a:avLst/>
          </a:prstGeom>
          <a:gradFill flip="none" rotWithShape="1">
            <a:gsLst>
              <a:gs pos="0">
                <a:srgbClr val="FFCF01"/>
              </a:gs>
              <a:gs pos="90000">
                <a:srgbClr val="E22000"/>
              </a:gs>
            </a:gsLst>
            <a:lin ang="2700000" scaled="1"/>
            <a:tileRect/>
          </a:gradFill>
          <a:ln w="25400">
            <a:noFill/>
          </a:ln>
          <a:effectLst>
            <a:outerShdw blurRad="225425" dist="38100" dir="5220000" algn="ctr">
              <a:srgbClr val="000000">
                <a:alpha val="33000"/>
              </a:srgbClr>
            </a:outerShdw>
          </a:effectLst>
          <a:scene3d>
            <a:camera prst="orthographicFront"/>
            <a:lightRig rig="flat" dir="t"/>
          </a:scene3d>
          <a:sp3d extrusionH="304800" contourW="19050">
            <a:bevelT w="101600" prst="convex"/>
            <a:bevelB w="0" h="63500"/>
            <a:contourClr>
              <a:srgbClr val="FFE593"/>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buFont typeface="Wingdings" pitchFamily="2" charset="2"/>
              <a:buChar char="u"/>
              <a:defRPr/>
            </a:pPr>
            <a:endParaRPr lang="zh-CN" altLang="en-US" sz="1600" b="1" dirty="0">
              <a:solidFill>
                <a:schemeClr val="bg1"/>
              </a:solidFill>
              <a:latin typeface="微软雅黑" pitchFamily="34" charset="-122"/>
              <a:ea typeface="微软雅黑" pitchFamily="34" charset="-122"/>
            </a:endParaRPr>
          </a:p>
        </p:txBody>
      </p:sp>
      <p:sp>
        <p:nvSpPr>
          <p:cNvPr id="68614" name="標題 1"/>
          <p:cNvSpPr>
            <a:spLocks noGrp="1"/>
          </p:cNvSpPr>
          <p:nvPr>
            <p:ph type="title"/>
          </p:nvPr>
        </p:nvSpPr>
        <p:spPr>
          <a:xfrm>
            <a:off x="611188" y="260350"/>
            <a:ext cx="8077200" cy="1143000"/>
          </a:xfrm>
        </p:spPr>
        <p:txBody>
          <a:bodyPr/>
          <a:lstStyle/>
          <a:p>
            <a:pPr>
              <a:defRPr/>
            </a:pPr>
            <a:r>
              <a:rPr lang="en-US" altLang="zh-TW" dirty="0" smtClean="0"/>
              <a:t> </a:t>
            </a:r>
            <a:r>
              <a:rPr lang="zh-TW" altLang="en-US" dirty="0" smtClean="0">
                <a:solidFill>
                  <a:schemeClr val="tx1">
                    <a:lumMod val="65000"/>
                    <a:lumOff val="35000"/>
                  </a:schemeClr>
                </a:solidFill>
                <a:latin typeface="微軟正黑體" pitchFamily="34" charset="-120"/>
                <a:ea typeface="微軟正黑體" pitchFamily="34" charset="-120"/>
              </a:rPr>
              <a:t>工資</a:t>
            </a:r>
            <a:r>
              <a:rPr lang="en-US" altLang="zh-TW" dirty="0" smtClean="0">
                <a:solidFill>
                  <a:schemeClr val="tx1">
                    <a:lumMod val="65000"/>
                    <a:lumOff val="35000"/>
                  </a:schemeClr>
                </a:solidFill>
                <a:latin typeface="微軟正黑體" pitchFamily="34" charset="-120"/>
                <a:ea typeface="微軟正黑體" pitchFamily="34" charset="-120"/>
              </a:rPr>
              <a:t>-</a:t>
            </a:r>
            <a:r>
              <a:rPr lang="zh-TW" altLang="en-US" dirty="0" smtClean="0">
                <a:solidFill>
                  <a:schemeClr val="tx1">
                    <a:lumMod val="65000"/>
                    <a:lumOff val="35000"/>
                  </a:schemeClr>
                </a:solidFill>
                <a:latin typeface="微軟正黑體" pitchFamily="34" charset="-120"/>
                <a:ea typeface="微軟正黑體" pitchFamily="34" charset="-120"/>
              </a:rPr>
              <a:t>常見工資判斷</a:t>
            </a:r>
          </a:p>
        </p:txBody>
      </p:sp>
      <p:sp>
        <p:nvSpPr>
          <p:cNvPr id="27655" name="頁尾版面配置區 6"/>
          <p:cNvSpPr>
            <a:spLocks noGrp="1"/>
          </p:cNvSpPr>
          <p:nvPr>
            <p:ph type="ftr" sz="quarter" idx="11"/>
          </p:nvPr>
        </p:nvSpPr>
        <p:spPr/>
        <p:txBody>
          <a:bodyPr/>
          <a:lstStyle/>
          <a:p>
            <a:pPr>
              <a:defRPr/>
            </a:pPr>
            <a:endParaRPr lang="zh-TW" altLang="en-US" smtClean="0"/>
          </a:p>
        </p:txBody>
      </p:sp>
      <p:sp>
        <p:nvSpPr>
          <p:cNvPr id="27656" name="投影片編號版面配置區 7"/>
          <p:cNvSpPr>
            <a:spLocks noGrp="1"/>
          </p:cNvSpPr>
          <p:nvPr>
            <p:ph type="sldNum" sz="quarter" idx="12"/>
          </p:nvPr>
        </p:nvSpPr>
        <p:spPr/>
        <p:txBody>
          <a:bodyPr/>
          <a:lstStyle/>
          <a:p>
            <a:pPr>
              <a:defRPr/>
            </a:pPr>
            <a:fld id="{F6223FD5-9A93-4E6C-8346-12E82C50AB6B}" type="slidenum">
              <a:rPr lang="en-US" altLang="zh-TW"/>
              <a:pPr>
                <a:defRPr/>
              </a:pPr>
              <a:t>11</a:t>
            </a:fld>
            <a:endParaRPr lang="en-US" altLang="zh-TW"/>
          </a:p>
        </p:txBody>
      </p:sp>
      <p:sp>
        <p:nvSpPr>
          <p:cNvPr id="68617" name="TextBox 32"/>
          <p:cNvSpPr txBox="1">
            <a:spLocks noChangeArrowheads="1"/>
          </p:cNvSpPr>
          <p:nvPr/>
        </p:nvSpPr>
        <p:spPr bwMode="auto">
          <a:xfrm>
            <a:off x="2916238" y="1916113"/>
            <a:ext cx="5753100" cy="831850"/>
          </a:xfrm>
          <a:prstGeom prst="rect">
            <a:avLst/>
          </a:prstGeom>
          <a:noFill/>
          <a:ln w="9525">
            <a:noFill/>
            <a:miter lim="800000"/>
            <a:headEnd/>
            <a:tailEnd/>
          </a:ln>
        </p:spPr>
        <p:txBody>
          <a:bodyPr>
            <a:spAutoFit/>
          </a:bodyPr>
          <a:lstStyle/>
          <a:p>
            <a:pPr eaLnBrk="0" hangingPunct="0">
              <a:buFont typeface="Wingdings" pitchFamily="2" charset="2"/>
              <a:buNone/>
            </a:pPr>
            <a:r>
              <a:rPr lang="zh-TW" altLang="en-US" sz="2400" b="1" dirty="0">
                <a:latin typeface="微軟正黑體" pitchFamily="34" charset="-120"/>
                <a:ea typeface="微軟正黑體" pitchFamily="34" charset="-120"/>
              </a:rPr>
              <a:t>係以勞工工作達成預定目標而發放，具有因工作而獲得之報酬之性質，應屬工資</a:t>
            </a:r>
            <a:endParaRPr lang="zh-TW" altLang="en-US" sz="2400" dirty="0">
              <a:latin typeface="微軟正黑體" pitchFamily="34" charset="-120"/>
              <a:ea typeface="微軟正黑體" pitchFamily="34" charset="-120"/>
            </a:endParaRPr>
          </a:p>
        </p:txBody>
      </p:sp>
      <p:sp>
        <p:nvSpPr>
          <p:cNvPr id="15" name="五边形 29"/>
          <p:cNvSpPr/>
          <p:nvPr/>
        </p:nvSpPr>
        <p:spPr bwMode="auto">
          <a:xfrm>
            <a:off x="539552" y="1988840"/>
            <a:ext cx="2088231" cy="718298"/>
          </a:xfrm>
          <a:prstGeom prst="homePlate">
            <a:avLst/>
          </a:prstGeom>
          <a:gradFill flip="none" rotWithShape="1">
            <a:gsLst>
              <a:gs pos="0">
                <a:srgbClr val="FFCF01"/>
              </a:gs>
              <a:gs pos="90000">
                <a:srgbClr val="E22000"/>
              </a:gs>
            </a:gsLst>
            <a:lin ang="2700000" scaled="1"/>
            <a:tileRect/>
          </a:gradFill>
          <a:ln w="25400">
            <a:noFill/>
          </a:ln>
          <a:effectLst>
            <a:outerShdw blurRad="225425" dist="38100" dir="5220000" algn="ctr">
              <a:srgbClr val="000000">
                <a:alpha val="33000"/>
              </a:srgbClr>
            </a:outerShdw>
          </a:effectLst>
          <a:scene3d>
            <a:camera prst="orthographicFront"/>
            <a:lightRig rig="flat" dir="t"/>
          </a:scene3d>
          <a:sp3d extrusionH="304800" contourW="19050">
            <a:bevelT w="101600" prst="convex"/>
            <a:bevelB w="0" h="63500"/>
            <a:contourClr>
              <a:srgbClr val="FFE593"/>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buFont typeface="Wingdings" pitchFamily="2" charset="2"/>
              <a:buChar char="u"/>
              <a:defRPr/>
            </a:pPr>
            <a:endParaRPr lang="zh-CN" altLang="en-US" sz="1600" b="1" dirty="0">
              <a:solidFill>
                <a:schemeClr val="bg1"/>
              </a:solidFill>
              <a:latin typeface="微软雅黑" pitchFamily="34" charset="-122"/>
              <a:ea typeface="微软雅黑" pitchFamily="34" charset="-122"/>
            </a:endParaRPr>
          </a:p>
        </p:txBody>
      </p:sp>
      <p:sp>
        <p:nvSpPr>
          <p:cNvPr id="68619" name="TextBox 22"/>
          <p:cNvSpPr txBox="1">
            <a:spLocks noChangeArrowheads="1"/>
          </p:cNvSpPr>
          <p:nvPr/>
        </p:nvSpPr>
        <p:spPr bwMode="auto">
          <a:xfrm>
            <a:off x="755650" y="2133600"/>
            <a:ext cx="1693863" cy="461963"/>
          </a:xfrm>
          <a:prstGeom prst="rect">
            <a:avLst/>
          </a:prstGeom>
          <a:noFill/>
          <a:ln w="9525">
            <a:noFill/>
            <a:miter lim="800000"/>
            <a:headEnd/>
            <a:tailEnd/>
          </a:ln>
        </p:spPr>
        <p:txBody>
          <a:bodyPr>
            <a:spAutoFit/>
          </a:bodyPr>
          <a:lstStyle/>
          <a:p>
            <a:pPr eaLnBrk="0" hangingPunct="0">
              <a:buFont typeface="Wingdings" pitchFamily="2" charset="2"/>
              <a:buNone/>
            </a:pPr>
            <a:r>
              <a:rPr lang="zh-TW" altLang="en-US" sz="2400" b="1" dirty="0">
                <a:latin typeface="微軟正黑體" pitchFamily="34" charset="-120"/>
                <a:ea typeface="微軟正黑體" pitchFamily="34" charset="-120"/>
              </a:rPr>
              <a:t>績效獎金</a:t>
            </a:r>
            <a:endParaRPr lang="zh-TW" altLang="en-US" sz="2400" dirty="0">
              <a:latin typeface="微軟正黑體" pitchFamily="34" charset="-120"/>
              <a:ea typeface="微軟正黑體" pitchFamily="34" charset="-120"/>
            </a:endParaRPr>
          </a:p>
        </p:txBody>
      </p:sp>
      <p:sp>
        <p:nvSpPr>
          <p:cNvPr id="68620" name="TextBox 22"/>
          <p:cNvSpPr txBox="1">
            <a:spLocks noChangeArrowheads="1"/>
          </p:cNvSpPr>
          <p:nvPr/>
        </p:nvSpPr>
        <p:spPr bwMode="auto">
          <a:xfrm>
            <a:off x="684213" y="3584575"/>
            <a:ext cx="1720850" cy="461963"/>
          </a:xfrm>
          <a:prstGeom prst="rect">
            <a:avLst/>
          </a:prstGeom>
          <a:noFill/>
          <a:ln w="9525">
            <a:noFill/>
            <a:miter lim="800000"/>
            <a:headEnd/>
            <a:tailEnd/>
          </a:ln>
        </p:spPr>
        <p:txBody>
          <a:bodyPr>
            <a:spAutoFit/>
          </a:bodyPr>
          <a:lstStyle/>
          <a:p>
            <a:pPr eaLnBrk="0" hangingPunct="0">
              <a:buFont typeface="Wingdings" pitchFamily="2" charset="2"/>
              <a:buNone/>
            </a:pPr>
            <a:r>
              <a:rPr lang="zh-TW" altLang="en-US" sz="2400" b="1" dirty="0">
                <a:latin typeface="微軟正黑體" pitchFamily="34" charset="-120"/>
                <a:ea typeface="微軟正黑體" pitchFamily="34" charset="-120"/>
              </a:rPr>
              <a:t>全勤獎金</a:t>
            </a:r>
          </a:p>
        </p:txBody>
      </p:sp>
      <p:sp>
        <p:nvSpPr>
          <p:cNvPr id="68621" name="TextBox 32"/>
          <p:cNvSpPr txBox="1">
            <a:spLocks noChangeArrowheads="1"/>
          </p:cNvSpPr>
          <p:nvPr/>
        </p:nvSpPr>
        <p:spPr bwMode="auto">
          <a:xfrm>
            <a:off x="2916238" y="3373438"/>
            <a:ext cx="5392737" cy="831850"/>
          </a:xfrm>
          <a:prstGeom prst="rect">
            <a:avLst/>
          </a:prstGeom>
          <a:noFill/>
          <a:ln w="9525">
            <a:noFill/>
            <a:miter lim="800000"/>
            <a:headEnd/>
            <a:tailEnd/>
          </a:ln>
        </p:spPr>
        <p:txBody>
          <a:bodyPr>
            <a:spAutoFit/>
          </a:bodyPr>
          <a:lstStyle/>
          <a:p>
            <a:pPr eaLnBrk="0" hangingPunct="0">
              <a:buFont typeface="Wingdings" pitchFamily="2" charset="2"/>
              <a:buNone/>
            </a:pPr>
            <a:r>
              <a:rPr lang="zh-TW" altLang="en-US" sz="2400" b="1" dirty="0">
                <a:latin typeface="微軟正黑體" pitchFamily="34" charset="-120"/>
                <a:ea typeface="微軟正黑體" pitchFamily="34" charset="-120"/>
              </a:rPr>
              <a:t>係以勞工出勤狀況而發給，具有因工作而獲得之報酬之性質，則屬工資範疇</a:t>
            </a:r>
          </a:p>
        </p:txBody>
      </p:sp>
      <p:sp>
        <p:nvSpPr>
          <p:cNvPr id="36" name="五边形 29"/>
          <p:cNvSpPr/>
          <p:nvPr/>
        </p:nvSpPr>
        <p:spPr bwMode="auto">
          <a:xfrm>
            <a:off x="539552" y="4797152"/>
            <a:ext cx="2060703" cy="718298"/>
          </a:xfrm>
          <a:prstGeom prst="homePlate">
            <a:avLst/>
          </a:prstGeom>
          <a:gradFill flip="none" rotWithShape="1">
            <a:gsLst>
              <a:gs pos="0">
                <a:srgbClr val="FFCF01"/>
              </a:gs>
              <a:gs pos="90000">
                <a:srgbClr val="E22000"/>
              </a:gs>
            </a:gsLst>
            <a:lin ang="2700000" scaled="1"/>
            <a:tileRect/>
          </a:gradFill>
          <a:ln w="25400">
            <a:noFill/>
          </a:ln>
          <a:effectLst>
            <a:outerShdw blurRad="225425" dist="38100" dir="5220000" algn="ctr">
              <a:srgbClr val="000000">
                <a:alpha val="33000"/>
              </a:srgbClr>
            </a:outerShdw>
          </a:effectLst>
          <a:scene3d>
            <a:camera prst="orthographicFront"/>
            <a:lightRig rig="flat" dir="t"/>
          </a:scene3d>
          <a:sp3d extrusionH="304800" contourW="19050">
            <a:bevelT w="101600" prst="convex"/>
            <a:bevelB w="0" h="63500"/>
            <a:contourClr>
              <a:srgbClr val="FFE593"/>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buFont typeface="Wingdings" pitchFamily="2" charset="2"/>
              <a:buChar char="u"/>
              <a:defRPr/>
            </a:pPr>
            <a:endParaRPr lang="zh-CN" altLang="en-US" sz="1600" b="1" dirty="0">
              <a:solidFill>
                <a:schemeClr val="bg1"/>
              </a:solidFill>
              <a:latin typeface="微軟正黑體" pitchFamily="34" charset="-120"/>
              <a:ea typeface="微軟正黑體" pitchFamily="34" charset="-120"/>
            </a:endParaRPr>
          </a:p>
        </p:txBody>
      </p:sp>
      <p:sp>
        <p:nvSpPr>
          <p:cNvPr id="68623" name="TextBox 22"/>
          <p:cNvSpPr txBox="1">
            <a:spLocks noChangeArrowheads="1"/>
          </p:cNvSpPr>
          <p:nvPr/>
        </p:nvSpPr>
        <p:spPr bwMode="auto">
          <a:xfrm>
            <a:off x="755650" y="4941888"/>
            <a:ext cx="1724025" cy="460375"/>
          </a:xfrm>
          <a:prstGeom prst="rect">
            <a:avLst/>
          </a:prstGeom>
          <a:noFill/>
          <a:ln w="9525">
            <a:noFill/>
            <a:miter lim="800000"/>
            <a:headEnd/>
            <a:tailEnd/>
          </a:ln>
        </p:spPr>
        <p:txBody>
          <a:bodyPr>
            <a:spAutoFit/>
          </a:bodyPr>
          <a:lstStyle/>
          <a:p>
            <a:pPr eaLnBrk="0" hangingPunct="0">
              <a:buFont typeface="Wingdings" pitchFamily="2" charset="2"/>
              <a:buNone/>
            </a:pPr>
            <a:r>
              <a:rPr lang="zh-TW" altLang="en-US" sz="2400" b="1" dirty="0">
                <a:latin typeface="標楷體" pitchFamily="65" charset="-120"/>
                <a:ea typeface="標楷體" pitchFamily="65" charset="-120"/>
              </a:rPr>
              <a:t>僻地津貼</a:t>
            </a:r>
            <a:endParaRPr lang="zh-TW" altLang="en-US" sz="2400" dirty="0">
              <a:latin typeface="標楷體" pitchFamily="65" charset="-120"/>
              <a:ea typeface="標楷體" pitchFamily="65" charset="-120"/>
            </a:endParaRPr>
          </a:p>
        </p:txBody>
      </p:sp>
      <p:sp>
        <p:nvSpPr>
          <p:cNvPr id="68624" name="TextBox 32"/>
          <p:cNvSpPr txBox="1">
            <a:spLocks noChangeArrowheads="1"/>
          </p:cNvSpPr>
          <p:nvPr/>
        </p:nvSpPr>
        <p:spPr bwMode="auto">
          <a:xfrm>
            <a:off x="3059113" y="4797425"/>
            <a:ext cx="5392737" cy="831850"/>
          </a:xfrm>
          <a:prstGeom prst="rect">
            <a:avLst/>
          </a:prstGeom>
          <a:noFill/>
          <a:ln w="9525">
            <a:noFill/>
            <a:miter lim="800000"/>
            <a:headEnd/>
            <a:tailEnd/>
          </a:ln>
        </p:spPr>
        <p:txBody>
          <a:bodyPr>
            <a:spAutoFit/>
          </a:bodyPr>
          <a:lstStyle/>
          <a:p>
            <a:pPr eaLnBrk="0" hangingPunct="0">
              <a:buFont typeface="Wingdings" pitchFamily="2" charset="2"/>
              <a:buNone/>
            </a:pPr>
            <a:r>
              <a:rPr lang="zh-TW" altLang="en-US" sz="2400" b="1" dirty="0">
                <a:latin typeface="微軟正黑體" pitchFamily="34" charset="-120"/>
                <a:ea typeface="微軟正黑體" pitchFamily="34" charset="-120"/>
              </a:rPr>
              <a:t>係勞工於僻</a:t>
            </a:r>
            <a:r>
              <a:rPr lang="en-US" altLang="zh-TW" sz="2400" b="1" dirty="0">
                <a:latin typeface="微軟正黑體" pitchFamily="34" charset="-120"/>
                <a:ea typeface="微軟正黑體" pitchFamily="34" charset="-120"/>
              </a:rPr>
              <a:t>(</a:t>
            </a:r>
            <a:r>
              <a:rPr lang="zh-TW" altLang="en-US" sz="2400" b="1" dirty="0">
                <a:latin typeface="微軟正黑體" pitchFamily="34" charset="-120"/>
                <a:ea typeface="微軟正黑體" pitchFamily="34" charset="-120"/>
              </a:rPr>
              <a:t>外</a:t>
            </a:r>
            <a:r>
              <a:rPr lang="en-US" altLang="zh-TW" sz="2400" b="1" dirty="0">
                <a:latin typeface="微軟正黑體" pitchFamily="34" charset="-120"/>
                <a:ea typeface="微軟正黑體" pitchFamily="34" charset="-120"/>
              </a:rPr>
              <a:t>)</a:t>
            </a:r>
            <a:r>
              <a:rPr lang="zh-TW" altLang="en-US" sz="2400" b="1" dirty="0">
                <a:latin typeface="微軟正黑體" pitchFamily="34" charset="-120"/>
                <a:ea typeface="微軟正黑體" pitchFamily="34" charset="-120"/>
              </a:rPr>
              <a:t>地提供勞務而獲得之報酬，應屬工資</a:t>
            </a:r>
          </a:p>
        </p:txBody>
      </p:sp>
      <p:sp>
        <p:nvSpPr>
          <p:cNvPr id="3" name="圓角矩形 2"/>
          <p:cNvSpPr/>
          <p:nvPr/>
        </p:nvSpPr>
        <p:spPr>
          <a:xfrm>
            <a:off x="467544" y="5805264"/>
            <a:ext cx="8352928" cy="504056"/>
          </a:xfrm>
          <a:prstGeom prst="roundRect">
            <a:avLst/>
          </a:prstGeom>
        </p:spPr>
        <p:style>
          <a:lnRef idx="0">
            <a:schemeClr val="accent1"/>
          </a:lnRef>
          <a:fillRef idx="3">
            <a:schemeClr val="accent1"/>
          </a:fillRef>
          <a:effectRef idx="3">
            <a:schemeClr val="accent1"/>
          </a:effectRef>
          <a:fontRef idx="minor">
            <a:schemeClr val="lt1"/>
          </a:fontRef>
        </p:style>
        <p:txBody>
          <a:bodyPr anchor="ctr"/>
          <a:lstStyle/>
          <a:p>
            <a:pPr algn="ctr">
              <a:buFont typeface="Wingdings" pitchFamily="2" charset="2"/>
              <a:buNone/>
              <a:defRPr/>
            </a:pPr>
            <a:r>
              <a:rPr lang="zh-TW" altLang="en-US" sz="2400" b="1" dirty="0">
                <a:solidFill>
                  <a:schemeClr val="bg1"/>
                </a:solidFill>
                <a:latin typeface="微軟正黑體" pitchFamily="34" charset="-120"/>
                <a:ea typeface="微軟正黑體" pitchFamily="34" charset="-120"/>
              </a:rPr>
              <a:t>應視「發放目的」及「條件」，判斷是否具有「勞務之對價」</a:t>
            </a:r>
          </a:p>
        </p:txBody>
      </p:sp>
    </p:spTree>
    <p:extLst>
      <p:ext uri="{BB962C8B-B14F-4D97-AF65-F5344CB8AC3E}">
        <p14:creationId xmlns:p14="http://schemas.microsoft.com/office/powerpoint/2010/main" val="2069615526"/>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4786" name="Rectangle 2"/>
          <p:cNvSpPr>
            <a:spLocks noGrp="1" noChangeArrowheads="1"/>
          </p:cNvSpPr>
          <p:nvPr>
            <p:ph type="title"/>
          </p:nvPr>
        </p:nvSpPr>
        <p:spPr/>
        <p:txBody>
          <a:bodyPr/>
          <a:lstStyle/>
          <a:p>
            <a:r>
              <a:rPr lang="zh-TW" altLang="en-US" dirty="0">
                <a:solidFill>
                  <a:schemeClr val="tx1">
                    <a:lumMod val="65000"/>
                    <a:lumOff val="35000"/>
                  </a:schemeClr>
                </a:solidFill>
                <a:latin typeface="微軟正黑體" pitchFamily="34" charset="-120"/>
                <a:ea typeface="微軟正黑體" pitchFamily="34" charset="-120"/>
              </a:rPr>
              <a:t>通常被認定屬工資者</a:t>
            </a:r>
          </a:p>
        </p:txBody>
      </p:sp>
      <p:sp>
        <p:nvSpPr>
          <p:cNvPr id="374787" name="Rectangle 3"/>
          <p:cNvSpPr>
            <a:spLocks noGrp="1" noChangeArrowheads="1"/>
          </p:cNvSpPr>
          <p:nvPr>
            <p:ph type="body" idx="1"/>
          </p:nvPr>
        </p:nvSpPr>
        <p:spPr/>
        <p:txBody>
          <a:bodyPr/>
          <a:lstStyle/>
          <a:p>
            <a:pPr>
              <a:lnSpc>
                <a:spcPct val="90000"/>
              </a:lnSpc>
            </a:pPr>
            <a:r>
              <a:rPr lang="zh-TW" altLang="en-US" sz="2600" dirty="0">
                <a:latin typeface="微軟正黑體" pitchFamily="34" charset="-120"/>
                <a:ea typeface="微軟正黑體" pitchFamily="34" charset="-120"/>
              </a:rPr>
              <a:t>全勤獎金</a:t>
            </a:r>
          </a:p>
          <a:p>
            <a:pPr>
              <a:lnSpc>
                <a:spcPct val="90000"/>
              </a:lnSpc>
            </a:pPr>
            <a:r>
              <a:rPr lang="zh-TW" altLang="en-US" sz="2600" dirty="0">
                <a:latin typeface="微軟正黑體" pitchFamily="34" charset="-120"/>
                <a:ea typeface="微軟正黑體" pitchFamily="34" charset="-120"/>
              </a:rPr>
              <a:t>績效獎金</a:t>
            </a:r>
          </a:p>
          <a:p>
            <a:pPr>
              <a:lnSpc>
                <a:spcPct val="90000"/>
              </a:lnSpc>
            </a:pPr>
            <a:r>
              <a:rPr lang="zh-TW" altLang="en-US" sz="2600" dirty="0">
                <a:latin typeface="微軟正黑體" pitchFamily="34" charset="-120"/>
                <a:ea typeface="微軟正黑體" pitchFamily="34" charset="-120"/>
              </a:rPr>
              <a:t>銷售獎金</a:t>
            </a:r>
          </a:p>
          <a:p>
            <a:pPr>
              <a:lnSpc>
                <a:spcPct val="90000"/>
              </a:lnSpc>
            </a:pPr>
            <a:r>
              <a:rPr lang="zh-TW" altLang="en-US" sz="2600" dirty="0" smtClean="0">
                <a:latin typeface="微軟正黑體" pitchFamily="34" charset="-120"/>
                <a:ea typeface="微軟正黑體" pitchFamily="34" charset="-120"/>
              </a:rPr>
              <a:t>執照</a:t>
            </a:r>
            <a:r>
              <a:rPr lang="zh-TW" altLang="en-US" sz="2600" dirty="0">
                <a:latin typeface="微軟正黑體" pitchFamily="34" charset="-120"/>
                <a:ea typeface="微軟正黑體" pitchFamily="34" charset="-120"/>
              </a:rPr>
              <a:t>津貼</a:t>
            </a:r>
          </a:p>
          <a:p>
            <a:pPr>
              <a:lnSpc>
                <a:spcPct val="90000"/>
              </a:lnSpc>
            </a:pPr>
            <a:r>
              <a:rPr lang="zh-TW" altLang="en-US" sz="2600" dirty="0">
                <a:latin typeface="微軟正黑體" pitchFamily="34" charset="-120"/>
                <a:ea typeface="微軟正黑體" pitchFamily="34" charset="-120"/>
              </a:rPr>
              <a:t>職務</a:t>
            </a:r>
            <a:r>
              <a:rPr lang="zh-TW" altLang="en-US" sz="2600" dirty="0" smtClean="0">
                <a:latin typeface="微軟正黑體" pitchFamily="34" charset="-120"/>
                <a:ea typeface="微軟正黑體" pitchFamily="34" charset="-120"/>
              </a:rPr>
              <a:t>津貼、技術</a:t>
            </a:r>
            <a:r>
              <a:rPr lang="zh-TW" altLang="en-US" sz="2600" dirty="0">
                <a:latin typeface="微軟正黑體" pitchFamily="34" charset="-120"/>
                <a:ea typeface="微軟正黑體" pitchFamily="34" charset="-120"/>
              </a:rPr>
              <a:t>加給</a:t>
            </a:r>
          </a:p>
          <a:p>
            <a:pPr>
              <a:lnSpc>
                <a:spcPct val="90000"/>
              </a:lnSpc>
            </a:pPr>
            <a:r>
              <a:rPr lang="zh-TW" altLang="en-US" sz="2600" b="1" dirty="0">
                <a:latin typeface="微軟正黑體" pitchFamily="34" charset="-120"/>
                <a:ea typeface="微軟正黑體" pitchFamily="34" charset="-120"/>
              </a:rPr>
              <a:t>夜勤津貼</a:t>
            </a:r>
          </a:p>
          <a:p>
            <a:pPr>
              <a:lnSpc>
                <a:spcPct val="90000"/>
              </a:lnSpc>
            </a:pPr>
            <a:r>
              <a:rPr lang="zh-TW" altLang="en-US" sz="2600" b="1" dirty="0">
                <a:latin typeface="微軟正黑體" pitchFamily="34" charset="-120"/>
                <a:ea typeface="微軟正黑體" pitchFamily="34" charset="-120"/>
              </a:rPr>
              <a:t>輪班</a:t>
            </a:r>
            <a:r>
              <a:rPr lang="zh-TW" altLang="en-US" sz="2600" b="1" dirty="0" smtClean="0">
                <a:latin typeface="微軟正黑體" pitchFamily="34" charset="-120"/>
                <a:ea typeface="微軟正黑體" pitchFamily="34" charset="-120"/>
              </a:rPr>
              <a:t>津貼</a:t>
            </a:r>
            <a:endParaRPr lang="zh-TW" altLang="en-US" sz="2600" b="1" dirty="0">
              <a:latin typeface="微軟正黑體" pitchFamily="34" charset="-120"/>
              <a:ea typeface="微軟正黑體" pitchFamily="34" charset="-120"/>
            </a:endParaRPr>
          </a:p>
          <a:p>
            <a:pPr>
              <a:lnSpc>
                <a:spcPct val="90000"/>
              </a:lnSpc>
            </a:pPr>
            <a:r>
              <a:rPr lang="zh-TW" altLang="en-US" sz="2600" dirty="0">
                <a:latin typeface="微軟正黑體" pitchFamily="34" charset="-120"/>
                <a:ea typeface="微軟正黑體" pitchFamily="34" charset="-120"/>
              </a:rPr>
              <a:t>伙食津貼</a:t>
            </a:r>
          </a:p>
          <a:p>
            <a:pPr>
              <a:lnSpc>
                <a:spcPct val="90000"/>
              </a:lnSpc>
            </a:pPr>
            <a:r>
              <a:rPr lang="zh-TW" altLang="en-US" sz="2600" dirty="0">
                <a:latin typeface="微軟正黑體" pitchFamily="34" charset="-120"/>
                <a:ea typeface="微軟正黑體" pitchFamily="34" charset="-120"/>
              </a:rPr>
              <a:t>外地津貼</a:t>
            </a:r>
          </a:p>
        </p:txBody>
      </p:sp>
    </p:spTree>
    <p:extLst>
      <p:ext uri="{BB962C8B-B14F-4D97-AF65-F5344CB8AC3E}">
        <p14:creationId xmlns:p14="http://schemas.microsoft.com/office/powerpoint/2010/main" val="382484302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5810" name="Rectangle 2"/>
          <p:cNvSpPr>
            <a:spLocks noGrp="1" noChangeArrowheads="1"/>
          </p:cNvSpPr>
          <p:nvPr>
            <p:ph type="title"/>
          </p:nvPr>
        </p:nvSpPr>
        <p:spPr/>
        <p:txBody>
          <a:bodyPr/>
          <a:lstStyle/>
          <a:p>
            <a:r>
              <a:rPr lang="zh-TW" altLang="en-US" dirty="0">
                <a:solidFill>
                  <a:schemeClr val="tx1">
                    <a:lumMod val="65000"/>
                    <a:lumOff val="35000"/>
                  </a:schemeClr>
                </a:solidFill>
                <a:latin typeface="微軟正黑體" pitchFamily="34" charset="-120"/>
                <a:ea typeface="微軟正黑體" pitchFamily="34" charset="-120"/>
              </a:rPr>
              <a:t>通常不認屬工資者</a:t>
            </a:r>
          </a:p>
        </p:txBody>
      </p:sp>
      <p:sp>
        <p:nvSpPr>
          <p:cNvPr id="375811" name="Rectangle 3"/>
          <p:cNvSpPr>
            <a:spLocks noGrp="1" noChangeArrowheads="1"/>
          </p:cNvSpPr>
          <p:nvPr>
            <p:ph type="body" idx="1"/>
          </p:nvPr>
        </p:nvSpPr>
        <p:spPr/>
        <p:txBody>
          <a:bodyPr/>
          <a:lstStyle/>
          <a:p>
            <a:r>
              <a:rPr lang="zh-TW" altLang="en-US" dirty="0">
                <a:latin typeface="微軟正黑體" pitchFamily="34" charset="-120"/>
                <a:ea typeface="微軟正黑體" pitchFamily="34" charset="-120"/>
              </a:rPr>
              <a:t>汽油補助費</a:t>
            </a:r>
          </a:p>
          <a:p>
            <a:r>
              <a:rPr lang="zh-TW" altLang="en-US" dirty="0">
                <a:latin typeface="微軟正黑體" pitchFamily="34" charset="-120"/>
                <a:ea typeface="微軟正黑體" pitchFamily="34" charset="-120"/>
              </a:rPr>
              <a:t>汽車折舊維修費</a:t>
            </a:r>
          </a:p>
          <a:p>
            <a:r>
              <a:rPr lang="zh-TW" altLang="en-US" dirty="0">
                <a:latin typeface="微軟正黑體" pitchFamily="34" charset="-120"/>
                <a:ea typeface="微軟正黑體" pitchFamily="34" charset="-120"/>
              </a:rPr>
              <a:t>年終考績獎金</a:t>
            </a:r>
            <a:r>
              <a:rPr lang="en-US" altLang="zh-TW" dirty="0">
                <a:latin typeface="微軟正黑體" pitchFamily="34" charset="-120"/>
                <a:ea typeface="微軟正黑體" pitchFamily="34" charset="-120"/>
              </a:rPr>
              <a:t>(</a:t>
            </a:r>
            <a:r>
              <a:rPr lang="zh-TW" altLang="en-US" dirty="0">
                <a:latin typeface="微軟正黑體" pitchFamily="34" charset="-120"/>
                <a:ea typeface="微軟正黑體" pitchFamily="34" charset="-120"/>
              </a:rPr>
              <a:t>依等第發給</a:t>
            </a:r>
            <a:r>
              <a:rPr lang="en-US" altLang="zh-TW" dirty="0">
                <a:latin typeface="微軟正黑體" pitchFamily="34" charset="-120"/>
                <a:ea typeface="微軟正黑體" pitchFamily="34" charset="-120"/>
              </a:rPr>
              <a:t>)</a:t>
            </a:r>
          </a:p>
          <a:p>
            <a:r>
              <a:rPr lang="zh-TW" altLang="en-US" dirty="0" smtClean="0">
                <a:latin typeface="微軟正黑體" pitchFamily="34" charset="-120"/>
                <a:ea typeface="微軟正黑體" pitchFamily="34" charset="-120"/>
              </a:rPr>
              <a:t>三節獎金</a:t>
            </a:r>
            <a:endParaRPr lang="zh-TW" altLang="en-US" dirty="0">
              <a:latin typeface="微軟正黑體" pitchFamily="34" charset="-120"/>
              <a:ea typeface="微軟正黑體" pitchFamily="34" charset="-120"/>
            </a:endParaRPr>
          </a:p>
          <a:p>
            <a:r>
              <a:rPr lang="zh-TW" altLang="en-US" dirty="0">
                <a:latin typeface="微軟正黑體" pitchFamily="34" charset="-120"/>
                <a:ea typeface="微軟正黑體" pitchFamily="34" charset="-120"/>
              </a:rPr>
              <a:t>健檢補助</a:t>
            </a:r>
          </a:p>
          <a:p>
            <a:r>
              <a:rPr lang="zh-TW" altLang="en-US" dirty="0">
                <a:latin typeface="微軟正黑體" pitchFamily="34" charset="-120"/>
                <a:ea typeface="微軟正黑體" pitchFamily="34" charset="-120"/>
              </a:rPr>
              <a:t>宿舍補助</a:t>
            </a:r>
          </a:p>
          <a:p>
            <a:r>
              <a:rPr lang="zh-TW" altLang="en-US" dirty="0">
                <a:latin typeface="微軟正黑體" pitchFamily="34" charset="-120"/>
                <a:ea typeface="微軟正黑體" pitchFamily="34" charset="-120"/>
              </a:rPr>
              <a:t>電話費補助</a:t>
            </a:r>
          </a:p>
          <a:p>
            <a:endParaRPr lang="zh-TW" altLang="en-US" dirty="0"/>
          </a:p>
          <a:p>
            <a:endParaRPr lang="en-US" altLang="zh-TW" dirty="0"/>
          </a:p>
        </p:txBody>
      </p:sp>
    </p:spTree>
    <p:extLst>
      <p:ext uri="{BB962C8B-B14F-4D97-AF65-F5344CB8AC3E}">
        <p14:creationId xmlns:p14="http://schemas.microsoft.com/office/powerpoint/2010/main" val="194135814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標題 2"/>
          <p:cNvSpPr>
            <a:spLocks noGrp="1"/>
          </p:cNvSpPr>
          <p:nvPr>
            <p:ph type="title"/>
          </p:nvPr>
        </p:nvSpPr>
        <p:spPr/>
        <p:txBody>
          <a:bodyPr anchor="ctr"/>
          <a:lstStyle/>
          <a:p>
            <a:r>
              <a:rPr altLang="en-US" sz="4000" b="1" dirty="0" smtClean="0">
                <a:solidFill>
                  <a:schemeClr val="tx1">
                    <a:lumMod val="65000"/>
                    <a:lumOff val="35000"/>
                  </a:schemeClr>
                </a:solidFill>
                <a:latin typeface="微軟正黑體" pitchFamily="34" charset="-120"/>
                <a:ea typeface="微軟正黑體" pitchFamily="34" charset="-120"/>
              </a:rPr>
              <a:t>以</a:t>
            </a:r>
            <a:r>
              <a:rPr lang="zh-TW" altLang="en-US" sz="4000" b="1" dirty="0" smtClean="0">
                <a:solidFill>
                  <a:schemeClr val="tx1">
                    <a:lumMod val="65000"/>
                    <a:lumOff val="35000"/>
                  </a:schemeClr>
                </a:solidFill>
                <a:latin typeface="微軟正黑體" pitchFamily="34" charset="-120"/>
                <a:ea typeface="微軟正黑體" pitchFamily="34" charset="-120"/>
              </a:rPr>
              <a:t>「</a:t>
            </a:r>
            <a:r>
              <a:rPr altLang="en-US" sz="4000" b="1" dirty="0" smtClean="0">
                <a:solidFill>
                  <a:schemeClr val="tx1">
                    <a:lumMod val="65000"/>
                    <a:lumOff val="35000"/>
                  </a:schemeClr>
                </a:solidFill>
                <a:latin typeface="微軟正黑體" pitchFamily="34" charset="-120"/>
                <a:ea typeface="微軟正黑體" pitchFamily="34" charset="-120"/>
              </a:rPr>
              <a:t>交通津貼</a:t>
            </a:r>
            <a:r>
              <a:rPr lang="zh-TW" altLang="en-US" sz="4000" b="1" dirty="0" smtClean="0">
                <a:solidFill>
                  <a:schemeClr val="tx1">
                    <a:lumMod val="65000"/>
                    <a:lumOff val="35000"/>
                  </a:schemeClr>
                </a:solidFill>
                <a:latin typeface="微軟正黑體" pitchFamily="34" charset="-120"/>
                <a:ea typeface="微軟正黑體" pitchFamily="34" charset="-120"/>
              </a:rPr>
              <a:t>」</a:t>
            </a:r>
            <a:r>
              <a:rPr altLang="en-US" sz="4000" b="1" dirty="0" smtClean="0">
                <a:solidFill>
                  <a:schemeClr val="tx1">
                    <a:lumMod val="65000"/>
                    <a:lumOff val="35000"/>
                  </a:schemeClr>
                </a:solidFill>
                <a:latin typeface="微軟正黑體" pitchFamily="34" charset="-120"/>
                <a:ea typeface="微軟正黑體" pitchFamily="34" charset="-120"/>
              </a:rPr>
              <a:t>為例</a:t>
            </a:r>
          </a:p>
        </p:txBody>
      </p:sp>
      <p:sp>
        <p:nvSpPr>
          <p:cNvPr id="9" name="內容版面配置區 8"/>
          <p:cNvSpPr>
            <a:spLocks noGrp="1"/>
          </p:cNvSpPr>
          <p:nvPr>
            <p:ph idx="1"/>
          </p:nvPr>
        </p:nvSpPr>
        <p:spPr/>
        <p:txBody>
          <a:bodyPr/>
          <a:lstStyle/>
          <a:p>
            <a:pPr>
              <a:defRPr/>
            </a:pPr>
            <a:endParaRPr lang="en-US" altLang="zh-TW" dirty="0" smtClean="0"/>
          </a:p>
          <a:p>
            <a:pPr>
              <a:defRPr/>
            </a:pPr>
            <a:endParaRPr lang="en-US" altLang="zh-TW" dirty="0" smtClean="0"/>
          </a:p>
          <a:p>
            <a:pPr>
              <a:defRPr/>
            </a:pPr>
            <a:endParaRPr lang="en-US" altLang="zh-TW" dirty="0"/>
          </a:p>
          <a:p>
            <a:pPr>
              <a:defRPr/>
            </a:pPr>
            <a:endParaRPr lang="en-US" altLang="zh-TW" dirty="0" smtClean="0"/>
          </a:p>
          <a:p>
            <a:pPr>
              <a:defRPr/>
            </a:pPr>
            <a:endParaRPr lang="en-US" altLang="zh-TW" dirty="0"/>
          </a:p>
          <a:p>
            <a:pPr>
              <a:defRPr/>
            </a:pPr>
            <a:endParaRPr lang="en-US" altLang="zh-TW" dirty="0" smtClean="0"/>
          </a:p>
          <a:p>
            <a:pPr>
              <a:defRPr/>
            </a:pPr>
            <a:endParaRPr lang="en-US" altLang="zh-TW" dirty="0"/>
          </a:p>
          <a:p>
            <a:pPr marL="0" indent="0" algn="ctr">
              <a:buFont typeface="Arial" pitchFamily="34" charset="0"/>
              <a:buNone/>
              <a:defRPr/>
            </a:pPr>
            <a:endParaRPr altLang="en-US" sz="4000" b="1" dirty="0">
              <a:effectLst>
                <a:outerShdw blurRad="38100" dist="38100" dir="2700000" algn="tl">
                  <a:srgbClr val="000000">
                    <a:alpha val="43137"/>
                  </a:srgbClr>
                </a:outerShdw>
              </a:effectLst>
              <a:latin typeface="微軟正黑體" pitchFamily="34" charset="-120"/>
              <a:ea typeface="微軟正黑體" pitchFamily="34" charset="-120"/>
            </a:endParaRPr>
          </a:p>
        </p:txBody>
      </p:sp>
      <p:sp>
        <p:nvSpPr>
          <p:cNvPr id="2" name="頁尾版面配置區 1"/>
          <p:cNvSpPr>
            <a:spLocks noGrp="1"/>
          </p:cNvSpPr>
          <p:nvPr>
            <p:ph type="ftr" sz="quarter" idx="11"/>
          </p:nvPr>
        </p:nvSpPr>
        <p:spPr/>
        <p:txBody>
          <a:bodyPr/>
          <a:lstStyle/>
          <a:p>
            <a:pPr>
              <a:defRPr/>
            </a:pPr>
            <a:endParaRPr lang="zh-TW" altLang="en-US"/>
          </a:p>
        </p:txBody>
      </p:sp>
      <p:sp>
        <p:nvSpPr>
          <p:cNvPr id="3" name="投影片編號版面配置區 2"/>
          <p:cNvSpPr>
            <a:spLocks noGrp="1"/>
          </p:cNvSpPr>
          <p:nvPr>
            <p:ph type="sldNum" sz="quarter" idx="12"/>
          </p:nvPr>
        </p:nvSpPr>
        <p:spPr/>
        <p:txBody>
          <a:bodyPr/>
          <a:lstStyle/>
          <a:p>
            <a:pPr>
              <a:defRPr/>
            </a:pPr>
            <a:fld id="{A868F16C-D9DC-4299-9561-E2BC30FC5AD3}" type="slidenum">
              <a:rPr lang="en-US" altLang="zh-TW" smtClean="0"/>
              <a:pPr>
                <a:defRPr/>
              </a:pPr>
              <a:t>14</a:t>
            </a:fld>
            <a:endParaRPr lang="en-US" altLang="zh-TW"/>
          </a:p>
        </p:txBody>
      </p:sp>
      <p:sp>
        <p:nvSpPr>
          <p:cNvPr id="6" name="標題 2"/>
          <p:cNvSpPr txBox="1">
            <a:spLocks/>
          </p:cNvSpPr>
          <p:nvPr/>
        </p:nvSpPr>
        <p:spPr>
          <a:xfrm>
            <a:off x="627063" y="1009650"/>
            <a:ext cx="8229600" cy="1143000"/>
          </a:xfrm>
          <a:prstGeom prst="rect">
            <a:avLst/>
          </a:prstGeom>
        </p:spPr>
        <p:txBody>
          <a:bodyPr anchor="ctr">
            <a:normAutofit/>
            <a:scene3d>
              <a:camera prst="orthographicFront"/>
              <a:lightRig rig="soft" dir="t"/>
            </a:scene3d>
            <a:sp3d prstMaterial="softEdge">
              <a:bevelT w="25400" h="25400"/>
            </a:sp3d>
          </a:bodyPr>
          <a:lst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pPr algn="ctr">
              <a:defRPr/>
            </a:pPr>
            <a:endParaRPr lang="zh-TW" altLang="en-US" dirty="0"/>
          </a:p>
        </p:txBody>
      </p:sp>
      <p:sp>
        <p:nvSpPr>
          <p:cNvPr id="59399" name="內容版面配置區 7"/>
          <p:cNvSpPr txBox="1">
            <a:spLocks/>
          </p:cNvSpPr>
          <p:nvPr/>
        </p:nvSpPr>
        <p:spPr bwMode="auto">
          <a:xfrm>
            <a:off x="827088" y="2327275"/>
            <a:ext cx="4041775" cy="3951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Calibri" pitchFamily="34" charset="0"/>
                <a:ea typeface="新細明體" pitchFamily="18" charset="-120"/>
              </a:defRPr>
            </a:lvl1pPr>
            <a:lvl2pPr>
              <a:defRPr sz="2400">
                <a:solidFill>
                  <a:schemeClr val="tx1"/>
                </a:solidFill>
                <a:latin typeface="Calibri" pitchFamily="34" charset="0"/>
                <a:ea typeface="新細明體" pitchFamily="18" charset="-120"/>
              </a:defRPr>
            </a:lvl2pPr>
            <a:lvl3pPr>
              <a:defRPr sz="2000">
                <a:solidFill>
                  <a:schemeClr val="tx1"/>
                </a:solidFill>
                <a:latin typeface="Calibri" pitchFamily="34" charset="0"/>
                <a:ea typeface="新細明體" pitchFamily="18" charset="-120"/>
              </a:defRPr>
            </a:lvl3pPr>
            <a:lvl4pPr>
              <a:defRPr>
                <a:solidFill>
                  <a:schemeClr val="tx1"/>
                </a:solidFill>
                <a:latin typeface="Calibri" pitchFamily="34" charset="0"/>
                <a:ea typeface="新細明體" pitchFamily="18" charset="-120"/>
              </a:defRPr>
            </a:lvl4pPr>
            <a:lvl5pPr>
              <a:defRPr>
                <a:solidFill>
                  <a:schemeClr val="tx1"/>
                </a:solidFill>
                <a:latin typeface="Calibri" pitchFamily="34" charset="0"/>
                <a:ea typeface="新細明體" pitchFamily="18" charset="-120"/>
              </a:defRPr>
            </a:lvl5pPr>
            <a:lvl6pPr eaLnBrk="0" fontAlgn="base" hangingPunct="0">
              <a:spcAft>
                <a:spcPct val="0"/>
              </a:spcAft>
              <a:buChar char="»"/>
              <a:defRPr>
                <a:solidFill>
                  <a:schemeClr val="tx1"/>
                </a:solidFill>
                <a:latin typeface="Calibri" pitchFamily="34" charset="0"/>
                <a:ea typeface="新細明體" pitchFamily="18" charset="-120"/>
              </a:defRPr>
            </a:lvl6pPr>
            <a:lvl7pPr eaLnBrk="0" fontAlgn="base" hangingPunct="0">
              <a:spcAft>
                <a:spcPct val="0"/>
              </a:spcAft>
              <a:buChar char="»"/>
              <a:defRPr>
                <a:solidFill>
                  <a:schemeClr val="tx1"/>
                </a:solidFill>
                <a:latin typeface="Calibri" pitchFamily="34" charset="0"/>
                <a:ea typeface="新細明體" pitchFamily="18" charset="-120"/>
              </a:defRPr>
            </a:lvl7pPr>
            <a:lvl8pPr eaLnBrk="0" fontAlgn="base" hangingPunct="0">
              <a:spcAft>
                <a:spcPct val="0"/>
              </a:spcAft>
              <a:buChar char="»"/>
              <a:defRPr>
                <a:solidFill>
                  <a:schemeClr val="tx1"/>
                </a:solidFill>
                <a:latin typeface="Calibri" pitchFamily="34" charset="0"/>
                <a:ea typeface="新細明體" pitchFamily="18" charset="-120"/>
              </a:defRPr>
            </a:lvl8pPr>
            <a:lvl9pPr eaLnBrk="0" fontAlgn="base" hangingPunct="0">
              <a:spcAft>
                <a:spcPct val="0"/>
              </a:spcAft>
              <a:buChar char="»"/>
              <a:defRPr>
                <a:solidFill>
                  <a:schemeClr val="tx1"/>
                </a:solidFill>
                <a:latin typeface="Calibri" pitchFamily="34" charset="0"/>
                <a:ea typeface="新細明體" pitchFamily="18" charset="-120"/>
              </a:defRPr>
            </a:lvl9pPr>
          </a:lstStyle>
          <a:p>
            <a:pPr marL="342900" indent="-342900">
              <a:spcBef>
                <a:spcPct val="20000"/>
              </a:spcBef>
              <a:buFont typeface="Arial" pitchFamily="34" charset="0"/>
              <a:buChar char="•"/>
            </a:pPr>
            <a:endParaRPr kumimoji="0" lang="zh-TW" altLang="en-US" sz="2400" b="1"/>
          </a:p>
          <a:p>
            <a:pPr marL="342900" indent="-342900">
              <a:spcBef>
                <a:spcPct val="20000"/>
              </a:spcBef>
              <a:buFont typeface="Arial" pitchFamily="34" charset="0"/>
              <a:buChar char="•"/>
            </a:pPr>
            <a:endParaRPr kumimoji="0" lang="zh-TW" altLang="en-US" sz="2400"/>
          </a:p>
        </p:txBody>
      </p:sp>
      <p:grpSp>
        <p:nvGrpSpPr>
          <p:cNvPr id="4" name="群組 1"/>
          <p:cNvGrpSpPr>
            <a:grpSpLocks/>
          </p:cNvGrpSpPr>
          <p:nvPr/>
        </p:nvGrpSpPr>
        <p:grpSpPr bwMode="auto">
          <a:xfrm>
            <a:off x="544513" y="1843088"/>
            <a:ext cx="4071937" cy="3752850"/>
            <a:chOff x="259601" y="1581122"/>
            <a:chExt cx="4071254" cy="3752878"/>
          </a:xfrm>
        </p:grpSpPr>
        <p:grpSp>
          <p:nvGrpSpPr>
            <p:cNvPr id="5" name="Group 5"/>
            <p:cNvGrpSpPr>
              <a:grpSpLocks/>
            </p:cNvGrpSpPr>
            <p:nvPr/>
          </p:nvGrpSpPr>
          <p:grpSpPr bwMode="auto">
            <a:xfrm>
              <a:off x="382115" y="1581122"/>
              <a:ext cx="3885085" cy="3752878"/>
              <a:chOff x="724759" y="4481661"/>
              <a:chExt cx="1361698" cy="1315360"/>
            </a:xfrm>
          </p:grpSpPr>
          <p:sp>
            <p:nvSpPr>
              <p:cNvPr id="11" name="Rectangle 19"/>
              <p:cNvSpPr/>
              <p:nvPr/>
            </p:nvSpPr>
            <p:spPr>
              <a:xfrm rot="21388734">
                <a:off x="724655" y="4486669"/>
                <a:ext cx="1361860" cy="1310352"/>
              </a:xfrm>
              <a:custGeom>
                <a:avLst/>
                <a:gdLst>
                  <a:gd name="connsiteX0" fmla="*/ 0 w 1339596"/>
                  <a:gd name="connsiteY0" fmla="*/ 0 h 1219200"/>
                  <a:gd name="connsiteX1" fmla="*/ 1339596 w 1339596"/>
                  <a:gd name="connsiteY1" fmla="*/ 0 h 1219200"/>
                  <a:gd name="connsiteX2" fmla="*/ 1339596 w 1339596"/>
                  <a:gd name="connsiteY2" fmla="*/ 1219200 h 1219200"/>
                  <a:gd name="connsiteX3" fmla="*/ 0 w 1339596"/>
                  <a:gd name="connsiteY3" fmla="*/ 1219200 h 1219200"/>
                  <a:gd name="connsiteX4" fmla="*/ 0 w 1339596"/>
                  <a:gd name="connsiteY4" fmla="*/ 0 h 1219200"/>
                  <a:gd name="connsiteX0" fmla="*/ 0 w 1339596"/>
                  <a:gd name="connsiteY0" fmla="*/ 11733 h 1230933"/>
                  <a:gd name="connsiteX1" fmla="*/ 1306342 w 1339596"/>
                  <a:gd name="connsiteY1" fmla="*/ 0 h 1230933"/>
                  <a:gd name="connsiteX2" fmla="*/ 1339596 w 1339596"/>
                  <a:gd name="connsiteY2" fmla="*/ 1230933 h 1230933"/>
                  <a:gd name="connsiteX3" fmla="*/ 0 w 1339596"/>
                  <a:gd name="connsiteY3" fmla="*/ 1230933 h 1230933"/>
                  <a:gd name="connsiteX4" fmla="*/ 0 w 1339596"/>
                  <a:gd name="connsiteY4" fmla="*/ 11733 h 1230933"/>
                  <a:gd name="connsiteX0" fmla="*/ 55747 w 1339596"/>
                  <a:gd name="connsiteY0" fmla="*/ 12706 h 1230933"/>
                  <a:gd name="connsiteX1" fmla="*/ 1306342 w 1339596"/>
                  <a:gd name="connsiteY1" fmla="*/ 0 h 1230933"/>
                  <a:gd name="connsiteX2" fmla="*/ 1339596 w 1339596"/>
                  <a:gd name="connsiteY2" fmla="*/ 1230933 h 1230933"/>
                  <a:gd name="connsiteX3" fmla="*/ 0 w 1339596"/>
                  <a:gd name="connsiteY3" fmla="*/ 1230933 h 1230933"/>
                  <a:gd name="connsiteX4" fmla="*/ 55747 w 1339596"/>
                  <a:gd name="connsiteY4" fmla="*/ 12706 h 1230933"/>
                  <a:gd name="connsiteX0" fmla="*/ 28195 w 1339596"/>
                  <a:gd name="connsiteY0" fmla="*/ 12225 h 1230933"/>
                  <a:gd name="connsiteX1" fmla="*/ 1306342 w 1339596"/>
                  <a:gd name="connsiteY1" fmla="*/ 0 h 1230933"/>
                  <a:gd name="connsiteX2" fmla="*/ 1339596 w 1339596"/>
                  <a:gd name="connsiteY2" fmla="*/ 1230933 h 1230933"/>
                  <a:gd name="connsiteX3" fmla="*/ 0 w 1339596"/>
                  <a:gd name="connsiteY3" fmla="*/ 1230933 h 1230933"/>
                  <a:gd name="connsiteX4" fmla="*/ 28195 w 1339596"/>
                  <a:gd name="connsiteY4" fmla="*/ 12225 h 1230933"/>
                  <a:gd name="connsiteX0" fmla="*/ 28195 w 1353846"/>
                  <a:gd name="connsiteY0" fmla="*/ 6385 h 1225093"/>
                  <a:gd name="connsiteX1" fmla="*/ 1353846 w 1353846"/>
                  <a:gd name="connsiteY1" fmla="*/ 0 h 1225093"/>
                  <a:gd name="connsiteX2" fmla="*/ 1339596 w 1353846"/>
                  <a:gd name="connsiteY2" fmla="*/ 1225093 h 1225093"/>
                  <a:gd name="connsiteX3" fmla="*/ 0 w 1353846"/>
                  <a:gd name="connsiteY3" fmla="*/ 1225093 h 1225093"/>
                  <a:gd name="connsiteX4" fmla="*/ 28195 w 1353846"/>
                  <a:gd name="connsiteY4" fmla="*/ 6385 h 1225093"/>
                  <a:gd name="connsiteX0" fmla="*/ 20681 w 1353846"/>
                  <a:gd name="connsiteY0" fmla="*/ 6253 h 1225093"/>
                  <a:gd name="connsiteX1" fmla="*/ 1353846 w 1353846"/>
                  <a:gd name="connsiteY1" fmla="*/ 0 h 1225093"/>
                  <a:gd name="connsiteX2" fmla="*/ 1339596 w 1353846"/>
                  <a:gd name="connsiteY2" fmla="*/ 1225093 h 1225093"/>
                  <a:gd name="connsiteX3" fmla="*/ 0 w 1353846"/>
                  <a:gd name="connsiteY3" fmla="*/ 1225093 h 1225093"/>
                  <a:gd name="connsiteX4" fmla="*/ 20681 w 1353846"/>
                  <a:gd name="connsiteY4" fmla="*/ 6253 h 1225093"/>
                  <a:gd name="connsiteX0" fmla="*/ 20681 w 1339596"/>
                  <a:gd name="connsiteY0" fmla="*/ 6603 h 1225443"/>
                  <a:gd name="connsiteX1" fmla="*/ 1333808 w 1339596"/>
                  <a:gd name="connsiteY1" fmla="*/ 0 h 1225443"/>
                  <a:gd name="connsiteX2" fmla="*/ 1339596 w 1339596"/>
                  <a:gd name="connsiteY2" fmla="*/ 1225443 h 1225443"/>
                  <a:gd name="connsiteX3" fmla="*/ 0 w 1339596"/>
                  <a:gd name="connsiteY3" fmla="*/ 1225443 h 1225443"/>
                  <a:gd name="connsiteX4" fmla="*/ 20681 w 1339596"/>
                  <a:gd name="connsiteY4" fmla="*/ 6603 h 1225443"/>
                  <a:gd name="connsiteX0" fmla="*/ 33205 w 1339596"/>
                  <a:gd name="connsiteY0" fmla="*/ 6822 h 1225443"/>
                  <a:gd name="connsiteX1" fmla="*/ 1333808 w 1339596"/>
                  <a:gd name="connsiteY1" fmla="*/ 0 h 1225443"/>
                  <a:gd name="connsiteX2" fmla="*/ 1339596 w 1339596"/>
                  <a:gd name="connsiteY2" fmla="*/ 1225443 h 1225443"/>
                  <a:gd name="connsiteX3" fmla="*/ 0 w 1339596"/>
                  <a:gd name="connsiteY3" fmla="*/ 1225443 h 1225443"/>
                  <a:gd name="connsiteX4" fmla="*/ 33205 w 1339596"/>
                  <a:gd name="connsiteY4" fmla="*/ 6822 h 1225443"/>
                  <a:gd name="connsiteX0" fmla="*/ 13167 w 1339596"/>
                  <a:gd name="connsiteY0" fmla="*/ 6472 h 1225443"/>
                  <a:gd name="connsiteX1" fmla="*/ 1333808 w 1339596"/>
                  <a:gd name="connsiteY1" fmla="*/ 0 h 1225443"/>
                  <a:gd name="connsiteX2" fmla="*/ 1339596 w 1339596"/>
                  <a:gd name="connsiteY2" fmla="*/ 1225443 h 1225443"/>
                  <a:gd name="connsiteX3" fmla="*/ 0 w 1339596"/>
                  <a:gd name="connsiteY3" fmla="*/ 1225443 h 1225443"/>
                  <a:gd name="connsiteX4" fmla="*/ 13167 w 1339596"/>
                  <a:gd name="connsiteY4" fmla="*/ 6472 h 1225443"/>
                  <a:gd name="connsiteX0" fmla="*/ 13167 w 1333884"/>
                  <a:gd name="connsiteY0" fmla="*/ 6472 h 1225443"/>
                  <a:gd name="connsiteX1" fmla="*/ 1333808 w 1333884"/>
                  <a:gd name="connsiteY1" fmla="*/ 0 h 1225443"/>
                  <a:gd name="connsiteX2" fmla="*/ 1302330 w 1333884"/>
                  <a:gd name="connsiteY2" fmla="*/ 1207253 h 1225443"/>
                  <a:gd name="connsiteX3" fmla="*/ 0 w 1333884"/>
                  <a:gd name="connsiteY3" fmla="*/ 1225443 h 1225443"/>
                  <a:gd name="connsiteX4" fmla="*/ 13167 w 1333884"/>
                  <a:gd name="connsiteY4" fmla="*/ 6472 h 1225443"/>
                  <a:gd name="connsiteX0" fmla="*/ 13167 w 1334211"/>
                  <a:gd name="connsiteY0" fmla="*/ 6472 h 1232826"/>
                  <a:gd name="connsiteX1" fmla="*/ 1333808 w 1334211"/>
                  <a:gd name="connsiteY1" fmla="*/ 0 h 1232826"/>
                  <a:gd name="connsiteX2" fmla="*/ 1331950 w 1334211"/>
                  <a:gd name="connsiteY2" fmla="*/ 1232826 h 1232826"/>
                  <a:gd name="connsiteX3" fmla="*/ 0 w 1334211"/>
                  <a:gd name="connsiteY3" fmla="*/ 1225443 h 1232826"/>
                  <a:gd name="connsiteX4" fmla="*/ 13167 w 1334211"/>
                  <a:gd name="connsiteY4" fmla="*/ 6472 h 1232826"/>
                  <a:gd name="connsiteX0" fmla="*/ 13167 w 1333952"/>
                  <a:gd name="connsiteY0" fmla="*/ 6472 h 1225443"/>
                  <a:gd name="connsiteX1" fmla="*/ 1333808 w 1333952"/>
                  <a:gd name="connsiteY1" fmla="*/ 0 h 1225443"/>
                  <a:gd name="connsiteX2" fmla="*/ 1319601 w 1333952"/>
                  <a:gd name="connsiteY2" fmla="*/ 1222588 h 1225443"/>
                  <a:gd name="connsiteX3" fmla="*/ 0 w 1333952"/>
                  <a:gd name="connsiteY3" fmla="*/ 1225443 h 1225443"/>
                  <a:gd name="connsiteX4" fmla="*/ 13167 w 1333952"/>
                  <a:gd name="connsiteY4" fmla="*/ 6472 h 1225443"/>
                  <a:gd name="connsiteX0" fmla="*/ 30785 w 1333952"/>
                  <a:gd name="connsiteY0" fmla="*/ 0 h 1235984"/>
                  <a:gd name="connsiteX1" fmla="*/ 1333808 w 1333952"/>
                  <a:gd name="connsiteY1" fmla="*/ 10541 h 1235984"/>
                  <a:gd name="connsiteX2" fmla="*/ 1319601 w 1333952"/>
                  <a:gd name="connsiteY2" fmla="*/ 1233129 h 1235984"/>
                  <a:gd name="connsiteX3" fmla="*/ 0 w 1333952"/>
                  <a:gd name="connsiteY3" fmla="*/ 1235984 h 1235984"/>
                  <a:gd name="connsiteX4" fmla="*/ 30785 w 1333952"/>
                  <a:gd name="connsiteY4" fmla="*/ 0 h 1235984"/>
                  <a:gd name="connsiteX0" fmla="*/ 30785 w 1319601"/>
                  <a:gd name="connsiteY0" fmla="*/ 0 h 1235984"/>
                  <a:gd name="connsiteX1" fmla="*/ 1312848 w 1319601"/>
                  <a:gd name="connsiteY1" fmla="*/ 20567 h 1235984"/>
                  <a:gd name="connsiteX2" fmla="*/ 1319601 w 1319601"/>
                  <a:gd name="connsiteY2" fmla="*/ 1233129 h 1235984"/>
                  <a:gd name="connsiteX3" fmla="*/ 0 w 1319601"/>
                  <a:gd name="connsiteY3" fmla="*/ 1235984 h 1235984"/>
                  <a:gd name="connsiteX4" fmla="*/ 30785 w 1319601"/>
                  <a:gd name="connsiteY4" fmla="*/ 0 h 1235984"/>
                  <a:gd name="connsiteX0" fmla="*/ 30785 w 1319601"/>
                  <a:gd name="connsiteY0" fmla="*/ 0 h 1258608"/>
                  <a:gd name="connsiteX1" fmla="*/ 1312848 w 1319601"/>
                  <a:gd name="connsiteY1" fmla="*/ 20567 h 1258608"/>
                  <a:gd name="connsiteX2" fmla="*/ 1319601 w 1319601"/>
                  <a:gd name="connsiteY2" fmla="*/ 1233129 h 1258608"/>
                  <a:gd name="connsiteX3" fmla="*/ 0 w 1319601"/>
                  <a:gd name="connsiteY3" fmla="*/ 1235984 h 1258608"/>
                  <a:gd name="connsiteX4" fmla="*/ 30785 w 1319601"/>
                  <a:gd name="connsiteY4" fmla="*/ 0 h 1258608"/>
                  <a:gd name="connsiteX0" fmla="*/ 31250 w 1320066"/>
                  <a:gd name="connsiteY0" fmla="*/ 0 h 1267432"/>
                  <a:gd name="connsiteX1" fmla="*/ 1313313 w 1320066"/>
                  <a:gd name="connsiteY1" fmla="*/ 20567 h 1267432"/>
                  <a:gd name="connsiteX2" fmla="*/ 1320066 w 1320066"/>
                  <a:gd name="connsiteY2" fmla="*/ 1233129 h 1267432"/>
                  <a:gd name="connsiteX3" fmla="*/ 0 w 1320066"/>
                  <a:gd name="connsiteY3" fmla="*/ 1260343 h 1267432"/>
                  <a:gd name="connsiteX4" fmla="*/ 31250 w 1320066"/>
                  <a:gd name="connsiteY4" fmla="*/ 0 h 1267432"/>
                  <a:gd name="connsiteX0" fmla="*/ 31250 w 1320066"/>
                  <a:gd name="connsiteY0" fmla="*/ 0 h 1268253"/>
                  <a:gd name="connsiteX1" fmla="*/ 1313313 w 1320066"/>
                  <a:gd name="connsiteY1" fmla="*/ 20567 h 1268253"/>
                  <a:gd name="connsiteX2" fmla="*/ 1320066 w 1320066"/>
                  <a:gd name="connsiteY2" fmla="*/ 1233129 h 1268253"/>
                  <a:gd name="connsiteX3" fmla="*/ 0 w 1320066"/>
                  <a:gd name="connsiteY3" fmla="*/ 1260343 h 1268253"/>
                  <a:gd name="connsiteX4" fmla="*/ 31250 w 1320066"/>
                  <a:gd name="connsiteY4" fmla="*/ 0 h 1268253"/>
                  <a:gd name="connsiteX0" fmla="*/ 31250 w 1320066"/>
                  <a:gd name="connsiteY0" fmla="*/ 0 h 1263844"/>
                  <a:gd name="connsiteX1" fmla="*/ 1313313 w 1320066"/>
                  <a:gd name="connsiteY1" fmla="*/ 20567 h 1263844"/>
                  <a:gd name="connsiteX2" fmla="*/ 1320066 w 1320066"/>
                  <a:gd name="connsiteY2" fmla="*/ 1233129 h 1263844"/>
                  <a:gd name="connsiteX3" fmla="*/ 0 w 1320066"/>
                  <a:gd name="connsiteY3" fmla="*/ 1260343 h 1263844"/>
                  <a:gd name="connsiteX4" fmla="*/ 31250 w 1320066"/>
                  <a:gd name="connsiteY4" fmla="*/ 0 h 1263844"/>
                  <a:gd name="connsiteX0" fmla="*/ 31250 w 1320066"/>
                  <a:gd name="connsiteY0" fmla="*/ 0 h 1263844"/>
                  <a:gd name="connsiteX1" fmla="*/ 1313313 w 1320066"/>
                  <a:gd name="connsiteY1" fmla="*/ 20567 h 1263844"/>
                  <a:gd name="connsiteX2" fmla="*/ 1320066 w 1320066"/>
                  <a:gd name="connsiteY2" fmla="*/ 1233129 h 1263844"/>
                  <a:gd name="connsiteX3" fmla="*/ 0 w 1320066"/>
                  <a:gd name="connsiteY3" fmla="*/ 1260343 h 1263844"/>
                  <a:gd name="connsiteX4" fmla="*/ 31250 w 1320066"/>
                  <a:gd name="connsiteY4" fmla="*/ 0 h 12638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0066" h="1263844">
                    <a:moveTo>
                      <a:pt x="31250" y="0"/>
                    </a:moveTo>
                    <a:lnTo>
                      <a:pt x="1313313" y="20567"/>
                    </a:lnTo>
                    <a:cubicBezTo>
                      <a:pt x="1315242" y="429048"/>
                      <a:pt x="1291435" y="859628"/>
                      <a:pt x="1320066" y="1233129"/>
                    </a:cubicBezTo>
                    <a:cubicBezTo>
                      <a:pt x="665493" y="1279400"/>
                      <a:pt x="439867" y="1259391"/>
                      <a:pt x="0" y="1260343"/>
                    </a:cubicBezTo>
                    <a:lnTo>
                      <a:pt x="31250" y="0"/>
                    </a:lnTo>
                    <a:close/>
                  </a:path>
                </a:pathLst>
              </a:custGeom>
              <a:gradFill flip="none" rotWithShape="1">
                <a:gsLst>
                  <a:gs pos="0">
                    <a:srgbClr val="92D050">
                      <a:lumMod val="42000"/>
                      <a:lumOff val="58000"/>
                    </a:srgbClr>
                  </a:gs>
                  <a:gs pos="100000">
                    <a:srgbClr val="89C25A">
                      <a:lumMod val="81000"/>
                      <a:lumOff val="19000"/>
                    </a:srgbClr>
                  </a:gs>
                </a:gsLst>
                <a:lin ang="5400000" scaled="1"/>
                <a:tileRect/>
              </a:gradFill>
              <a:ln>
                <a:noFill/>
              </a:ln>
              <a:effectLst>
                <a:outerShdw blurRad="38100" dist="12700" dir="5400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anchor="ctr"/>
              <a:lstStyle/>
              <a:p>
                <a:pPr algn="ctr">
                  <a:defRPr/>
                </a:pPr>
                <a:endParaRPr lang="en-US" sz="1200" dirty="0">
                  <a:solidFill>
                    <a:schemeClr val="tx1"/>
                  </a:solidFill>
                  <a:latin typeface="微軟正黑體" pitchFamily="34" charset="-120"/>
                  <a:ea typeface="微軟正黑體" pitchFamily="34" charset="-120"/>
                  <a:cs typeface="Arial" pitchFamily="34" charset="0"/>
                </a:endParaRPr>
              </a:p>
            </p:txBody>
          </p:sp>
          <p:grpSp>
            <p:nvGrpSpPr>
              <p:cNvPr id="7" name="Group 24"/>
              <p:cNvGrpSpPr/>
              <p:nvPr/>
            </p:nvGrpSpPr>
            <p:grpSpPr>
              <a:xfrm>
                <a:off x="1324832" y="4481661"/>
                <a:ext cx="184785" cy="186690"/>
                <a:chOff x="4917745" y="2235200"/>
                <a:chExt cx="2584952" cy="2489199"/>
              </a:xfrm>
              <a:effectLst>
                <a:outerShdw blurRad="50800" dist="25400" dir="8100000" algn="tr" rotWithShape="0">
                  <a:prstClr val="black">
                    <a:alpha val="45000"/>
                  </a:prstClr>
                </a:outerShdw>
              </a:effectLst>
            </p:grpSpPr>
            <p:sp>
              <p:nvSpPr>
                <p:cNvPr id="13" name="Oval 27"/>
                <p:cNvSpPr/>
                <p:nvPr/>
              </p:nvSpPr>
              <p:spPr>
                <a:xfrm>
                  <a:off x="4917745" y="2429067"/>
                  <a:ext cx="2295331" cy="2295332"/>
                </a:xfrm>
                <a:prstGeom prst="ellipse">
                  <a:avLst/>
                </a:prstGeom>
                <a:solidFill>
                  <a:srgbClr val="00B0F0"/>
                </a:solidFill>
                <a:ln>
                  <a:noFill/>
                </a:ln>
                <a:effectLst/>
                <a:scene3d>
                  <a:camera prst="orthographicFront">
                    <a:rot lat="0" lon="0" rev="0"/>
                  </a:camera>
                  <a:lightRig rig="contrasting" dir="t">
                    <a:rot lat="0" lon="0" rev="1500000"/>
                  </a:lightRig>
                </a:scene3d>
                <a:sp3d>
                  <a:bevelT w="44450" h="69850"/>
                </a:sp3d>
              </p:spPr>
              <p:style>
                <a:lnRef idx="1">
                  <a:schemeClr val="accent2"/>
                </a:lnRef>
                <a:fillRef idx="3">
                  <a:schemeClr val="accent2"/>
                </a:fillRef>
                <a:effectRef idx="2">
                  <a:schemeClr val="accent2"/>
                </a:effectRef>
                <a:fontRef idx="minor">
                  <a:schemeClr val="lt1"/>
                </a:fontRef>
              </p:style>
              <p:txBody>
                <a:bodyPr anchor="ctr"/>
                <a:lstStyle/>
                <a:p>
                  <a:pPr algn="ctr">
                    <a:defRPr/>
                  </a:pPr>
                  <a:endParaRPr lang="en-US" sz="1600"/>
                </a:p>
              </p:txBody>
            </p:sp>
            <p:sp>
              <p:nvSpPr>
                <p:cNvPr id="14" name="Oval 28"/>
                <p:cNvSpPr/>
                <p:nvPr/>
              </p:nvSpPr>
              <p:spPr>
                <a:xfrm>
                  <a:off x="5484130" y="2913213"/>
                  <a:ext cx="1253454" cy="1253453"/>
                </a:xfrm>
                <a:prstGeom prst="ellipse">
                  <a:avLst/>
                </a:prstGeom>
                <a:solidFill>
                  <a:srgbClr val="00698E"/>
                </a:solidFill>
                <a:ln>
                  <a:noFill/>
                </a:ln>
                <a:effectLst/>
                <a:scene3d>
                  <a:camera prst="orthographicFront">
                    <a:rot lat="0" lon="0" rev="0"/>
                  </a:camera>
                  <a:lightRig rig="contrasting" dir="t">
                    <a:rot lat="0" lon="0" rev="1500000"/>
                  </a:lightRig>
                </a:scene3d>
                <a:sp3d/>
              </p:spPr>
              <p:style>
                <a:lnRef idx="1">
                  <a:schemeClr val="accent2"/>
                </a:lnRef>
                <a:fillRef idx="3">
                  <a:schemeClr val="accent2"/>
                </a:fillRef>
                <a:effectRef idx="2">
                  <a:schemeClr val="accent2"/>
                </a:effectRef>
                <a:fontRef idx="minor">
                  <a:schemeClr val="lt1"/>
                </a:fontRef>
              </p:style>
              <p:txBody>
                <a:bodyPr anchor="ctr"/>
                <a:lstStyle/>
                <a:p>
                  <a:pPr algn="ctr">
                    <a:defRPr/>
                  </a:pPr>
                  <a:endParaRPr lang="en-US" sz="1600"/>
                </a:p>
              </p:txBody>
            </p:sp>
            <p:sp>
              <p:nvSpPr>
                <p:cNvPr id="15" name="Oval 29"/>
                <p:cNvSpPr/>
                <p:nvPr/>
              </p:nvSpPr>
              <p:spPr>
                <a:xfrm>
                  <a:off x="5972471" y="2235200"/>
                  <a:ext cx="1530226" cy="1530226"/>
                </a:xfrm>
                <a:prstGeom prst="ellipse">
                  <a:avLst/>
                </a:prstGeom>
                <a:solidFill>
                  <a:srgbClr val="00B0F0"/>
                </a:solidFill>
                <a:ln>
                  <a:noFill/>
                </a:ln>
                <a:effectLst/>
                <a:scene3d>
                  <a:camera prst="orthographicFront">
                    <a:rot lat="0" lon="0" rev="0"/>
                  </a:camera>
                  <a:lightRig rig="contrasting" dir="t">
                    <a:rot lat="0" lon="0" rev="1500000"/>
                  </a:lightRig>
                </a:scene3d>
                <a:sp3d>
                  <a:bevelT w="31750" h="69850"/>
                </a:sp3d>
              </p:spPr>
              <p:style>
                <a:lnRef idx="1">
                  <a:schemeClr val="accent2"/>
                </a:lnRef>
                <a:fillRef idx="3">
                  <a:schemeClr val="accent2"/>
                </a:fillRef>
                <a:effectRef idx="2">
                  <a:schemeClr val="accent2"/>
                </a:effectRef>
                <a:fontRef idx="minor">
                  <a:schemeClr val="lt1"/>
                </a:fontRef>
              </p:style>
              <p:txBody>
                <a:bodyPr anchor="ctr"/>
                <a:lstStyle/>
                <a:p>
                  <a:pPr algn="ctr">
                    <a:defRPr/>
                  </a:pPr>
                  <a:endParaRPr lang="en-US" sz="1600"/>
                </a:p>
              </p:txBody>
            </p:sp>
          </p:grpSp>
        </p:grpSp>
        <p:sp>
          <p:nvSpPr>
            <p:cNvPr id="16" name="Rectangle 30"/>
            <p:cNvSpPr/>
            <p:nvPr/>
          </p:nvSpPr>
          <p:spPr>
            <a:xfrm rot="21372931">
              <a:off x="927826" y="2735243"/>
              <a:ext cx="3158595" cy="400053"/>
            </a:xfrm>
            <a:prstGeom prst="rect">
              <a:avLst/>
            </a:prstGeom>
          </p:spPr>
          <p:txBody>
            <a:bodyPr anchor="ctr">
              <a:spAutoFit/>
            </a:bodyPr>
            <a:lstStyle/>
            <a:p>
              <a:pPr>
                <a:buNone/>
                <a:defRPr/>
              </a:pPr>
              <a:r>
                <a:rPr lang="zh-TW" altLang="en-US" sz="2000" b="1" dirty="0">
                  <a:latin typeface="微軟正黑體" pitchFamily="34" charset="-120"/>
                  <a:ea typeface="微軟正黑體" pitchFamily="34" charset="-120"/>
                </a:rPr>
                <a:t>補貼上下班車資</a:t>
              </a:r>
              <a:endParaRPr lang="en-US" sz="2000" dirty="0">
                <a:solidFill>
                  <a:schemeClr val="tx1">
                    <a:lumMod val="95000"/>
                    <a:lumOff val="5000"/>
                  </a:schemeClr>
                </a:solidFill>
                <a:latin typeface="微軟正黑體" pitchFamily="34" charset="-120"/>
                <a:ea typeface="微軟正黑體" pitchFamily="34" charset="-120"/>
              </a:endParaRPr>
            </a:p>
          </p:txBody>
        </p:sp>
        <p:sp>
          <p:nvSpPr>
            <p:cNvPr id="59416" name="Rectangle 31"/>
            <p:cNvSpPr>
              <a:spLocks noChangeArrowheads="1"/>
            </p:cNvSpPr>
            <p:nvPr/>
          </p:nvSpPr>
          <p:spPr bwMode="auto">
            <a:xfrm rot="-227069">
              <a:off x="1008768" y="3171180"/>
              <a:ext cx="3158634"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buNone/>
              </a:pPr>
              <a:r>
                <a:rPr lang="zh-TW" altLang="en-US" sz="2000" b="1" dirty="0">
                  <a:latin typeface="微軟正黑體" pitchFamily="34" charset="-120"/>
                  <a:ea typeface="微軟正黑體" pitchFamily="34" charset="-120"/>
                </a:rPr>
                <a:t>依路程遠近，給予</a:t>
              </a:r>
              <a:r>
                <a:rPr lang="en-US" altLang="zh-TW" sz="2000" b="1" dirty="0">
                  <a:latin typeface="微軟正黑體" pitchFamily="34" charset="-120"/>
                  <a:ea typeface="微軟正黑體" pitchFamily="34" charset="-120"/>
                </a:rPr>
                <a:t>1-3</a:t>
              </a:r>
              <a:r>
                <a:rPr lang="zh-TW" altLang="en-US" sz="2000" b="1" dirty="0">
                  <a:latin typeface="微軟正黑體" pitchFamily="34" charset="-120"/>
                  <a:ea typeface="微軟正黑體" pitchFamily="34" charset="-120"/>
                </a:rPr>
                <a:t>段票來回車資</a:t>
              </a:r>
            </a:p>
          </p:txBody>
        </p:sp>
        <p:sp>
          <p:nvSpPr>
            <p:cNvPr id="59417" name="Rectangle 32"/>
            <p:cNvSpPr>
              <a:spLocks noChangeArrowheads="1"/>
            </p:cNvSpPr>
            <p:nvPr/>
          </p:nvSpPr>
          <p:spPr bwMode="auto">
            <a:xfrm rot="-227069">
              <a:off x="1096021" y="3914742"/>
              <a:ext cx="315863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buNone/>
              </a:pPr>
              <a:r>
                <a:rPr lang="zh-TW" altLang="en-US" sz="2000" b="1" dirty="0">
                  <a:latin typeface="微軟正黑體" pitchFamily="34" charset="-120"/>
                  <a:ea typeface="微軟正黑體" pitchFamily="34" charset="-120"/>
                </a:rPr>
                <a:t>依實際出勤日數核給</a:t>
              </a:r>
            </a:p>
          </p:txBody>
        </p:sp>
        <p:sp>
          <p:nvSpPr>
            <p:cNvPr id="19" name="Rectangle 33"/>
            <p:cNvSpPr/>
            <p:nvPr/>
          </p:nvSpPr>
          <p:spPr>
            <a:xfrm rot="21372931">
              <a:off x="1172260" y="4289417"/>
              <a:ext cx="3158595" cy="830268"/>
            </a:xfrm>
            <a:prstGeom prst="rect">
              <a:avLst/>
            </a:prstGeom>
          </p:spPr>
          <p:txBody>
            <a:bodyPr anchor="ctr">
              <a:spAutoFit/>
            </a:bodyPr>
            <a:lstStyle/>
            <a:p>
              <a:pPr>
                <a:buNone/>
                <a:defRPr/>
              </a:pPr>
              <a:r>
                <a:rPr lang="zh-TW" altLang="en-US" sz="4800" b="1" dirty="0">
                  <a:effectLst>
                    <a:outerShdw blurRad="38100" dist="38100" dir="2700000" algn="tl">
                      <a:srgbClr val="000000">
                        <a:alpha val="43137"/>
                      </a:srgbClr>
                    </a:outerShdw>
                  </a:effectLst>
                  <a:latin typeface="微軟正黑體" pitchFamily="34" charset="-120"/>
                  <a:ea typeface="微軟正黑體" pitchFamily="34" charset="-120"/>
                </a:rPr>
                <a:t>屬於福利</a:t>
              </a:r>
              <a:endParaRPr lang="en-US" sz="4800" dirty="0">
                <a:solidFill>
                  <a:schemeClr val="tx1">
                    <a:lumMod val="95000"/>
                    <a:lumOff val="5000"/>
                  </a:schemeClr>
                </a:solidFill>
                <a:latin typeface="微軟正黑體" pitchFamily="34" charset="-120"/>
                <a:ea typeface="微軟正黑體" pitchFamily="34" charset="-120"/>
              </a:endParaRPr>
            </a:p>
          </p:txBody>
        </p:sp>
        <p:sp>
          <p:nvSpPr>
            <p:cNvPr id="59419" name="TextBox 34"/>
            <p:cNvSpPr txBox="1">
              <a:spLocks noChangeArrowheads="1"/>
            </p:cNvSpPr>
            <p:nvPr/>
          </p:nvSpPr>
          <p:spPr bwMode="auto">
            <a:xfrm rot="21290116">
              <a:off x="259601" y="2782720"/>
              <a:ext cx="1005840" cy="646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kumimoji="1">
                  <a:solidFill>
                    <a:schemeClr val="tx1"/>
                  </a:solidFill>
                  <a:latin typeface="Calibri" pitchFamily="34" charset="0"/>
                  <a:ea typeface="新細明體" pitchFamily="18" charset="-120"/>
                </a:defRPr>
              </a:lvl1pPr>
              <a:lvl2pPr marL="742950" indent="-285750" eaLnBrk="0" hangingPunct="0">
                <a:defRPr kumimoji="1">
                  <a:solidFill>
                    <a:schemeClr val="tx1"/>
                  </a:solidFill>
                  <a:latin typeface="Calibri" pitchFamily="34" charset="0"/>
                  <a:ea typeface="新細明體" pitchFamily="18" charset="-120"/>
                </a:defRPr>
              </a:lvl2pPr>
              <a:lvl3pPr marL="1143000" indent="-228600" eaLnBrk="0" hangingPunct="0">
                <a:defRPr kumimoji="1">
                  <a:solidFill>
                    <a:schemeClr val="tx1"/>
                  </a:solidFill>
                  <a:latin typeface="Calibri" pitchFamily="34" charset="0"/>
                  <a:ea typeface="新細明體" pitchFamily="18" charset="-120"/>
                </a:defRPr>
              </a:lvl3pPr>
              <a:lvl4pPr marL="1600200" indent="-228600" eaLnBrk="0" hangingPunct="0">
                <a:defRPr kumimoji="1">
                  <a:solidFill>
                    <a:schemeClr val="tx1"/>
                  </a:solidFill>
                  <a:latin typeface="Calibri" pitchFamily="34" charset="0"/>
                  <a:ea typeface="新細明體" pitchFamily="18" charset="-120"/>
                </a:defRPr>
              </a:lvl4pPr>
              <a:lvl5pPr marL="2057400" indent="-228600" eaLnBrk="0" hangingPunct="0">
                <a:defRPr kumimoji="1">
                  <a:solidFill>
                    <a:schemeClr val="tx1"/>
                  </a:solidFill>
                  <a:latin typeface="Calibri"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Calibri"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Calibri"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Calibri"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Calibri" pitchFamily="34" charset="0"/>
                  <a:ea typeface="新細明體" pitchFamily="18" charset="-120"/>
                </a:defRPr>
              </a:lvl9pPr>
            </a:lstStyle>
            <a:p>
              <a:pPr algn="ctr" eaLnBrk="1" hangingPunct="1">
                <a:buNone/>
              </a:pPr>
              <a:r>
                <a:rPr lang="en-US" altLang="zh-TW" sz="3600" dirty="0">
                  <a:sym typeface="Wingdings" pitchFamily="2" charset="2"/>
                </a:rPr>
                <a:t></a:t>
              </a:r>
              <a:endParaRPr lang="en-US" altLang="zh-TW" sz="3600" dirty="0"/>
            </a:p>
          </p:txBody>
        </p:sp>
        <p:sp>
          <p:nvSpPr>
            <p:cNvPr id="59420" name="TextBox 35"/>
            <p:cNvSpPr txBox="1">
              <a:spLocks noChangeArrowheads="1"/>
            </p:cNvSpPr>
            <p:nvPr/>
          </p:nvSpPr>
          <p:spPr bwMode="auto">
            <a:xfrm rot="21290116">
              <a:off x="334759" y="3392321"/>
              <a:ext cx="1005840" cy="646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kumimoji="1">
                  <a:solidFill>
                    <a:schemeClr val="tx1"/>
                  </a:solidFill>
                  <a:latin typeface="Calibri" pitchFamily="34" charset="0"/>
                  <a:ea typeface="新細明體" pitchFamily="18" charset="-120"/>
                </a:defRPr>
              </a:lvl1pPr>
              <a:lvl2pPr marL="742950" indent="-285750" eaLnBrk="0" hangingPunct="0">
                <a:defRPr kumimoji="1">
                  <a:solidFill>
                    <a:schemeClr val="tx1"/>
                  </a:solidFill>
                  <a:latin typeface="Calibri" pitchFamily="34" charset="0"/>
                  <a:ea typeface="新細明體" pitchFamily="18" charset="-120"/>
                </a:defRPr>
              </a:lvl2pPr>
              <a:lvl3pPr marL="1143000" indent="-228600" eaLnBrk="0" hangingPunct="0">
                <a:defRPr kumimoji="1">
                  <a:solidFill>
                    <a:schemeClr val="tx1"/>
                  </a:solidFill>
                  <a:latin typeface="Calibri" pitchFamily="34" charset="0"/>
                  <a:ea typeface="新細明體" pitchFamily="18" charset="-120"/>
                </a:defRPr>
              </a:lvl3pPr>
              <a:lvl4pPr marL="1600200" indent="-228600" eaLnBrk="0" hangingPunct="0">
                <a:defRPr kumimoji="1">
                  <a:solidFill>
                    <a:schemeClr val="tx1"/>
                  </a:solidFill>
                  <a:latin typeface="Calibri" pitchFamily="34" charset="0"/>
                  <a:ea typeface="新細明體" pitchFamily="18" charset="-120"/>
                </a:defRPr>
              </a:lvl4pPr>
              <a:lvl5pPr marL="2057400" indent="-228600" eaLnBrk="0" hangingPunct="0">
                <a:defRPr kumimoji="1">
                  <a:solidFill>
                    <a:schemeClr val="tx1"/>
                  </a:solidFill>
                  <a:latin typeface="Calibri"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Calibri"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Calibri"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Calibri"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Calibri" pitchFamily="34" charset="0"/>
                  <a:ea typeface="新細明體" pitchFamily="18" charset="-120"/>
                </a:defRPr>
              </a:lvl9pPr>
            </a:lstStyle>
            <a:p>
              <a:pPr algn="ctr" eaLnBrk="1" hangingPunct="1">
                <a:buNone/>
              </a:pPr>
              <a:r>
                <a:rPr lang="en-US" altLang="zh-TW" sz="3600" dirty="0">
                  <a:sym typeface="Wingdings" pitchFamily="2" charset="2"/>
                </a:rPr>
                <a:t></a:t>
              </a:r>
              <a:endParaRPr lang="en-US" altLang="zh-TW" sz="3600" dirty="0"/>
            </a:p>
          </p:txBody>
        </p:sp>
        <p:sp>
          <p:nvSpPr>
            <p:cNvPr id="59421" name="TextBox 36"/>
            <p:cNvSpPr txBox="1">
              <a:spLocks noChangeArrowheads="1"/>
            </p:cNvSpPr>
            <p:nvPr/>
          </p:nvSpPr>
          <p:spPr bwMode="auto">
            <a:xfrm rot="21290116">
              <a:off x="409917" y="3962344"/>
              <a:ext cx="1005840" cy="646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kumimoji="1">
                  <a:solidFill>
                    <a:schemeClr val="tx1"/>
                  </a:solidFill>
                  <a:latin typeface="Calibri" pitchFamily="34" charset="0"/>
                  <a:ea typeface="新細明體" pitchFamily="18" charset="-120"/>
                </a:defRPr>
              </a:lvl1pPr>
              <a:lvl2pPr marL="742950" indent="-285750" eaLnBrk="0" hangingPunct="0">
                <a:defRPr kumimoji="1">
                  <a:solidFill>
                    <a:schemeClr val="tx1"/>
                  </a:solidFill>
                  <a:latin typeface="Calibri" pitchFamily="34" charset="0"/>
                  <a:ea typeface="新細明體" pitchFamily="18" charset="-120"/>
                </a:defRPr>
              </a:lvl2pPr>
              <a:lvl3pPr marL="1143000" indent="-228600" eaLnBrk="0" hangingPunct="0">
                <a:defRPr kumimoji="1">
                  <a:solidFill>
                    <a:schemeClr val="tx1"/>
                  </a:solidFill>
                  <a:latin typeface="Calibri" pitchFamily="34" charset="0"/>
                  <a:ea typeface="新細明體" pitchFamily="18" charset="-120"/>
                </a:defRPr>
              </a:lvl3pPr>
              <a:lvl4pPr marL="1600200" indent="-228600" eaLnBrk="0" hangingPunct="0">
                <a:defRPr kumimoji="1">
                  <a:solidFill>
                    <a:schemeClr val="tx1"/>
                  </a:solidFill>
                  <a:latin typeface="Calibri" pitchFamily="34" charset="0"/>
                  <a:ea typeface="新細明體" pitchFamily="18" charset="-120"/>
                </a:defRPr>
              </a:lvl4pPr>
              <a:lvl5pPr marL="2057400" indent="-228600" eaLnBrk="0" hangingPunct="0">
                <a:defRPr kumimoji="1">
                  <a:solidFill>
                    <a:schemeClr val="tx1"/>
                  </a:solidFill>
                  <a:latin typeface="Calibri"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Calibri"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Calibri"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Calibri"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Calibri" pitchFamily="34" charset="0"/>
                  <a:ea typeface="新細明體" pitchFamily="18" charset="-120"/>
                </a:defRPr>
              </a:lvl9pPr>
            </a:lstStyle>
            <a:p>
              <a:pPr algn="ctr" eaLnBrk="1" hangingPunct="1">
                <a:buNone/>
              </a:pPr>
              <a:r>
                <a:rPr lang="en-US" altLang="zh-TW" sz="3600" dirty="0">
                  <a:sym typeface="Wingdings" pitchFamily="2" charset="2"/>
                </a:rPr>
                <a:t></a:t>
              </a:r>
              <a:endParaRPr lang="en-US" altLang="zh-TW" sz="3600" dirty="0"/>
            </a:p>
          </p:txBody>
        </p:sp>
        <p:sp>
          <p:nvSpPr>
            <p:cNvPr id="59422" name="TextBox 37"/>
            <p:cNvSpPr txBox="1">
              <a:spLocks noChangeArrowheads="1"/>
            </p:cNvSpPr>
            <p:nvPr/>
          </p:nvSpPr>
          <p:spPr bwMode="auto">
            <a:xfrm rot="21290116">
              <a:off x="485075" y="4532368"/>
              <a:ext cx="1005840" cy="646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kumimoji="1">
                  <a:solidFill>
                    <a:schemeClr val="tx1"/>
                  </a:solidFill>
                  <a:latin typeface="Calibri" pitchFamily="34" charset="0"/>
                  <a:ea typeface="新細明體" pitchFamily="18" charset="-120"/>
                </a:defRPr>
              </a:lvl1pPr>
              <a:lvl2pPr marL="742950" indent="-285750" eaLnBrk="0" hangingPunct="0">
                <a:defRPr kumimoji="1">
                  <a:solidFill>
                    <a:schemeClr val="tx1"/>
                  </a:solidFill>
                  <a:latin typeface="Calibri" pitchFamily="34" charset="0"/>
                  <a:ea typeface="新細明體" pitchFamily="18" charset="-120"/>
                </a:defRPr>
              </a:lvl2pPr>
              <a:lvl3pPr marL="1143000" indent="-228600" eaLnBrk="0" hangingPunct="0">
                <a:defRPr kumimoji="1">
                  <a:solidFill>
                    <a:schemeClr val="tx1"/>
                  </a:solidFill>
                  <a:latin typeface="Calibri" pitchFamily="34" charset="0"/>
                  <a:ea typeface="新細明體" pitchFamily="18" charset="-120"/>
                </a:defRPr>
              </a:lvl3pPr>
              <a:lvl4pPr marL="1600200" indent="-228600" eaLnBrk="0" hangingPunct="0">
                <a:defRPr kumimoji="1">
                  <a:solidFill>
                    <a:schemeClr val="tx1"/>
                  </a:solidFill>
                  <a:latin typeface="Calibri" pitchFamily="34" charset="0"/>
                  <a:ea typeface="新細明體" pitchFamily="18" charset="-120"/>
                </a:defRPr>
              </a:lvl4pPr>
              <a:lvl5pPr marL="2057400" indent="-228600" eaLnBrk="0" hangingPunct="0">
                <a:defRPr kumimoji="1">
                  <a:solidFill>
                    <a:schemeClr val="tx1"/>
                  </a:solidFill>
                  <a:latin typeface="Calibri"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Calibri"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Calibri"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Calibri"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Calibri" pitchFamily="34" charset="0"/>
                  <a:ea typeface="新細明體" pitchFamily="18" charset="-120"/>
                </a:defRPr>
              </a:lvl9pPr>
            </a:lstStyle>
            <a:p>
              <a:pPr algn="ctr" eaLnBrk="1" hangingPunct="1">
                <a:buNone/>
              </a:pPr>
              <a:r>
                <a:rPr lang="en-US" altLang="zh-TW" sz="3600" dirty="0">
                  <a:sym typeface="Wingdings" pitchFamily="2" charset="2"/>
                </a:rPr>
                <a:t></a:t>
              </a:r>
              <a:endParaRPr lang="en-US" altLang="zh-TW" sz="3600" dirty="0"/>
            </a:p>
          </p:txBody>
        </p:sp>
      </p:grpSp>
      <p:grpSp>
        <p:nvGrpSpPr>
          <p:cNvPr id="8" name="群組 23"/>
          <p:cNvGrpSpPr>
            <a:grpSpLocks/>
          </p:cNvGrpSpPr>
          <p:nvPr/>
        </p:nvGrpSpPr>
        <p:grpSpPr bwMode="auto">
          <a:xfrm>
            <a:off x="4816475" y="1801813"/>
            <a:ext cx="4008272" cy="3752850"/>
            <a:chOff x="259601" y="1581122"/>
            <a:chExt cx="4007599" cy="3752878"/>
          </a:xfrm>
        </p:grpSpPr>
        <p:grpSp>
          <p:nvGrpSpPr>
            <p:cNvPr id="10" name="Group 5"/>
            <p:cNvGrpSpPr>
              <a:grpSpLocks/>
            </p:cNvGrpSpPr>
            <p:nvPr/>
          </p:nvGrpSpPr>
          <p:grpSpPr bwMode="auto">
            <a:xfrm>
              <a:off x="382115" y="1581122"/>
              <a:ext cx="3885085" cy="3752878"/>
              <a:chOff x="724759" y="4481661"/>
              <a:chExt cx="1361698" cy="1315360"/>
            </a:xfrm>
          </p:grpSpPr>
          <p:sp>
            <p:nvSpPr>
              <p:cNvPr id="34" name="Rectangle 19"/>
              <p:cNvSpPr/>
              <p:nvPr/>
            </p:nvSpPr>
            <p:spPr>
              <a:xfrm rot="21388734">
                <a:off x="724655" y="4486669"/>
                <a:ext cx="1361860" cy="1310352"/>
              </a:xfrm>
              <a:custGeom>
                <a:avLst/>
                <a:gdLst>
                  <a:gd name="connsiteX0" fmla="*/ 0 w 1339596"/>
                  <a:gd name="connsiteY0" fmla="*/ 0 h 1219200"/>
                  <a:gd name="connsiteX1" fmla="*/ 1339596 w 1339596"/>
                  <a:gd name="connsiteY1" fmla="*/ 0 h 1219200"/>
                  <a:gd name="connsiteX2" fmla="*/ 1339596 w 1339596"/>
                  <a:gd name="connsiteY2" fmla="*/ 1219200 h 1219200"/>
                  <a:gd name="connsiteX3" fmla="*/ 0 w 1339596"/>
                  <a:gd name="connsiteY3" fmla="*/ 1219200 h 1219200"/>
                  <a:gd name="connsiteX4" fmla="*/ 0 w 1339596"/>
                  <a:gd name="connsiteY4" fmla="*/ 0 h 1219200"/>
                  <a:gd name="connsiteX0" fmla="*/ 0 w 1339596"/>
                  <a:gd name="connsiteY0" fmla="*/ 11733 h 1230933"/>
                  <a:gd name="connsiteX1" fmla="*/ 1306342 w 1339596"/>
                  <a:gd name="connsiteY1" fmla="*/ 0 h 1230933"/>
                  <a:gd name="connsiteX2" fmla="*/ 1339596 w 1339596"/>
                  <a:gd name="connsiteY2" fmla="*/ 1230933 h 1230933"/>
                  <a:gd name="connsiteX3" fmla="*/ 0 w 1339596"/>
                  <a:gd name="connsiteY3" fmla="*/ 1230933 h 1230933"/>
                  <a:gd name="connsiteX4" fmla="*/ 0 w 1339596"/>
                  <a:gd name="connsiteY4" fmla="*/ 11733 h 1230933"/>
                  <a:gd name="connsiteX0" fmla="*/ 55747 w 1339596"/>
                  <a:gd name="connsiteY0" fmla="*/ 12706 h 1230933"/>
                  <a:gd name="connsiteX1" fmla="*/ 1306342 w 1339596"/>
                  <a:gd name="connsiteY1" fmla="*/ 0 h 1230933"/>
                  <a:gd name="connsiteX2" fmla="*/ 1339596 w 1339596"/>
                  <a:gd name="connsiteY2" fmla="*/ 1230933 h 1230933"/>
                  <a:gd name="connsiteX3" fmla="*/ 0 w 1339596"/>
                  <a:gd name="connsiteY3" fmla="*/ 1230933 h 1230933"/>
                  <a:gd name="connsiteX4" fmla="*/ 55747 w 1339596"/>
                  <a:gd name="connsiteY4" fmla="*/ 12706 h 1230933"/>
                  <a:gd name="connsiteX0" fmla="*/ 28195 w 1339596"/>
                  <a:gd name="connsiteY0" fmla="*/ 12225 h 1230933"/>
                  <a:gd name="connsiteX1" fmla="*/ 1306342 w 1339596"/>
                  <a:gd name="connsiteY1" fmla="*/ 0 h 1230933"/>
                  <a:gd name="connsiteX2" fmla="*/ 1339596 w 1339596"/>
                  <a:gd name="connsiteY2" fmla="*/ 1230933 h 1230933"/>
                  <a:gd name="connsiteX3" fmla="*/ 0 w 1339596"/>
                  <a:gd name="connsiteY3" fmla="*/ 1230933 h 1230933"/>
                  <a:gd name="connsiteX4" fmla="*/ 28195 w 1339596"/>
                  <a:gd name="connsiteY4" fmla="*/ 12225 h 1230933"/>
                  <a:gd name="connsiteX0" fmla="*/ 28195 w 1353846"/>
                  <a:gd name="connsiteY0" fmla="*/ 6385 h 1225093"/>
                  <a:gd name="connsiteX1" fmla="*/ 1353846 w 1353846"/>
                  <a:gd name="connsiteY1" fmla="*/ 0 h 1225093"/>
                  <a:gd name="connsiteX2" fmla="*/ 1339596 w 1353846"/>
                  <a:gd name="connsiteY2" fmla="*/ 1225093 h 1225093"/>
                  <a:gd name="connsiteX3" fmla="*/ 0 w 1353846"/>
                  <a:gd name="connsiteY3" fmla="*/ 1225093 h 1225093"/>
                  <a:gd name="connsiteX4" fmla="*/ 28195 w 1353846"/>
                  <a:gd name="connsiteY4" fmla="*/ 6385 h 1225093"/>
                  <a:gd name="connsiteX0" fmla="*/ 20681 w 1353846"/>
                  <a:gd name="connsiteY0" fmla="*/ 6253 h 1225093"/>
                  <a:gd name="connsiteX1" fmla="*/ 1353846 w 1353846"/>
                  <a:gd name="connsiteY1" fmla="*/ 0 h 1225093"/>
                  <a:gd name="connsiteX2" fmla="*/ 1339596 w 1353846"/>
                  <a:gd name="connsiteY2" fmla="*/ 1225093 h 1225093"/>
                  <a:gd name="connsiteX3" fmla="*/ 0 w 1353846"/>
                  <a:gd name="connsiteY3" fmla="*/ 1225093 h 1225093"/>
                  <a:gd name="connsiteX4" fmla="*/ 20681 w 1353846"/>
                  <a:gd name="connsiteY4" fmla="*/ 6253 h 1225093"/>
                  <a:gd name="connsiteX0" fmla="*/ 20681 w 1339596"/>
                  <a:gd name="connsiteY0" fmla="*/ 6603 h 1225443"/>
                  <a:gd name="connsiteX1" fmla="*/ 1333808 w 1339596"/>
                  <a:gd name="connsiteY1" fmla="*/ 0 h 1225443"/>
                  <a:gd name="connsiteX2" fmla="*/ 1339596 w 1339596"/>
                  <a:gd name="connsiteY2" fmla="*/ 1225443 h 1225443"/>
                  <a:gd name="connsiteX3" fmla="*/ 0 w 1339596"/>
                  <a:gd name="connsiteY3" fmla="*/ 1225443 h 1225443"/>
                  <a:gd name="connsiteX4" fmla="*/ 20681 w 1339596"/>
                  <a:gd name="connsiteY4" fmla="*/ 6603 h 1225443"/>
                  <a:gd name="connsiteX0" fmla="*/ 33205 w 1339596"/>
                  <a:gd name="connsiteY0" fmla="*/ 6822 h 1225443"/>
                  <a:gd name="connsiteX1" fmla="*/ 1333808 w 1339596"/>
                  <a:gd name="connsiteY1" fmla="*/ 0 h 1225443"/>
                  <a:gd name="connsiteX2" fmla="*/ 1339596 w 1339596"/>
                  <a:gd name="connsiteY2" fmla="*/ 1225443 h 1225443"/>
                  <a:gd name="connsiteX3" fmla="*/ 0 w 1339596"/>
                  <a:gd name="connsiteY3" fmla="*/ 1225443 h 1225443"/>
                  <a:gd name="connsiteX4" fmla="*/ 33205 w 1339596"/>
                  <a:gd name="connsiteY4" fmla="*/ 6822 h 1225443"/>
                  <a:gd name="connsiteX0" fmla="*/ 13167 w 1339596"/>
                  <a:gd name="connsiteY0" fmla="*/ 6472 h 1225443"/>
                  <a:gd name="connsiteX1" fmla="*/ 1333808 w 1339596"/>
                  <a:gd name="connsiteY1" fmla="*/ 0 h 1225443"/>
                  <a:gd name="connsiteX2" fmla="*/ 1339596 w 1339596"/>
                  <a:gd name="connsiteY2" fmla="*/ 1225443 h 1225443"/>
                  <a:gd name="connsiteX3" fmla="*/ 0 w 1339596"/>
                  <a:gd name="connsiteY3" fmla="*/ 1225443 h 1225443"/>
                  <a:gd name="connsiteX4" fmla="*/ 13167 w 1339596"/>
                  <a:gd name="connsiteY4" fmla="*/ 6472 h 1225443"/>
                  <a:gd name="connsiteX0" fmla="*/ 13167 w 1333884"/>
                  <a:gd name="connsiteY0" fmla="*/ 6472 h 1225443"/>
                  <a:gd name="connsiteX1" fmla="*/ 1333808 w 1333884"/>
                  <a:gd name="connsiteY1" fmla="*/ 0 h 1225443"/>
                  <a:gd name="connsiteX2" fmla="*/ 1302330 w 1333884"/>
                  <a:gd name="connsiteY2" fmla="*/ 1207253 h 1225443"/>
                  <a:gd name="connsiteX3" fmla="*/ 0 w 1333884"/>
                  <a:gd name="connsiteY3" fmla="*/ 1225443 h 1225443"/>
                  <a:gd name="connsiteX4" fmla="*/ 13167 w 1333884"/>
                  <a:gd name="connsiteY4" fmla="*/ 6472 h 1225443"/>
                  <a:gd name="connsiteX0" fmla="*/ 13167 w 1334211"/>
                  <a:gd name="connsiteY0" fmla="*/ 6472 h 1232826"/>
                  <a:gd name="connsiteX1" fmla="*/ 1333808 w 1334211"/>
                  <a:gd name="connsiteY1" fmla="*/ 0 h 1232826"/>
                  <a:gd name="connsiteX2" fmla="*/ 1331950 w 1334211"/>
                  <a:gd name="connsiteY2" fmla="*/ 1232826 h 1232826"/>
                  <a:gd name="connsiteX3" fmla="*/ 0 w 1334211"/>
                  <a:gd name="connsiteY3" fmla="*/ 1225443 h 1232826"/>
                  <a:gd name="connsiteX4" fmla="*/ 13167 w 1334211"/>
                  <a:gd name="connsiteY4" fmla="*/ 6472 h 1232826"/>
                  <a:gd name="connsiteX0" fmla="*/ 13167 w 1333952"/>
                  <a:gd name="connsiteY0" fmla="*/ 6472 h 1225443"/>
                  <a:gd name="connsiteX1" fmla="*/ 1333808 w 1333952"/>
                  <a:gd name="connsiteY1" fmla="*/ 0 h 1225443"/>
                  <a:gd name="connsiteX2" fmla="*/ 1319601 w 1333952"/>
                  <a:gd name="connsiteY2" fmla="*/ 1222588 h 1225443"/>
                  <a:gd name="connsiteX3" fmla="*/ 0 w 1333952"/>
                  <a:gd name="connsiteY3" fmla="*/ 1225443 h 1225443"/>
                  <a:gd name="connsiteX4" fmla="*/ 13167 w 1333952"/>
                  <a:gd name="connsiteY4" fmla="*/ 6472 h 1225443"/>
                  <a:gd name="connsiteX0" fmla="*/ 30785 w 1333952"/>
                  <a:gd name="connsiteY0" fmla="*/ 0 h 1235984"/>
                  <a:gd name="connsiteX1" fmla="*/ 1333808 w 1333952"/>
                  <a:gd name="connsiteY1" fmla="*/ 10541 h 1235984"/>
                  <a:gd name="connsiteX2" fmla="*/ 1319601 w 1333952"/>
                  <a:gd name="connsiteY2" fmla="*/ 1233129 h 1235984"/>
                  <a:gd name="connsiteX3" fmla="*/ 0 w 1333952"/>
                  <a:gd name="connsiteY3" fmla="*/ 1235984 h 1235984"/>
                  <a:gd name="connsiteX4" fmla="*/ 30785 w 1333952"/>
                  <a:gd name="connsiteY4" fmla="*/ 0 h 1235984"/>
                  <a:gd name="connsiteX0" fmla="*/ 30785 w 1319601"/>
                  <a:gd name="connsiteY0" fmla="*/ 0 h 1235984"/>
                  <a:gd name="connsiteX1" fmla="*/ 1312848 w 1319601"/>
                  <a:gd name="connsiteY1" fmla="*/ 20567 h 1235984"/>
                  <a:gd name="connsiteX2" fmla="*/ 1319601 w 1319601"/>
                  <a:gd name="connsiteY2" fmla="*/ 1233129 h 1235984"/>
                  <a:gd name="connsiteX3" fmla="*/ 0 w 1319601"/>
                  <a:gd name="connsiteY3" fmla="*/ 1235984 h 1235984"/>
                  <a:gd name="connsiteX4" fmla="*/ 30785 w 1319601"/>
                  <a:gd name="connsiteY4" fmla="*/ 0 h 1235984"/>
                  <a:gd name="connsiteX0" fmla="*/ 30785 w 1319601"/>
                  <a:gd name="connsiteY0" fmla="*/ 0 h 1258608"/>
                  <a:gd name="connsiteX1" fmla="*/ 1312848 w 1319601"/>
                  <a:gd name="connsiteY1" fmla="*/ 20567 h 1258608"/>
                  <a:gd name="connsiteX2" fmla="*/ 1319601 w 1319601"/>
                  <a:gd name="connsiteY2" fmla="*/ 1233129 h 1258608"/>
                  <a:gd name="connsiteX3" fmla="*/ 0 w 1319601"/>
                  <a:gd name="connsiteY3" fmla="*/ 1235984 h 1258608"/>
                  <a:gd name="connsiteX4" fmla="*/ 30785 w 1319601"/>
                  <a:gd name="connsiteY4" fmla="*/ 0 h 1258608"/>
                  <a:gd name="connsiteX0" fmla="*/ 31250 w 1320066"/>
                  <a:gd name="connsiteY0" fmla="*/ 0 h 1267432"/>
                  <a:gd name="connsiteX1" fmla="*/ 1313313 w 1320066"/>
                  <a:gd name="connsiteY1" fmla="*/ 20567 h 1267432"/>
                  <a:gd name="connsiteX2" fmla="*/ 1320066 w 1320066"/>
                  <a:gd name="connsiteY2" fmla="*/ 1233129 h 1267432"/>
                  <a:gd name="connsiteX3" fmla="*/ 0 w 1320066"/>
                  <a:gd name="connsiteY3" fmla="*/ 1260343 h 1267432"/>
                  <a:gd name="connsiteX4" fmla="*/ 31250 w 1320066"/>
                  <a:gd name="connsiteY4" fmla="*/ 0 h 1267432"/>
                  <a:gd name="connsiteX0" fmla="*/ 31250 w 1320066"/>
                  <a:gd name="connsiteY0" fmla="*/ 0 h 1268253"/>
                  <a:gd name="connsiteX1" fmla="*/ 1313313 w 1320066"/>
                  <a:gd name="connsiteY1" fmla="*/ 20567 h 1268253"/>
                  <a:gd name="connsiteX2" fmla="*/ 1320066 w 1320066"/>
                  <a:gd name="connsiteY2" fmla="*/ 1233129 h 1268253"/>
                  <a:gd name="connsiteX3" fmla="*/ 0 w 1320066"/>
                  <a:gd name="connsiteY3" fmla="*/ 1260343 h 1268253"/>
                  <a:gd name="connsiteX4" fmla="*/ 31250 w 1320066"/>
                  <a:gd name="connsiteY4" fmla="*/ 0 h 1268253"/>
                  <a:gd name="connsiteX0" fmla="*/ 31250 w 1320066"/>
                  <a:gd name="connsiteY0" fmla="*/ 0 h 1263844"/>
                  <a:gd name="connsiteX1" fmla="*/ 1313313 w 1320066"/>
                  <a:gd name="connsiteY1" fmla="*/ 20567 h 1263844"/>
                  <a:gd name="connsiteX2" fmla="*/ 1320066 w 1320066"/>
                  <a:gd name="connsiteY2" fmla="*/ 1233129 h 1263844"/>
                  <a:gd name="connsiteX3" fmla="*/ 0 w 1320066"/>
                  <a:gd name="connsiteY3" fmla="*/ 1260343 h 1263844"/>
                  <a:gd name="connsiteX4" fmla="*/ 31250 w 1320066"/>
                  <a:gd name="connsiteY4" fmla="*/ 0 h 1263844"/>
                  <a:gd name="connsiteX0" fmla="*/ 31250 w 1320066"/>
                  <a:gd name="connsiteY0" fmla="*/ 0 h 1263844"/>
                  <a:gd name="connsiteX1" fmla="*/ 1313313 w 1320066"/>
                  <a:gd name="connsiteY1" fmla="*/ 20567 h 1263844"/>
                  <a:gd name="connsiteX2" fmla="*/ 1320066 w 1320066"/>
                  <a:gd name="connsiteY2" fmla="*/ 1233129 h 1263844"/>
                  <a:gd name="connsiteX3" fmla="*/ 0 w 1320066"/>
                  <a:gd name="connsiteY3" fmla="*/ 1260343 h 1263844"/>
                  <a:gd name="connsiteX4" fmla="*/ 31250 w 1320066"/>
                  <a:gd name="connsiteY4" fmla="*/ 0 h 12638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0066" h="1263844">
                    <a:moveTo>
                      <a:pt x="31250" y="0"/>
                    </a:moveTo>
                    <a:lnTo>
                      <a:pt x="1313313" y="20567"/>
                    </a:lnTo>
                    <a:cubicBezTo>
                      <a:pt x="1315242" y="429048"/>
                      <a:pt x="1291435" y="859628"/>
                      <a:pt x="1320066" y="1233129"/>
                    </a:cubicBezTo>
                    <a:cubicBezTo>
                      <a:pt x="665493" y="1279400"/>
                      <a:pt x="439867" y="1259391"/>
                      <a:pt x="0" y="1260343"/>
                    </a:cubicBezTo>
                    <a:lnTo>
                      <a:pt x="31250" y="0"/>
                    </a:lnTo>
                    <a:close/>
                  </a:path>
                </a:pathLst>
              </a:custGeom>
              <a:gradFill flip="none" rotWithShape="1">
                <a:gsLst>
                  <a:gs pos="0">
                    <a:srgbClr val="92D050">
                      <a:lumMod val="42000"/>
                      <a:lumOff val="58000"/>
                    </a:srgbClr>
                  </a:gs>
                  <a:gs pos="100000">
                    <a:srgbClr val="89C25A">
                      <a:lumMod val="81000"/>
                      <a:lumOff val="19000"/>
                    </a:srgbClr>
                  </a:gs>
                </a:gsLst>
                <a:lin ang="5400000" scaled="1"/>
                <a:tileRect/>
              </a:gradFill>
              <a:ln>
                <a:noFill/>
              </a:ln>
              <a:effectLst>
                <a:outerShdw blurRad="38100" dist="12700" dir="5400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anchor="ctr"/>
              <a:lstStyle/>
              <a:p>
                <a:pPr algn="ctr">
                  <a:defRPr/>
                </a:pPr>
                <a:endParaRPr lang="en-US" sz="1200" dirty="0">
                  <a:solidFill>
                    <a:schemeClr val="tx1"/>
                  </a:solidFill>
                  <a:latin typeface="Arial" pitchFamily="34" charset="0"/>
                  <a:cs typeface="Arial" pitchFamily="34" charset="0"/>
                </a:endParaRPr>
              </a:p>
            </p:txBody>
          </p:sp>
          <p:grpSp>
            <p:nvGrpSpPr>
              <p:cNvPr id="12" name="Group 24"/>
              <p:cNvGrpSpPr/>
              <p:nvPr/>
            </p:nvGrpSpPr>
            <p:grpSpPr>
              <a:xfrm>
                <a:off x="1324832" y="4481661"/>
                <a:ext cx="184785" cy="186690"/>
                <a:chOff x="4917745" y="2235200"/>
                <a:chExt cx="2584952" cy="2489199"/>
              </a:xfrm>
              <a:effectLst>
                <a:outerShdw blurRad="50800" dist="25400" dir="8100000" algn="tr" rotWithShape="0">
                  <a:prstClr val="black">
                    <a:alpha val="45000"/>
                  </a:prstClr>
                </a:outerShdw>
              </a:effectLst>
            </p:grpSpPr>
            <p:sp>
              <p:nvSpPr>
                <p:cNvPr id="36" name="Oval 27"/>
                <p:cNvSpPr/>
                <p:nvPr/>
              </p:nvSpPr>
              <p:spPr>
                <a:xfrm>
                  <a:off x="4917745" y="2429067"/>
                  <a:ext cx="2295331" cy="2295332"/>
                </a:xfrm>
                <a:prstGeom prst="ellipse">
                  <a:avLst/>
                </a:prstGeom>
                <a:solidFill>
                  <a:srgbClr val="00B0F0"/>
                </a:solidFill>
                <a:ln>
                  <a:noFill/>
                </a:ln>
                <a:effectLst/>
                <a:scene3d>
                  <a:camera prst="orthographicFront">
                    <a:rot lat="0" lon="0" rev="0"/>
                  </a:camera>
                  <a:lightRig rig="contrasting" dir="t">
                    <a:rot lat="0" lon="0" rev="1500000"/>
                  </a:lightRig>
                </a:scene3d>
                <a:sp3d>
                  <a:bevelT w="44450" h="69850"/>
                </a:sp3d>
              </p:spPr>
              <p:style>
                <a:lnRef idx="1">
                  <a:schemeClr val="accent2"/>
                </a:lnRef>
                <a:fillRef idx="3">
                  <a:schemeClr val="accent2"/>
                </a:fillRef>
                <a:effectRef idx="2">
                  <a:schemeClr val="accent2"/>
                </a:effectRef>
                <a:fontRef idx="minor">
                  <a:schemeClr val="lt1"/>
                </a:fontRef>
              </p:style>
              <p:txBody>
                <a:bodyPr anchor="ctr"/>
                <a:lstStyle/>
                <a:p>
                  <a:pPr algn="ctr">
                    <a:defRPr/>
                  </a:pPr>
                  <a:endParaRPr lang="en-US" sz="1600"/>
                </a:p>
              </p:txBody>
            </p:sp>
            <p:sp>
              <p:nvSpPr>
                <p:cNvPr id="37" name="Oval 28"/>
                <p:cNvSpPr/>
                <p:nvPr/>
              </p:nvSpPr>
              <p:spPr>
                <a:xfrm>
                  <a:off x="5484130" y="2913213"/>
                  <a:ext cx="1253454" cy="1253453"/>
                </a:xfrm>
                <a:prstGeom prst="ellipse">
                  <a:avLst/>
                </a:prstGeom>
                <a:solidFill>
                  <a:srgbClr val="00698E"/>
                </a:solidFill>
                <a:ln>
                  <a:noFill/>
                </a:ln>
                <a:effectLst/>
                <a:scene3d>
                  <a:camera prst="orthographicFront">
                    <a:rot lat="0" lon="0" rev="0"/>
                  </a:camera>
                  <a:lightRig rig="contrasting" dir="t">
                    <a:rot lat="0" lon="0" rev="1500000"/>
                  </a:lightRig>
                </a:scene3d>
                <a:sp3d/>
              </p:spPr>
              <p:style>
                <a:lnRef idx="1">
                  <a:schemeClr val="accent2"/>
                </a:lnRef>
                <a:fillRef idx="3">
                  <a:schemeClr val="accent2"/>
                </a:fillRef>
                <a:effectRef idx="2">
                  <a:schemeClr val="accent2"/>
                </a:effectRef>
                <a:fontRef idx="minor">
                  <a:schemeClr val="lt1"/>
                </a:fontRef>
              </p:style>
              <p:txBody>
                <a:bodyPr anchor="ctr"/>
                <a:lstStyle/>
                <a:p>
                  <a:pPr algn="ctr">
                    <a:defRPr/>
                  </a:pPr>
                  <a:endParaRPr lang="en-US" sz="1600"/>
                </a:p>
              </p:txBody>
            </p:sp>
            <p:sp>
              <p:nvSpPr>
                <p:cNvPr id="38" name="Oval 29"/>
                <p:cNvSpPr/>
                <p:nvPr/>
              </p:nvSpPr>
              <p:spPr>
                <a:xfrm>
                  <a:off x="5972471" y="2235200"/>
                  <a:ext cx="1530226" cy="1530226"/>
                </a:xfrm>
                <a:prstGeom prst="ellipse">
                  <a:avLst/>
                </a:prstGeom>
                <a:solidFill>
                  <a:srgbClr val="00B0F0"/>
                </a:solidFill>
                <a:ln>
                  <a:noFill/>
                </a:ln>
                <a:effectLst/>
                <a:scene3d>
                  <a:camera prst="orthographicFront">
                    <a:rot lat="0" lon="0" rev="0"/>
                  </a:camera>
                  <a:lightRig rig="contrasting" dir="t">
                    <a:rot lat="0" lon="0" rev="1500000"/>
                  </a:lightRig>
                </a:scene3d>
                <a:sp3d>
                  <a:bevelT w="31750" h="69850"/>
                </a:sp3d>
              </p:spPr>
              <p:style>
                <a:lnRef idx="1">
                  <a:schemeClr val="accent2"/>
                </a:lnRef>
                <a:fillRef idx="3">
                  <a:schemeClr val="accent2"/>
                </a:fillRef>
                <a:effectRef idx="2">
                  <a:schemeClr val="accent2"/>
                </a:effectRef>
                <a:fontRef idx="minor">
                  <a:schemeClr val="lt1"/>
                </a:fontRef>
              </p:style>
              <p:txBody>
                <a:bodyPr anchor="ctr"/>
                <a:lstStyle/>
                <a:p>
                  <a:pPr algn="ctr">
                    <a:defRPr/>
                  </a:pPr>
                  <a:endParaRPr lang="en-US" sz="1600"/>
                </a:p>
              </p:txBody>
            </p:sp>
          </p:grpSp>
        </p:grpSp>
        <p:sp>
          <p:nvSpPr>
            <p:cNvPr id="59404" name="Rectangle 30"/>
            <p:cNvSpPr>
              <a:spLocks noChangeArrowheads="1"/>
            </p:cNvSpPr>
            <p:nvPr/>
          </p:nvSpPr>
          <p:spPr bwMode="auto">
            <a:xfrm rot="-227069">
              <a:off x="927042" y="2735392"/>
              <a:ext cx="315863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buNone/>
              </a:pPr>
              <a:r>
                <a:rPr lang="zh-TW" altLang="en-US" sz="2000" b="1" dirty="0">
                  <a:latin typeface="微軟正黑體" pitchFamily="34" charset="-120"/>
                  <a:ea typeface="微軟正黑體" pitchFamily="34" charset="-120"/>
                </a:rPr>
                <a:t>依職位高低給付</a:t>
              </a:r>
            </a:p>
          </p:txBody>
        </p:sp>
        <p:sp>
          <p:nvSpPr>
            <p:cNvPr id="59405" name="Rectangle 31"/>
            <p:cNvSpPr>
              <a:spLocks noChangeArrowheads="1"/>
            </p:cNvSpPr>
            <p:nvPr/>
          </p:nvSpPr>
          <p:spPr bwMode="auto">
            <a:xfrm rot="-227069">
              <a:off x="1008768" y="3171180"/>
              <a:ext cx="3158634"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buNone/>
              </a:pPr>
              <a:r>
                <a:rPr lang="zh-TW" altLang="en-US" sz="2000" b="1" dirty="0">
                  <a:latin typeface="微軟正黑體" pitchFamily="34" charset="-120"/>
                  <a:ea typeface="微軟正黑體" pitchFamily="34" charset="-120"/>
                </a:rPr>
                <a:t>同職位不因住家遠近而金額不同</a:t>
              </a:r>
            </a:p>
          </p:txBody>
        </p:sp>
        <p:sp>
          <p:nvSpPr>
            <p:cNvPr id="59406" name="Rectangle 32"/>
            <p:cNvSpPr>
              <a:spLocks noChangeArrowheads="1"/>
            </p:cNvSpPr>
            <p:nvPr/>
          </p:nvSpPr>
          <p:spPr bwMode="auto">
            <a:xfrm rot="-227069">
              <a:off x="1096021" y="3760855"/>
              <a:ext cx="3158634"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buNone/>
              </a:pPr>
              <a:r>
                <a:rPr lang="zh-TW" altLang="en-US" sz="2000" b="1" dirty="0">
                  <a:latin typeface="微軟正黑體" pitchFamily="34" charset="-120"/>
                  <a:ea typeface="微軟正黑體" pitchFamily="34" charset="-120"/>
                </a:rPr>
                <a:t>住公司隔壁每月也是領</a:t>
              </a:r>
              <a:r>
                <a:rPr lang="en-US" altLang="zh-TW" sz="2000" b="1" dirty="0">
                  <a:latin typeface="微軟正黑體" pitchFamily="34" charset="-120"/>
                  <a:ea typeface="微軟正黑體" pitchFamily="34" charset="-120"/>
                </a:rPr>
                <a:t>3000</a:t>
              </a:r>
              <a:r>
                <a:rPr lang="zh-TW" altLang="en-US" sz="2000" b="1" dirty="0">
                  <a:latin typeface="微軟正黑體" pitchFamily="34" charset="-120"/>
                  <a:ea typeface="微軟正黑體" pitchFamily="34" charset="-120"/>
                </a:rPr>
                <a:t>元</a:t>
              </a:r>
            </a:p>
          </p:txBody>
        </p:sp>
        <p:sp>
          <p:nvSpPr>
            <p:cNvPr id="29" name="Rectangle 33"/>
            <p:cNvSpPr/>
            <p:nvPr/>
          </p:nvSpPr>
          <p:spPr>
            <a:xfrm rot="21372931">
              <a:off x="1042112" y="4440400"/>
              <a:ext cx="3158594" cy="830268"/>
            </a:xfrm>
            <a:prstGeom prst="rect">
              <a:avLst/>
            </a:prstGeom>
          </p:spPr>
          <p:txBody>
            <a:bodyPr anchor="ctr">
              <a:spAutoFit/>
            </a:bodyPr>
            <a:lstStyle/>
            <a:p>
              <a:pPr algn="ctr">
                <a:buFont typeface="Arial" pitchFamily="34" charset="0"/>
                <a:buNone/>
                <a:defRPr/>
              </a:pPr>
              <a:r>
                <a:rPr lang="zh-TW" altLang="en-US" sz="4800" b="1" dirty="0">
                  <a:effectLst>
                    <a:outerShdw blurRad="38100" dist="38100" dir="2700000" algn="tl">
                      <a:srgbClr val="000000">
                        <a:alpha val="43137"/>
                      </a:srgbClr>
                    </a:outerShdw>
                  </a:effectLst>
                  <a:latin typeface="微軟正黑體" pitchFamily="34" charset="-120"/>
                  <a:ea typeface="微軟正黑體" pitchFamily="34" charset="-120"/>
                </a:rPr>
                <a:t>屬於工資</a:t>
              </a:r>
            </a:p>
          </p:txBody>
        </p:sp>
        <p:sp>
          <p:nvSpPr>
            <p:cNvPr id="59408" name="TextBox 34"/>
            <p:cNvSpPr txBox="1">
              <a:spLocks noChangeArrowheads="1"/>
            </p:cNvSpPr>
            <p:nvPr/>
          </p:nvSpPr>
          <p:spPr bwMode="auto">
            <a:xfrm rot="21290116">
              <a:off x="259601" y="2782720"/>
              <a:ext cx="1005840" cy="646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kumimoji="1">
                  <a:solidFill>
                    <a:schemeClr val="tx1"/>
                  </a:solidFill>
                  <a:latin typeface="Calibri" pitchFamily="34" charset="0"/>
                  <a:ea typeface="新細明體" pitchFamily="18" charset="-120"/>
                </a:defRPr>
              </a:lvl1pPr>
              <a:lvl2pPr marL="742950" indent="-285750" eaLnBrk="0" hangingPunct="0">
                <a:defRPr kumimoji="1">
                  <a:solidFill>
                    <a:schemeClr val="tx1"/>
                  </a:solidFill>
                  <a:latin typeface="Calibri" pitchFamily="34" charset="0"/>
                  <a:ea typeface="新細明體" pitchFamily="18" charset="-120"/>
                </a:defRPr>
              </a:lvl2pPr>
              <a:lvl3pPr marL="1143000" indent="-228600" eaLnBrk="0" hangingPunct="0">
                <a:defRPr kumimoji="1">
                  <a:solidFill>
                    <a:schemeClr val="tx1"/>
                  </a:solidFill>
                  <a:latin typeface="Calibri" pitchFamily="34" charset="0"/>
                  <a:ea typeface="新細明體" pitchFamily="18" charset="-120"/>
                </a:defRPr>
              </a:lvl3pPr>
              <a:lvl4pPr marL="1600200" indent="-228600" eaLnBrk="0" hangingPunct="0">
                <a:defRPr kumimoji="1">
                  <a:solidFill>
                    <a:schemeClr val="tx1"/>
                  </a:solidFill>
                  <a:latin typeface="Calibri" pitchFamily="34" charset="0"/>
                  <a:ea typeface="新細明體" pitchFamily="18" charset="-120"/>
                </a:defRPr>
              </a:lvl4pPr>
              <a:lvl5pPr marL="2057400" indent="-228600" eaLnBrk="0" hangingPunct="0">
                <a:defRPr kumimoji="1">
                  <a:solidFill>
                    <a:schemeClr val="tx1"/>
                  </a:solidFill>
                  <a:latin typeface="Calibri"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Calibri"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Calibri"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Calibri"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Calibri" pitchFamily="34" charset="0"/>
                  <a:ea typeface="新細明體" pitchFamily="18" charset="-120"/>
                </a:defRPr>
              </a:lvl9pPr>
            </a:lstStyle>
            <a:p>
              <a:pPr algn="ctr" eaLnBrk="1" hangingPunct="1">
                <a:buNone/>
              </a:pPr>
              <a:r>
                <a:rPr lang="en-US" altLang="zh-TW" sz="3600" dirty="0">
                  <a:sym typeface="Wingdings" pitchFamily="2" charset="2"/>
                </a:rPr>
                <a:t></a:t>
              </a:r>
              <a:endParaRPr lang="en-US" altLang="zh-TW" sz="3600" dirty="0"/>
            </a:p>
          </p:txBody>
        </p:sp>
        <p:sp>
          <p:nvSpPr>
            <p:cNvPr id="59409" name="TextBox 35"/>
            <p:cNvSpPr txBox="1">
              <a:spLocks noChangeArrowheads="1"/>
            </p:cNvSpPr>
            <p:nvPr/>
          </p:nvSpPr>
          <p:spPr bwMode="auto">
            <a:xfrm rot="21290116">
              <a:off x="334759" y="3392321"/>
              <a:ext cx="1005840" cy="646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kumimoji="1">
                  <a:solidFill>
                    <a:schemeClr val="tx1"/>
                  </a:solidFill>
                  <a:latin typeface="Calibri" pitchFamily="34" charset="0"/>
                  <a:ea typeface="新細明體" pitchFamily="18" charset="-120"/>
                </a:defRPr>
              </a:lvl1pPr>
              <a:lvl2pPr marL="742950" indent="-285750" eaLnBrk="0" hangingPunct="0">
                <a:defRPr kumimoji="1">
                  <a:solidFill>
                    <a:schemeClr val="tx1"/>
                  </a:solidFill>
                  <a:latin typeface="Calibri" pitchFamily="34" charset="0"/>
                  <a:ea typeface="新細明體" pitchFamily="18" charset="-120"/>
                </a:defRPr>
              </a:lvl2pPr>
              <a:lvl3pPr marL="1143000" indent="-228600" eaLnBrk="0" hangingPunct="0">
                <a:defRPr kumimoji="1">
                  <a:solidFill>
                    <a:schemeClr val="tx1"/>
                  </a:solidFill>
                  <a:latin typeface="Calibri" pitchFamily="34" charset="0"/>
                  <a:ea typeface="新細明體" pitchFamily="18" charset="-120"/>
                </a:defRPr>
              </a:lvl3pPr>
              <a:lvl4pPr marL="1600200" indent="-228600" eaLnBrk="0" hangingPunct="0">
                <a:defRPr kumimoji="1">
                  <a:solidFill>
                    <a:schemeClr val="tx1"/>
                  </a:solidFill>
                  <a:latin typeface="Calibri" pitchFamily="34" charset="0"/>
                  <a:ea typeface="新細明體" pitchFamily="18" charset="-120"/>
                </a:defRPr>
              </a:lvl4pPr>
              <a:lvl5pPr marL="2057400" indent="-228600" eaLnBrk="0" hangingPunct="0">
                <a:defRPr kumimoji="1">
                  <a:solidFill>
                    <a:schemeClr val="tx1"/>
                  </a:solidFill>
                  <a:latin typeface="Calibri"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Calibri"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Calibri"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Calibri"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Calibri" pitchFamily="34" charset="0"/>
                  <a:ea typeface="新細明體" pitchFamily="18" charset="-120"/>
                </a:defRPr>
              </a:lvl9pPr>
            </a:lstStyle>
            <a:p>
              <a:pPr algn="ctr" eaLnBrk="1" hangingPunct="1">
                <a:buNone/>
              </a:pPr>
              <a:r>
                <a:rPr lang="en-US" altLang="zh-TW" sz="3600" dirty="0">
                  <a:sym typeface="Wingdings" pitchFamily="2" charset="2"/>
                </a:rPr>
                <a:t></a:t>
              </a:r>
              <a:endParaRPr lang="en-US" altLang="zh-TW" sz="3600" dirty="0"/>
            </a:p>
          </p:txBody>
        </p:sp>
        <p:sp>
          <p:nvSpPr>
            <p:cNvPr id="59410" name="TextBox 36"/>
            <p:cNvSpPr txBox="1">
              <a:spLocks noChangeArrowheads="1"/>
            </p:cNvSpPr>
            <p:nvPr/>
          </p:nvSpPr>
          <p:spPr bwMode="auto">
            <a:xfrm rot="21290116">
              <a:off x="409917" y="3962344"/>
              <a:ext cx="1005840" cy="646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kumimoji="1">
                  <a:solidFill>
                    <a:schemeClr val="tx1"/>
                  </a:solidFill>
                  <a:latin typeface="Calibri" pitchFamily="34" charset="0"/>
                  <a:ea typeface="新細明體" pitchFamily="18" charset="-120"/>
                </a:defRPr>
              </a:lvl1pPr>
              <a:lvl2pPr marL="742950" indent="-285750" eaLnBrk="0" hangingPunct="0">
                <a:defRPr kumimoji="1">
                  <a:solidFill>
                    <a:schemeClr val="tx1"/>
                  </a:solidFill>
                  <a:latin typeface="Calibri" pitchFamily="34" charset="0"/>
                  <a:ea typeface="新細明體" pitchFamily="18" charset="-120"/>
                </a:defRPr>
              </a:lvl2pPr>
              <a:lvl3pPr marL="1143000" indent="-228600" eaLnBrk="0" hangingPunct="0">
                <a:defRPr kumimoji="1">
                  <a:solidFill>
                    <a:schemeClr val="tx1"/>
                  </a:solidFill>
                  <a:latin typeface="Calibri" pitchFamily="34" charset="0"/>
                  <a:ea typeface="新細明體" pitchFamily="18" charset="-120"/>
                </a:defRPr>
              </a:lvl3pPr>
              <a:lvl4pPr marL="1600200" indent="-228600" eaLnBrk="0" hangingPunct="0">
                <a:defRPr kumimoji="1">
                  <a:solidFill>
                    <a:schemeClr val="tx1"/>
                  </a:solidFill>
                  <a:latin typeface="Calibri" pitchFamily="34" charset="0"/>
                  <a:ea typeface="新細明體" pitchFamily="18" charset="-120"/>
                </a:defRPr>
              </a:lvl4pPr>
              <a:lvl5pPr marL="2057400" indent="-228600" eaLnBrk="0" hangingPunct="0">
                <a:defRPr kumimoji="1">
                  <a:solidFill>
                    <a:schemeClr val="tx1"/>
                  </a:solidFill>
                  <a:latin typeface="Calibri"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Calibri"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Calibri"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Calibri"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Calibri" pitchFamily="34" charset="0"/>
                  <a:ea typeface="新細明體" pitchFamily="18" charset="-120"/>
                </a:defRPr>
              </a:lvl9pPr>
            </a:lstStyle>
            <a:p>
              <a:pPr algn="ctr" eaLnBrk="1" hangingPunct="1">
                <a:buNone/>
              </a:pPr>
              <a:r>
                <a:rPr lang="en-US" altLang="zh-TW" sz="3600" dirty="0">
                  <a:sym typeface="Wingdings" pitchFamily="2" charset="2"/>
                </a:rPr>
                <a:t></a:t>
              </a:r>
              <a:endParaRPr lang="en-US" altLang="zh-TW" sz="3600" dirty="0"/>
            </a:p>
          </p:txBody>
        </p:sp>
        <p:sp>
          <p:nvSpPr>
            <p:cNvPr id="59411" name="TextBox 37"/>
            <p:cNvSpPr txBox="1">
              <a:spLocks noChangeArrowheads="1"/>
            </p:cNvSpPr>
            <p:nvPr/>
          </p:nvSpPr>
          <p:spPr bwMode="auto">
            <a:xfrm rot="21290116">
              <a:off x="485075" y="4532368"/>
              <a:ext cx="1005840" cy="646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kumimoji="1">
                  <a:solidFill>
                    <a:schemeClr val="tx1"/>
                  </a:solidFill>
                  <a:latin typeface="Calibri" pitchFamily="34" charset="0"/>
                  <a:ea typeface="新細明體" pitchFamily="18" charset="-120"/>
                </a:defRPr>
              </a:lvl1pPr>
              <a:lvl2pPr marL="742950" indent="-285750" eaLnBrk="0" hangingPunct="0">
                <a:defRPr kumimoji="1">
                  <a:solidFill>
                    <a:schemeClr val="tx1"/>
                  </a:solidFill>
                  <a:latin typeface="Calibri" pitchFamily="34" charset="0"/>
                  <a:ea typeface="新細明體" pitchFamily="18" charset="-120"/>
                </a:defRPr>
              </a:lvl2pPr>
              <a:lvl3pPr marL="1143000" indent="-228600" eaLnBrk="0" hangingPunct="0">
                <a:defRPr kumimoji="1">
                  <a:solidFill>
                    <a:schemeClr val="tx1"/>
                  </a:solidFill>
                  <a:latin typeface="Calibri" pitchFamily="34" charset="0"/>
                  <a:ea typeface="新細明體" pitchFamily="18" charset="-120"/>
                </a:defRPr>
              </a:lvl3pPr>
              <a:lvl4pPr marL="1600200" indent="-228600" eaLnBrk="0" hangingPunct="0">
                <a:defRPr kumimoji="1">
                  <a:solidFill>
                    <a:schemeClr val="tx1"/>
                  </a:solidFill>
                  <a:latin typeface="Calibri" pitchFamily="34" charset="0"/>
                  <a:ea typeface="新細明體" pitchFamily="18" charset="-120"/>
                </a:defRPr>
              </a:lvl4pPr>
              <a:lvl5pPr marL="2057400" indent="-228600" eaLnBrk="0" hangingPunct="0">
                <a:defRPr kumimoji="1">
                  <a:solidFill>
                    <a:schemeClr val="tx1"/>
                  </a:solidFill>
                  <a:latin typeface="Calibri"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Calibri"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Calibri"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Calibri"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Calibri" pitchFamily="34" charset="0"/>
                  <a:ea typeface="新細明體" pitchFamily="18" charset="-120"/>
                </a:defRPr>
              </a:lvl9pPr>
            </a:lstStyle>
            <a:p>
              <a:pPr algn="ctr" eaLnBrk="1" hangingPunct="1">
                <a:buNone/>
              </a:pPr>
              <a:r>
                <a:rPr lang="en-US" altLang="zh-TW" sz="3600" dirty="0">
                  <a:sym typeface="Wingdings" pitchFamily="2" charset="2"/>
                </a:rPr>
                <a:t></a:t>
              </a:r>
              <a:endParaRPr lang="en-US" altLang="zh-TW" sz="3600" dirty="0"/>
            </a:p>
          </p:txBody>
        </p:sp>
      </p:grpSp>
    </p:spTree>
    <p:extLst>
      <p:ext uri="{BB962C8B-B14F-4D97-AF65-F5344CB8AC3E}">
        <p14:creationId xmlns:p14="http://schemas.microsoft.com/office/powerpoint/2010/main" val="1846308400"/>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標題 1"/>
          <p:cNvSpPr>
            <a:spLocks noGrp="1"/>
          </p:cNvSpPr>
          <p:nvPr>
            <p:ph type="title"/>
          </p:nvPr>
        </p:nvSpPr>
        <p:spPr/>
        <p:txBody>
          <a:bodyPr anchor="ctr"/>
          <a:lstStyle/>
          <a:p>
            <a:r>
              <a:rPr altLang="en-US" sz="4000" b="1" dirty="0" smtClean="0">
                <a:solidFill>
                  <a:schemeClr val="tx1">
                    <a:lumMod val="65000"/>
                    <a:lumOff val="35000"/>
                  </a:schemeClr>
                </a:solidFill>
                <a:latin typeface="微軟正黑體" pitchFamily="34" charset="-120"/>
                <a:ea typeface="微軟正黑體" pitchFamily="34" charset="-120"/>
              </a:rPr>
              <a:t>以</a:t>
            </a:r>
            <a:r>
              <a:rPr lang="zh-TW" altLang="en-US" sz="4000" b="1" dirty="0" smtClean="0">
                <a:solidFill>
                  <a:schemeClr val="tx1">
                    <a:lumMod val="65000"/>
                    <a:lumOff val="35000"/>
                  </a:schemeClr>
                </a:solidFill>
                <a:latin typeface="微軟正黑體" pitchFamily="34" charset="-120"/>
                <a:ea typeface="微軟正黑體" pitchFamily="34" charset="-120"/>
              </a:rPr>
              <a:t>「</a:t>
            </a:r>
            <a:r>
              <a:rPr altLang="en-US" sz="4000" b="1" dirty="0" err="1" smtClean="0">
                <a:solidFill>
                  <a:schemeClr val="tx1">
                    <a:lumMod val="65000"/>
                    <a:lumOff val="35000"/>
                  </a:schemeClr>
                </a:solidFill>
                <a:latin typeface="微軟正黑體" pitchFamily="34" charset="-120"/>
                <a:ea typeface="微軟正黑體" pitchFamily="34" charset="-120"/>
              </a:rPr>
              <a:t>子女教育補助費</a:t>
            </a:r>
            <a:r>
              <a:rPr lang="zh-TW" altLang="en-US" sz="4000" b="1" dirty="0" smtClean="0">
                <a:solidFill>
                  <a:schemeClr val="tx1">
                    <a:lumMod val="65000"/>
                    <a:lumOff val="35000"/>
                  </a:schemeClr>
                </a:solidFill>
                <a:latin typeface="微軟正黑體" pitchFamily="34" charset="-120"/>
                <a:ea typeface="微軟正黑體" pitchFamily="34" charset="-120"/>
              </a:rPr>
              <a:t>」</a:t>
            </a:r>
            <a:r>
              <a:rPr altLang="en-US" sz="4000" b="1" dirty="0" err="1" smtClean="0">
                <a:solidFill>
                  <a:schemeClr val="tx1">
                    <a:lumMod val="65000"/>
                    <a:lumOff val="35000"/>
                  </a:schemeClr>
                </a:solidFill>
                <a:latin typeface="微軟正黑體" pitchFamily="34" charset="-120"/>
                <a:ea typeface="微軟正黑體" pitchFamily="34" charset="-120"/>
              </a:rPr>
              <a:t>為例</a:t>
            </a:r>
            <a:endParaRPr altLang="en-US" sz="4000" dirty="0" smtClean="0">
              <a:solidFill>
                <a:schemeClr val="tx1">
                  <a:lumMod val="65000"/>
                  <a:lumOff val="35000"/>
                </a:schemeClr>
              </a:solidFill>
              <a:latin typeface="微軟正黑體" pitchFamily="34" charset="-120"/>
              <a:ea typeface="微軟正黑體" pitchFamily="34" charset="-120"/>
            </a:endParaRPr>
          </a:p>
        </p:txBody>
      </p:sp>
      <p:sp>
        <p:nvSpPr>
          <p:cNvPr id="4" name="內容版面配置區 3"/>
          <p:cNvSpPr>
            <a:spLocks noGrp="1"/>
          </p:cNvSpPr>
          <p:nvPr>
            <p:ph idx="1"/>
          </p:nvPr>
        </p:nvSpPr>
        <p:spPr/>
        <p:txBody>
          <a:bodyPr/>
          <a:lstStyle/>
          <a:p>
            <a:pPr>
              <a:defRPr/>
            </a:pPr>
            <a:endParaRPr lang="en-US" altLang="zh-TW" smtClean="0"/>
          </a:p>
          <a:p>
            <a:pPr>
              <a:defRPr/>
            </a:pPr>
            <a:endParaRPr lang="en-US" altLang="zh-TW" smtClean="0"/>
          </a:p>
          <a:p>
            <a:pPr marL="0" indent="0">
              <a:buFont typeface="Arial" pitchFamily="34" charset="0"/>
              <a:buNone/>
              <a:defRPr/>
            </a:pPr>
            <a:endParaRPr lang="en-US" altLang="zh-TW" dirty="0" smtClean="0"/>
          </a:p>
        </p:txBody>
      </p:sp>
      <p:sp>
        <p:nvSpPr>
          <p:cNvPr id="2" name="頁尾版面配置區 1"/>
          <p:cNvSpPr>
            <a:spLocks noGrp="1"/>
          </p:cNvSpPr>
          <p:nvPr>
            <p:ph type="ftr" sz="quarter" idx="11"/>
          </p:nvPr>
        </p:nvSpPr>
        <p:spPr/>
        <p:txBody>
          <a:bodyPr/>
          <a:lstStyle/>
          <a:p>
            <a:pPr>
              <a:defRPr/>
            </a:pPr>
            <a:endParaRPr lang="zh-TW" altLang="en-US"/>
          </a:p>
        </p:txBody>
      </p:sp>
      <p:sp>
        <p:nvSpPr>
          <p:cNvPr id="3" name="投影片編號版面配置區 2"/>
          <p:cNvSpPr>
            <a:spLocks noGrp="1"/>
          </p:cNvSpPr>
          <p:nvPr>
            <p:ph type="sldNum" sz="quarter" idx="12"/>
          </p:nvPr>
        </p:nvSpPr>
        <p:spPr/>
        <p:txBody>
          <a:bodyPr/>
          <a:lstStyle/>
          <a:p>
            <a:pPr>
              <a:defRPr/>
            </a:pPr>
            <a:fld id="{A868F16C-D9DC-4299-9561-E2BC30FC5AD3}" type="slidenum">
              <a:rPr lang="en-US" altLang="zh-TW" smtClean="0"/>
              <a:pPr>
                <a:defRPr/>
              </a:pPr>
              <a:t>15</a:t>
            </a:fld>
            <a:endParaRPr lang="en-US" altLang="zh-TW"/>
          </a:p>
        </p:txBody>
      </p:sp>
      <p:sp>
        <p:nvSpPr>
          <p:cNvPr id="6" name="內容版面配置區 5"/>
          <p:cNvSpPr>
            <a:spLocks noGrp="1"/>
          </p:cNvSpPr>
          <p:nvPr>
            <p:ph sz="quarter" idx="4294967295"/>
          </p:nvPr>
        </p:nvSpPr>
        <p:spPr>
          <a:xfrm>
            <a:off x="5102225" y="2514600"/>
            <a:ext cx="4041775" cy="3846513"/>
          </a:xfrm>
        </p:spPr>
        <p:txBody>
          <a:bodyPr/>
          <a:lstStyle/>
          <a:p>
            <a:pPr>
              <a:defRPr/>
            </a:pPr>
            <a:endParaRPr lang="en-US" altLang="zh-TW" smtClean="0"/>
          </a:p>
          <a:p>
            <a:pPr>
              <a:defRPr/>
            </a:pPr>
            <a:endParaRPr lang="en-US" altLang="zh-TW" smtClean="0"/>
          </a:p>
          <a:p>
            <a:pPr>
              <a:defRPr/>
            </a:pPr>
            <a:endParaRPr lang="en-US" altLang="zh-TW" smtClean="0"/>
          </a:p>
          <a:p>
            <a:pPr marL="0" indent="0" algn="ctr">
              <a:buFont typeface="Arial" pitchFamily="34" charset="0"/>
              <a:buNone/>
              <a:defRPr/>
            </a:pPr>
            <a:r>
              <a:rPr altLang="en-US" sz="4000" b="1" smtClean="0">
                <a:effectLst>
                  <a:outerShdw blurRad="38100" dist="38100" dir="2700000" algn="tl">
                    <a:srgbClr val="000000">
                      <a:alpha val="43137"/>
                    </a:srgbClr>
                  </a:outerShdw>
                </a:effectLst>
                <a:latin typeface="微軟正黑體" pitchFamily="34" charset="-120"/>
                <a:ea typeface="微軟正黑體" pitchFamily="34" charset="-120"/>
              </a:rPr>
              <a:t>屬於工資</a:t>
            </a:r>
          </a:p>
          <a:p>
            <a:pPr>
              <a:defRPr/>
            </a:pPr>
            <a:endParaRPr altLang="en-US" dirty="0"/>
          </a:p>
        </p:txBody>
      </p:sp>
      <p:grpSp>
        <p:nvGrpSpPr>
          <p:cNvPr id="5" name="群組 6"/>
          <p:cNvGrpSpPr>
            <a:grpSpLocks/>
          </p:cNvGrpSpPr>
          <p:nvPr/>
        </p:nvGrpSpPr>
        <p:grpSpPr bwMode="auto">
          <a:xfrm>
            <a:off x="646113" y="1916113"/>
            <a:ext cx="4070350" cy="3752850"/>
            <a:chOff x="259601" y="1581122"/>
            <a:chExt cx="4071254" cy="3752878"/>
          </a:xfrm>
        </p:grpSpPr>
        <p:grpSp>
          <p:nvGrpSpPr>
            <p:cNvPr id="7" name="Group 5"/>
            <p:cNvGrpSpPr>
              <a:grpSpLocks/>
            </p:cNvGrpSpPr>
            <p:nvPr/>
          </p:nvGrpSpPr>
          <p:grpSpPr bwMode="auto">
            <a:xfrm>
              <a:off x="382115" y="1581122"/>
              <a:ext cx="3885085" cy="3752878"/>
              <a:chOff x="724759" y="4481661"/>
              <a:chExt cx="1361698" cy="1315360"/>
            </a:xfrm>
          </p:grpSpPr>
          <p:sp>
            <p:nvSpPr>
              <p:cNvPr id="17" name="Rectangle 19"/>
              <p:cNvSpPr/>
              <p:nvPr/>
            </p:nvSpPr>
            <p:spPr>
              <a:xfrm rot="21388734">
                <a:off x="724671" y="4486669"/>
                <a:ext cx="1361835" cy="1310352"/>
              </a:xfrm>
              <a:custGeom>
                <a:avLst/>
                <a:gdLst>
                  <a:gd name="connsiteX0" fmla="*/ 0 w 1339596"/>
                  <a:gd name="connsiteY0" fmla="*/ 0 h 1219200"/>
                  <a:gd name="connsiteX1" fmla="*/ 1339596 w 1339596"/>
                  <a:gd name="connsiteY1" fmla="*/ 0 h 1219200"/>
                  <a:gd name="connsiteX2" fmla="*/ 1339596 w 1339596"/>
                  <a:gd name="connsiteY2" fmla="*/ 1219200 h 1219200"/>
                  <a:gd name="connsiteX3" fmla="*/ 0 w 1339596"/>
                  <a:gd name="connsiteY3" fmla="*/ 1219200 h 1219200"/>
                  <a:gd name="connsiteX4" fmla="*/ 0 w 1339596"/>
                  <a:gd name="connsiteY4" fmla="*/ 0 h 1219200"/>
                  <a:gd name="connsiteX0" fmla="*/ 0 w 1339596"/>
                  <a:gd name="connsiteY0" fmla="*/ 11733 h 1230933"/>
                  <a:gd name="connsiteX1" fmla="*/ 1306342 w 1339596"/>
                  <a:gd name="connsiteY1" fmla="*/ 0 h 1230933"/>
                  <a:gd name="connsiteX2" fmla="*/ 1339596 w 1339596"/>
                  <a:gd name="connsiteY2" fmla="*/ 1230933 h 1230933"/>
                  <a:gd name="connsiteX3" fmla="*/ 0 w 1339596"/>
                  <a:gd name="connsiteY3" fmla="*/ 1230933 h 1230933"/>
                  <a:gd name="connsiteX4" fmla="*/ 0 w 1339596"/>
                  <a:gd name="connsiteY4" fmla="*/ 11733 h 1230933"/>
                  <a:gd name="connsiteX0" fmla="*/ 55747 w 1339596"/>
                  <a:gd name="connsiteY0" fmla="*/ 12706 h 1230933"/>
                  <a:gd name="connsiteX1" fmla="*/ 1306342 w 1339596"/>
                  <a:gd name="connsiteY1" fmla="*/ 0 h 1230933"/>
                  <a:gd name="connsiteX2" fmla="*/ 1339596 w 1339596"/>
                  <a:gd name="connsiteY2" fmla="*/ 1230933 h 1230933"/>
                  <a:gd name="connsiteX3" fmla="*/ 0 w 1339596"/>
                  <a:gd name="connsiteY3" fmla="*/ 1230933 h 1230933"/>
                  <a:gd name="connsiteX4" fmla="*/ 55747 w 1339596"/>
                  <a:gd name="connsiteY4" fmla="*/ 12706 h 1230933"/>
                  <a:gd name="connsiteX0" fmla="*/ 28195 w 1339596"/>
                  <a:gd name="connsiteY0" fmla="*/ 12225 h 1230933"/>
                  <a:gd name="connsiteX1" fmla="*/ 1306342 w 1339596"/>
                  <a:gd name="connsiteY1" fmla="*/ 0 h 1230933"/>
                  <a:gd name="connsiteX2" fmla="*/ 1339596 w 1339596"/>
                  <a:gd name="connsiteY2" fmla="*/ 1230933 h 1230933"/>
                  <a:gd name="connsiteX3" fmla="*/ 0 w 1339596"/>
                  <a:gd name="connsiteY3" fmla="*/ 1230933 h 1230933"/>
                  <a:gd name="connsiteX4" fmla="*/ 28195 w 1339596"/>
                  <a:gd name="connsiteY4" fmla="*/ 12225 h 1230933"/>
                  <a:gd name="connsiteX0" fmla="*/ 28195 w 1353846"/>
                  <a:gd name="connsiteY0" fmla="*/ 6385 h 1225093"/>
                  <a:gd name="connsiteX1" fmla="*/ 1353846 w 1353846"/>
                  <a:gd name="connsiteY1" fmla="*/ 0 h 1225093"/>
                  <a:gd name="connsiteX2" fmla="*/ 1339596 w 1353846"/>
                  <a:gd name="connsiteY2" fmla="*/ 1225093 h 1225093"/>
                  <a:gd name="connsiteX3" fmla="*/ 0 w 1353846"/>
                  <a:gd name="connsiteY3" fmla="*/ 1225093 h 1225093"/>
                  <a:gd name="connsiteX4" fmla="*/ 28195 w 1353846"/>
                  <a:gd name="connsiteY4" fmla="*/ 6385 h 1225093"/>
                  <a:gd name="connsiteX0" fmla="*/ 20681 w 1353846"/>
                  <a:gd name="connsiteY0" fmla="*/ 6253 h 1225093"/>
                  <a:gd name="connsiteX1" fmla="*/ 1353846 w 1353846"/>
                  <a:gd name="connsiteY1" fmla="*/ 0 h 1225093"/>
                  <a:gd name="connsiteX2" fmla="*/ 1339596 w 1353846"/>
                  <a:gd name="connsiteY2" fmla="*/ 1225093 h 1225093"/>
                  <a:gd name="connsiteX3" fmla="*/ 0 w 1353846"/>
                  <a:gd name="connsiteY3" fmla="*/ 1225093 h 1225093"/>
                  <a:gd name="connsiteX4" fmla="*/ 20681 w 1353846"/>
                  <a:gd name="connsiteY4" fmla="*/ 6253 h 1225093"/>
                  <a:gd name="connsiteX0" fmla="*/ 20681 w 1339596"/>
                  <a:gd name="connsiteY0" fmla="*/ 6603 h 1225443"/>
                  <a:gd name="connsiteX1" fmla="*/ 1333808 w 1339596"/>
                  <a:gd name="connsiteY1" fmla="*/ 0 h 1225443"/>
                  <a:gd name="connsiteX2" fmla="*/ 1339596 w 1339596"/>
                  <a:gd name="connsiteY2" fmla="*/ 1225443 h 1225443"/>
                  <a:gd name="connsiteX3" fmla="*/ 0 w 1339596"/>
                  <a:gd name="connsiteY3" fmla="*/ 1225443 h 1225443"/>
                  <a:gd name="connsiteX4" fmla="*/ 20681 w 1339596"/>
                  <a:gd name="connsiteY4" fmla="*/ 6603 h 1225443"/>
                  <a:gd name="connsiteX0" fmla="*/ 33205 w 1339596"/>
                  <a:gd name="connsiteY0" fmla="*/ 6822 h 1225443"/>
                  <a:gd name="connsiteX1" fmla="*/ 1333808 w 1339596"/>
                  <a:gd name="connsiteY1" fmla="*/ 0 h 1225443"/>
                  <a:gd name="connsiteX2" fmla="*/ 1339596 w 1339596"/>
                  <a:gd name="connsiteY2" fmla="*/ 1225443 h 1225443"/>
                  <a:gd name="connsiteX3" fmla="*/ 0 w 1339596"/>
                  <a:gd name="connsiteY3" fmla="*/ 1225443 h 1225443"/>
                  <a:gd name="connsiteX4" fmla="*/ 33205 w 1339596"/>
                  <a:gd name="connsiteY4" fmla="*/ 6822 h 1225443"/>
                  <a:gd name="connsiteX0" fmla="*/ 13167 w 1339596"/>
                  <a:gd name="connsiteY0" fmla="*/ 6472 h 1225443"/>
                  <a:gd name="connsiteX1" fmla="*/ 1333808 w 1339596"/>
                  <a:gd name="connsiteY1" fmla="*/ 0 h 1225443"/>
                  <a:gd name="connsiteX2" fmla="*/ 1339596 w 1339596"/>
                  <a:gd name="connsiteY2" fmla="*/ 1225443 h 1225443"/>
                  <a:gd name="connsiteX3" fmla="*/ 0 w 1339596"/>
                  <a:gd name="connsiteY3" fmla="*/ 1225443 h 1225443"/>
                  <a:gd name="connsiteX4" fmla="*/ 13167 w 1339596"/>
                  <a:gd name="connsiteY4" fmla="*/ 6472 h 1225443"/>
                  <a:gd name="connsiteX0" fmla="*/ 13167 w 1333884"/>
                  <a:gd name="connsiteY0" fmla="*/ 6472 h 1225443"/>
                  <a:gd name="connsiteX1" fmla="*/ 1333808 w 1333884"/>
                  <a:gd name="connsiteY1" fmla="*/ 0 h 1225443"/>
                  <a:gd name="connsiteX2" fmla="*/ 1302330 w 1333884"/>
                  <a:gd name="connsiteY2" fmla="*/ 1207253 h 1225443"/>
                  <a:gd name="connsiteX3" fmla="*/ 0 w 1333884"/>
                  <a:gd name="connsiteY3" fmla="*/ 1225443 h 1225443"/>
                  <a:gd name="connsiteX4" fmla="*/ 13167 w 1333884"/>
                  <a:gd name="connsiteY4" fmla="*/ 6472 h 1225443"/>
                  <a:gd name="connsiteX0" fmla="*/ 13167 w 1334211"/>
                  <a:gd name="connsiteY0" fmla="*/ 6472 h 1232826"/>
                  <a:gd name="connsiteX1" fmla="*/ 1333808 w 1334211"/>
                  <a:gd name="connsiteY1" fmla="*/ 0 h 1232826"/>
                  <a:gd name="connsiteX2" fmla="*/ 1331950 w 1334211"/>
                  <a:gd name="connsiteY2" fmla="*/ 1232826 h 1232826"/>
                  <a:gd name="connsiteX3" fmla="*/ 0 w 1334211"/>
                  <a:gd name="connsiteY3" fmla="*/ 1225443 h 1232826"/>
                  <a:gd name="connsiteX4" fmla="*/ 13167 w 1334211"/>
                  <a:gd name="connsiteY4" fmla="*/ 6472 h 1232826"/>
                  <a:gd name="connsiteX0" fmla="*/ 13167 w 1333952"/>
                  <a:gd name="connsiteY0" fmla="*/ 6472 h 1225443"/>
                  <a:gd name="connsiteX1" fmla="*/ 1333808 w 1333952"/>
                  <a:gd name="connsiteY1" fmla="*/ 0 h 1225443"/>
                  <a:gd name="connsiteX2" fmla="*/ 1319601 w 1333952"/>
                  <a:gd name="connsiteY2" fmla="*/ 1222588 h 1225443"/>
                  <a:gd name="connsiteX3" fmla="*/ 0 w 1333952"/>
                  <a:gd name="connsiteY3" fmla="*/ 1225443 h 1225443"/>
                  <a:gd name="connsiteX4" fmla="*/ 13167 w 1333952"/>
                  <a:gd name="connsiteY4" fmla="*/ 6472 h 1225443"/>
                  <a:gd name="connsiteX0" fmla="*/ 30785 w 1333952"/>
                  <a:gd name="connsiteY0" fmla="*/ 0 h 1235984"/>
                  <a:gd name="connsiteX1" fmla="*/ 1333808 w 1333952"/>
                  <a:gd name="connsiteY1" fmla="*/ 10541 h 1235984"/>
                  <a:gd name="connsiteX2" fmla="*/ 1319601 w 1333952"/>
                  <a:gd name="connsiteY2" fmla="*/ 1233129 h 1235984"/>
                  <a:gd name="connsiteX3" fmla="*/ 0 w 1333952"/>
                  <a:gd name="connsiteY3" fmla="*/ 1235984 h 1235984"/>
                  <a:gd name="connsiteX4" fmla="*/ 30785 w 1333952"/>
                  <a:gd name="connsiteY4" fmla="*/ 0 h 1235984"/>
                  <a:gd name="connsiteX0" fmla="*/ 30785 w 1319601"/>
                  <a:gd name="connsiteY0" fmla="*/ 0 h 1235984"/>
                  <a:gd name="connsiteX1" fmla="*/ 1312848 w 1319601"/>
                  <a:gd name="connsiteY1" fmla="*/ 20567 h 1235984"/>
                  <a:gd name="connsiteX2" fmla="*/ 1319601 w 1319601"/>
                  <a:gd name="connsiteY2" fmla="*/ 1233129 h 1235984"/>
                  <a:gd name="connsiteX3" fmla="*/ 0 w 1319601"/>
                  <a:gd name="connsiteY3" fmla="*/ 1235984 h 1235984"/>
                  <a:gd name="connsiteX4" fmla="*/ 30785 w 1319601"/>
                  <a:gd name="connsiteY4" fmla="*/ 0 h 1235984"/>
                  <a:gd name="connsiteX0" fmla="*/ 30785 w 1319601"/>
                  <a:gd name="connsiteY0" fmla="*/ 0 h 1258608"/>
                  <a:gd name="connsiteX1" fmla="*/ 1312848 w 1319601"/>
                  <a:gd name="connsiteY1" fmla="*/ 20567 h 1258608"/>
                  <a:gd name="connsiteX2" fmla="*/ 1319601 w 1319601"/>
                  <a:gd name="connsiteY2" fmla="*/ 1233129 h 1258608"/>
                  <a:gd name="connsiteX3" fmla="*/ 0 w 1319601"/>
                  <a:gd name="connsiteY3" fmla="*/ 1235984 h 1258608"/>
                  <a:gd name="connsiteX4" fmla="*/ 30785 w 1319601"/>
                  <a:gd name="connsiteY4" fmla="*/ 0 h 1258608"/>
                  <a:gd name="connsiteX0" fmla="*/ 31250 w 1320066"/>
                  <a:gd name="connsiteY0" fmla="*/ 0 h 1267432"/>
                  <a:gd name="connsiteX1" fmla="*/ 1313313 w 1320066"/>
                  <a:gd name="connsiteY1" fmla="*/ 20567 h 1267432"/>
                  <a:gd name="connsiteX2" fmla="*/ 1320066 w 1320066"/>
                  <a:gd name="connsiteY2" fmla="*/ 1233129 h 1267432"/>
                  <a:gd name="connsiteX3" fmla="*/ 0 w 1320066"/>
                  <a:gd name="connsiteY3" fmla="*/ 1260343 h 1267432"/>
                  <a:gd name="connsiteX4" fmla="*/ 31250 w 1320066"/>
                  <a:gd name="connsiteY4" fmla="*/ 0 h 1267432"/>
                  <a:gd name="connsiteX0" fmla="*/ 31250 w 1320066"/>
                  <a:gd name="connsiteY0" fmla="*/ 0 h 1268253"/>
                  <a:gd name="connsiteX1" fmla="*/ 1313313 w 1320066"/>
                  <a:gd name="connsiteY1" fmla="*/ 20567 h 1268253"/>
                  <a:gd name="connsiteX2" fmla="*/ 1320066 w 1320066"/>
                  <a:gd name="connsiteY2" fmla="*/ 1233129 h 1268253"/>
                  <a:gd name="connsiteX3" fmla="*/ 0 w 1320066"/>
                  <a:gd name="connsiteY3" fmla="*/ 1260343 h 1268253"/>
                  <a:gd name="connsiteX4" fmla="*/ 31250 w 1320066"/>
                  <a:gd name="connsiteY4" fmla="*/ 0 h 1268253"/>
                  <a:gd name="connsiteX0" fmla="*/ 31250 w 1320066"/>
                  <a:gd name="connsiteY0" fmla="*/ 0 h 1263844"/>
                  <a:gd name="connsiteX1" fmla="*/ 1313313 w 1320066"/>
                  <a:gd name="connsiteY1" fmla="*/ 20567 h 1263844"/>
                  <a:gd name="connsiteX2" fmla="*/ 1320066 w 1320066"/>
                  <a:gd name="connsiteY2" fmla="*/ 1233129 h 1263844"/>
                  <a:gd name="connsiteX3" fmla="*/ 0 w 1320066"/>
                  <a:gd name="connsiteY3" fmla="*/ 1260343 h 1263844"/>
                  <a:gd name="connsiteX4" fmla="*/ 31250 w 1320066"/>
                  <a:gd name="connsiteY4" fmla="*/ 0 h 1263844"/>
                  <a:gd name="connsiteX0" fmla="*/ 31250 w 1320066"/>
                  <a:gd name="connsiteY0" fmla="*/ 0 h 1263844"/>
                  <a:gd name="connsiteX1" fmla="*/ 1313313 w 1320066"/>
                  <a:gd name="connsiteY1" fmla="*/ 20567 h 1263844"/>
                  <a:gd name="connsiteX2" fmla="*/ 1320066 w 1320066"/>
                  <a:gd name="connsiteY2" fmla="*/ 1233129 h 1263844"/>
                  <a:gd name="connsiteX3" fmla="*/ 0 w 1320066"/>
                  <a:gd name="connsiteY3" fmla="*/ 1260343 h 1263844"/>
                  <a:gd name="connsiteX4" fmla="*/ 31250 w 1320066"/>
                  <a:gd name="connsiteY4" fmla="*/ 0 h 12638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0066" h="1263844">
                    <a:moveTo>
                      <a:pt x="31250" y="0"/>
                    </a:moveTo>
                    <a:lnTo>
                      <a:pt x="1313313" y="20567"/>
                    </a:lnTo>
                    <a:cubicBezTo>
                      <a:pt x="1315242" y="429048"/>
                      <a:pt x="1291435" y="859628"/>
                      <a:pt x="1320066" y="1233129"/>
                    </a:cubicBezTo>
                    <a:cubicBezTo>
                      <a:pt x="665493" y="1279400"/>
                      <a:pt x="439867" y="1259391"/>
                      <a:pt x="0" y="1260343"/>
                    </a:cubicBezTo>
                    <a:lnTo>
                      <a:pt x="31250" y="0"/>
                    </a:lnTo>
                    <a:close/>
                  </a:path>
                </a:pathLst>
              </a:custGeom>
              <a:gradFill flip="none" rotWithShape="1">
                <a:gsLst>
                  <a:gs pos="0">
                    <a:srgbClr val="92D050">
                      <a:lumMod val="42000"/>
                      <a:lumOff val="58000"/>
                    </a:srgbClr>
                  </a:gs>
                  <a:gs pos="100000">
                    <a:srgbClr val="89C25A">
                      <a:lumMod val="81000"/>
                      <a:lumOff val="19000"/>
                    </a:srgbClr>
                  </a:gs>
                </a:gsLst>
                <a:lin ang="5400000" scaled="1"/>
                <a:tileRect/>
              </a:gradFill>
              <a:ln>
                <a:noFill/>
              </a:ln>
              <a:effectLst>
                <a:outerShdw blurRad="38100" dist="12700" dir="5400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anchor="ctr"/>
              <a:lstStyle/>
              <a:p>
                <a:pPr algn="ctr">
                  <a:defRPr/>
                </a:pPr>
                <a:endParaRPr lang="en-US" sz="1200" dirty="0">
                  <a:solidFill>
                    <a:schemeClr val="tx1"/>
                  </a:solidFill>
                  <a:latin typeface="Arial" pitchFamily="34" charset="0"/>
                  <a:cs typeface="Arial" pitchFamily="34" charset="0"/>
                </a:endParaRPr>
              </a:p>
            </p:txBody>
          </p:sp>
          <p:grpSp>
            <p:nvGrpSpPr>
              <p:cNvPr id="8" name="Group 24"/>
              <p:cNvGrpSpPr/>
              <p:nvPr/>
            </p:nvGrpSpPr>
            <p:grpSpPr>
              <a:xfrm>
                <a:off x="1324832" y="4481661"/>
                <a:ext cx="184785" cy="186690"/>
                <a:chOff x="4917745" y="2235200"/>
                <a:chExt cx="2584952" cy="2489199"/>
              </a:xfrm>
              <a:effectLst>
                <a:outerShdw blurRad="50800" dist="25400" dir="8100000" algn="tr" rotWithShape="0">
                  <a:prstClr val="black">
                    <a:alpha val="45000"/>
                  </a:prstClr>
                </a:outerShdw>
              </a:effectLst>
            </p:grpSpPr>
            <p:sp>
              <p:nvSpPr>
                <p:cNvPr id="19" name="Oval 27"/>
                <p:cNvSpPr/>
                <p:nvPr/>
              </p:nvSpPr>
              <p:spPr>
                <a:xfrm>
                  <a:off x="4917745" y="2429067"/>
                  <a:ext cx="2295331" cy="2295332"/>
                </a:xfrm>
                <a:prstGeom prst="ellipse">
                  <a:avLst/>
                </a:prstGeom>
                <a:solidFill>
                  <a:srgbClr val="00B0F0"/>
                </a:solidFill>
                <a:ln>
                  <a:noFill/>
                </a:ln>
                <a:effectLst/>
                <a:scene3d>
                  <a:camera prst="orthographicFront">
                    <a:rot lat="0" lon="0" rev="0"/>
                  </a:camera>
                  <a:lightRig rig="contrasting" dir="t">
                    <a:rot lat="0" lon="0" rev="1500000"/>
                  </a:lightRig>
                </a:scene3d>
                <a:sp3d>
                  <a:bevelT w="44450" h="69850"/>
                </a:sp3d>
              </p:spPr>
              <p:style>
                <a:lnRef idx="1">
                  <a:schemeClr val="accent2"/>
                </a:lnRef>
                <a:fillRef idx="3">
                  <a:schemeClr val="accent2"/>
                </a:fillRef>
                <a:effectRef idx="2">
                  <a:schemeClr val="accent2"/>
                </a:effectRef>
                <a:fontRef idx="minor">
                  <a:schemeClr val="lt1"/>
                </a:fontRef>
              </p:style>
              <p:txBody>
                <a:bodyPr anchor="ctr"/>
                <a:lstStyle/>
                <a:p>
                  <a:pPr algn="ctr">
                    <a:defRPr/>
                  </a:pPr>
                  <a:endParaRPr lang="en-US" sz="1600"/>
                </a:p>
              </p:txBody>
            </p:sp>
            <p:sp>
              <p:nvSpPr>
                <p:cNvPr id="20" name="Oval 28"/>
                <p:cNvSpPr/>
                <p:nvPr/>
              </p:nvSpPr>
              <p:spPr>
                <a:xfrm>
                  <a:off x="5484130" y="2913213"/>
                  <a:ext cx="1253454" cy="1253453"/>
                </a:xfrm>
                <a:prstGeom prst="ellipse">
                  <a:avLst/>
                </a:prstGeom>
                <a:solidFill>
                  <a:srgbClr val="00698E"/>
                </a:solidFill>
                <a:ln>
                  <a:noFill/>
                </a:ln>
                <a:effectLst/>
                <a:scene3d>
                  <a:camera prst="orthographicFront">
                    <a:rot lat="0" lon="0" rev="0"/>
                  </a:camera>
                  <a:lightRig rig="contrasting" dir="t">
                    <a:rot lat="0" lon="0" rev="1500000"/>
                  </a:lightRig>
                </a:scene3d>
                <a:sp3d/>
              </p:spPr>
              <p:style>
                <a:lnRef idx="1">
                  <a:schemeClr val="accent2"/>
                </a:lnRef>
                <a:fillRef idx="3">
                  <a:schemeClr val="accent2"/>
                </a:fillRef>
                <a:effectRef idx="2">
                  <a:schemeClr val="accent2"/>
                </a:effectRef>
                <a:fontRef idx="minor">
                  <a:schemeClr val="lt1"/>
                </a:fontRef>
              </p:style>
              <p:txBody>
                <a:bodyPr anchor="ctr"/>
                <a:lstStyle/>
                <a:p>
                  <a:pPr algn="ctr">
                    <a:defRPr/>
                  </a:pPr>
                  <a:endParaRPr lang="en-US" sz="1600"/>
                </a:p>
              </p:txBody>
            </p:sp>
            <p:sp>
              <p:nvSpPr>
                <p:cNvPr id="21" name="Oval 29"/>
                <p:cNvSpPr/>
                <p:nvPr/>
              </p:nvSpPr>
              <p:spPr>
                <a:xfrm>
                  <a:off x="5972471" y="2235200"/>
                  <a:ext cx="1530226" cy="1530226"/>
                </a:xfrm>
                <a:prstGeom prst="ellipse">
                  <a:avLst/>
                </a:prstGeom>
                <a:solidFill>
                  <a:srgbClr val="00B0F0"/>
                </a:solidFill>
                <a:ln>
                  <a:noFill/>
                </a:ln>
                <a:effectLst/>
                <a:scene3d>
                  <a:camera prst="orthographicFront">
                    <a:rot lat="0" lon="0" rev="0"/>
                  </a:camera>
                  <a:lightRig rig="contrasting" dir="t">
                    <a:rot lat="0" lon="0" rev="1500000"/>
                  </a:lightRig>
                </a:scene3d>
                <a:sp3d>
                  <a:bevelT w="31750" h="69850"/>
                </a:sp3d>
              </p:spPr>
              <p:style>
                <a:lnRef idx="1">
                  <a:schemeClr val="accent2"/>
                </a:lnRef>
                <a:fillRef idx="3">
                  <a:schemeClr val="accent2"/>
                </a:fillRef>
                <a:effectRef idx="2">
                  <a:schemeClr val="accent2"/>
                </a:effectRef>
                <a:fontRef idx="minor">
                  <a:schemeClr val="lt1"/>
                </a:fontRef>
              </p:style>
              <p:txBody>
                <a:bodyPr anchor="ctr"/>
                <a:lstStyle/>
                <a:p>
                  <a:pPr algn="ctr">
                    <a:defRPr/>
                  </a:pPr>
                  <a:endParaRPr lang="en-US" sz="1600"/>
                </a:p>
              </p:txBody>
            </p:sp>
          </p:grpSp>
        </p:grpSp>
        <p:sp>
          <p:nvSpPr>
            <p:cNvPr id="60437" name="Rectangle 30"/>
            <p:cNvSpPr>
              <a:spLocks noChangeArrowheads="1"/>
            </p:cNvSpPr>
            <p:nvPr/>
          </p:nvSpPr>
          <p:spPr bwMode="auto">
            <a:xfrm rot="-227069">
              <a:off x="927042" y="2735392"/>
              <a:ext cx="315863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buNone/>
              </a:pPr>
              <a:r>
                <a:rPr lang="zh-TW" altLang="en-US" sz="2000" b="1" dirty="0">
                  <a:latin typeface="微軟正黑體" pitchFamily="34" charset="-120"/>
                  <a:ea typeface="微軟正黑體" pitchFamily="34" charset="-120"/>
                </a:rPr>
                <a:t>補貼員工子女教育費用</a:t>
              </a:r>
            </a:p>
          </p:txBody>
        </p:sp>
        <p:sp>
          <p:nvSpPr>
            <p:cNvPr id="60438" name="Rectangle 31"/>
            <p:cNvSpPr>
              <a:spLocks noChangeArrowheads="1"/>
            </p:cNvSpPr>
            <p:nvPr/>
          </p:nvSpPr>
          <p:spPr bwMode="auto">
            <a:xfrm rot="-227069">
              <a:off x="1008768" y="3171180"/>
              <a:ext cx="3158634"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buNone/>
              </a:pPr>
              <a:r>
                <a:rPr lang="zh-TW" altLang="en-US" sz="2000" b="1" dirty="0">
                  <a:latin typeface="微軟正黑體" pitchFamily="34" charset="-120"/>
                  <a:ea typeface="微軟正黑體" pitchFamily="34" charset="-120"/>
                </a:rPr>
                <a:t>依照子女數、學校別分別給予不同金額</a:t>
              </a:r>
            </a:p>
          </p:txBody>
        </p:sp>
        <p:sp>
          <p:nvSpPr>
            <p:cNvPr id="60439" name="Rectangle 32"/>
            <p:cNvSpPr>
              <a:spLocks noChangeArrowheads="1"/>
            </p:cNvSpPr>
            <p:nvPr/>
          </p:nvSpPr>
          <p:spPr bwMode="auto">
            <a:xfrm rot="-227069">
              <a:off x="1096021" y="3914742"/>
              <a:ext cx="315863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buNone/>
              </a:pPr>
              <a:r>
                <a:rPr lang="zh-TW" altLang="en-US" sz="2000" b="1" dirty="0">
                  <a:latin typeface="微軟正黑體" pitchFamily="34" charset="-120"/>
                  <a:ea typeface="微軟正黑體" pitchFamily="34" charset="-120"/>
                </a:rPr>
                <a:t>無子女者不發給</a:t>
              </a:r>
            </a:p>
          </p:txBody>
        </p:sp>
        <p:sp>
          <p:nvSpPr>
            <p:cNvPr id="12" name="Rectangle 33"/>
            <p:cNvSpPr/>
            <p:nvPr/>
          </p:nvSpPr>
          <p:spPr>
            <a:xfrm rot="21372931">
              <a:off x="1172616" y="4289417"/>
              <a:ext cx="3158239" cy="830268"/>
            </a:xfrm>
            <a:prstGeom prst="rect">
              <a:avLst/>
            </a:prstGeom>
          </p:spPr>
          <p:txBody>
            <a:bodyPr anchor="ctr">
              <a:spAutoFit/>
            </a:bodyPr>
            <a:lstStyle/>
            <a:p>
              <a:pPr>
                <a:buNone/>
                <a:defRPr/>
              </a:pPr>
              <a:r>
                <a:rPr lang="zh-TW" altLang="en-US" sz="4800" b="1" dirty="0">
                  <a:effectLst>
                    <a:outerShdw blurRad="38100" dist="38100" dir="2700000" algn="tl">
                      <a:srgbClr val="000000">
                        <a:alpha val="43137"/>
                      </a:srgbClr>
                    </a:outerShdw>
                  </a:effectLst>
                  <a:latin typeface="微軟正黑體" pitchFamily="34" charset="-120"/>
                  <a:ea typeface="微軟正黑體" pitchFamily="34" charset="-120"/>
                </a:rPr>
                <a:t>屬於福利</a:t>
              </a:r>
              <a:endParaRPr lang="en-US" sz="4800" dirty="0">
                <a:solidFill>
                  <a:schemeClr val="tx1">
                    <a:lumMod val="95000"/>
                    <a:lumOff val="5000"/>
                  </a:schemeClr>
                </a:solidFill>
                <a:latin typeface="微軟正黑體" pitchFamily="34" charset="-120"/>
                <a:ea typeface="微軟正黑體" pitchFamily="34" charset="-120"/>
              </a:endParaRPr>
            </a:p>
          </p:txBody>
        </p:sp>
        <p:sp>
          <p:nvSpPr>
            <p:cNvPr id="60441" name="TextBox 34"/>
            <p:cNvSpPr txBox="1">
              <a:spLocks noChangeArrowheads="1"/>
            </p:cNvSpPr>
            <p:nvPr/>
          </p:nvSpPr>
          <p:spPr bwMode="auto">
            <a:xfrm rot="21290116">
              <a:off x="259601" y="2782720"/>
              <a:ext cx="1005840" cy="646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kumimoji="1">
                  <a:solidFill>
                    <a:schemeClr val="tx1"/>
                  </a:solidFill>
                  <a:latin typeface="Calibri" pitchFamily="34" charset="0"/>
                  <a:ea typeface="新細明體" pitchFamily="18" charset="-120"/>
                </a:defRPr>
              </a:lvl1pPr>
              <a:lvl2pPr marL="742950" indent="-285750" eaLnBrk="0" hangingPunct="0">
                <a:defRPr kumimoji="1">
                  <a:solidFill>
                    <a:schemeClr val="tx1"/>
                  </a:solidFill>
                  <a:latin typeface="Calibri" pitchFamily="34" charset="0"/>
                  <a:ea typeface="新細明體" pitchFamily="18" charset="-120"/>
                </a:defRPr>
              </a:lvl2pPr>
              <a:lvl3pPr marL="1143000" indent="-228600" eaLnBrk="0" hangingPunct="0">
                <a:defRPr kumimoji="1">
                  <a:solidFill>
                    <a:schemeClr val="tx1"/>
                  </a:solidFill>
                  <a:latin typeface="Calibri" pitchFamily="34" charset="0"/>
                  <a:ea typeface="新細明體" pitchFamily="18" charset="-120"/>
                </a:defRPr>
              </a:lvl3pPr>
              <a:lvl4pPr marL="1600200" indent="-228600" eaLnBrk="0" hangingPunct="0">
                <a:defRPr kumimoji="1">
                  <a:solidFill>
                    <a:schemeClr val="tx1"/>
                  </a:solidFill>
                  <a:latin typeface="Calibri" pitchFamily="34" charset="0"/>
                  <a:ea typeface="新細明體" pitchFamily="18" charset="-120"/>
                </a:defRPr>
              </a:lvl4pPr>
              <a:lvl5pPr marL="2057400" indent="-228600" eaLnBrk="0" hangingPunct="0">
                <a:defRPr kumimoji="1">
                  <a:solidFill>
                    <a:schemeClr val="tx1"/>
                  </a:solidFill>
                  <a:latin typeface="Calibri"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Calibri"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Calibri"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Calibri"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Calibri" pitchFamily="34" charset="0"/>
                  <a:ea typeface="新細明體" pitchFamily="18" charset="-120"/>
                </a:defRPr>
              </a:lvl9pPr>
            </a:lstStyle>
            <a:p>
              <a:pPr algn="ctr" eaLnBrk="1" hangingPunct="1">
                <a:buNone/>
              </a:pPr>
              <a:r>
                <a:rPr lang="en-US" altLang="zh-TW" sz="3600" dirty="0">
                  <a:sym typeface="Wingdings" pitchFamily="2" charset="2"/>
                </a:rPr>
                <a:t></a:t>
              </a:r>
              <a:endParaRPr lang="en-US" altLang="zh-TW" sz="3600" dirty="0"/>
            </a:p>
          </p:txBody>
        </p:sp>
        <p:sp>
          <p:nvSpPr>
            <p:cNvPr id="60442" name="TextBox 35"/>
            <p:cNvSpPr txBox="1">
              <a:spLocks noChangeArrowheads="1"/>
            </p:cNvSpPr>
            <p:nvPr/>
          </p:nvSpPr>
          <p:spPr bwMode="auto">
            <a:xfrm rot="21290116">
              <a:off x="334759" y="3392321"/>
              <a:ext cx="1005840" cy="646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kumimoji="1">
                  <a:solidFill>
                    <a:schemeClr val="tx1"/>
                  </a:solidFill>
                  <a:latin typeface="Calibri" pitchFamily="34" charset="0"/>
                  <a:ea typeface="新細明體" pitchFamily="18" charset="-120"/>
                </a:defRPr>
              </a:lvl1pPr>
              <a:lvl2pPr marL="742950" indent="-285750" eaLnBrk="0" hangingPunct="0">
                <a:defRPr kumimoji="1">
                  <a:solidFill>
                    <a:schemeClr val="tx1"/>
                  </a:solidFill>
                  <a:latin typeface="Calibri" pitchFamily="34" charset="0"/>
                  <a:ea typeface="新細明體" pitchFamily="18" charset="-120"/>
                </a:defRPr>
              </a:lvl2pPr>
              <a:lvl3pPr marL="1143000" indent="-228600" eaLnBrk="0" hangingPunct="0">
                <a:defRPr kumimoji="1">
                  <a:solidFill>
                    <a:schemeClr val="tx1"/>
                  </a:solidFill>
                  <a:latin typeface="Calibri" pitchFamily="34" charset="0"/>
                  <a:ea typeface="新細明體" pitchFamily="18" charset="-120"/>
                </a:defRPr>
              </a:lvl3pPr>
              <a:lvl4pPr marL="1600200" indent="-228600" eaLnBrk="0" hangingPunct="0">
                <a:defRPr kumimoji="1">
                  <a:solidFill>
                    <a:schemeClr val="tx1"/>
                  </a:solidFill>
                  <a:latin typeface="Calibri" pitchFamily="34" charset="0"/>
                  <a:ea typeface="新細明體" pitchFamily="18" charset="-120"/>
                </a:defRPr>
              </a:lvl4pPr>
              <a:lvl5pPr marL="2057400" indent="-228600" eaLnBrk="0" hangingPunct="0">
                <a:defRPr kumimoji="1">
                  <a:solidFill>
                    <a:schemeClr val="tx1"/>
                  </a:solidFill>
                  <a:latin typeface="Calibri"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Calibri"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Calibri"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Calibri"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Calibri" pitchFamily="34" charset="0"/>
                  <a:ea typeface="新細明體" pitchFamily="18" charset="-120"/>
                </a:defRPr>
              </a:lvl9pPr>
            </a:lstStyle>
            <a:p>
              <a:pPr algn="ctr" eaLnBrk="1" hangingPunct="1">
                <a:buNone/>
              </a:pPr>
              <a:r>
                <a:rPr lang="en-US" altLang="zh-TW" sz="3600" dirty="0">
                  <a:sym typeface="Wingdings" pitchFamily="2" charset="2"/>
                </a:rPr>
                <a:t></a:t>
              </a:r>
              <a:endParaRPr lang="en-US" altLang="zh-TW" sz="3600" dirty="0"/>
            </a:p>
          </p:txBody>
        </p:sp>
        <p:sp>
          <p:nvSpPr>
            <p:cNvPr id="60443" name="TextBox 36"/>
            <p:cNvSpPr txBox="1">
              <a:spLocks noChangeArrowheads="1"/>
            </p:cNvSpPr>
            <p:nvPr/>
          </p:nvSpPr>
          <p:spPr bwMode="auto">
            <a:xfrm rot="21290116">
              <a:off x="409917" y="3962344"/>
              <a:ext cx="1005840" cy="646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kumimoji="1">
                  <a:solidFill>
                    <a:schemeClr val="tx1"/>
                  </a:solidFill>
                  <a:latin typeface="Calibri" pitchFamily="34" charset="0"/>
                  <a:ea typeface="新細明體" pitchFamily="18" charset="-120"/>
                </a:defRPr>
              </a:lvl1pPr>
              <a:lvl2pPr marL="742950" indent="-285750" eaLnBrk="0" hangingPunct="0">
                <a:defRPr kumimoji="1">
                  <a:solidFill>
                    <a:schemeClr val="tx1"/>
                  </a:solidFill>
                  <a:latin typeface="Calibri" pitchFamily="34" charset="0"/>
                  <a:ea typeface="新細明體" pitchFamily="18" charset="-120"/>
                </a:defRPr>
              </a:lvl2pPr>
              <a:lvl3pPr marL="1143000" indent="-228600" eaLnBrk="0" hangingPunct="0">
                <a:defRPr kumimoji="1">
                  <a:solidFill>
                    <a:schemeClr val="tx1"/>
                  </a:solidFill>
                  <a:latin typeface="Calibri" pitchFamily="34" charset="0"/>
                  <a:ea typeface="新細明體" pitchFamily="18" charset="-120"/>
                </a:defRPr>
              </a:lvl3pPr>
              <a:lvl4pPr marL="1600200" indent="-228600" eaLnBrk="0" hangingPunct="0">
                <a:defRPr kumimoji="1">
                  <a:solidFill>
                    <a:schemeClr val="tx1"/>
                  </a:solidFill>
                  <a:latin typeface="Calibri" pitchFamily="34" charset="0"/>
                  <a:ea typeface="新細明體" pitchFamily="18" charset="-120"/>
                </a:defRPr>
              </a:lvl4pPr>
              <a:lvl5pPr marL="2057400" indent="-228600" eaLnBrk="0" hangingPunct="0">
                <a:defRPr kumimoji="1">
                  <a:solidFill>
                    <a:schemeClr val="tx1"/>
                  </a:solidFill>
                  <a:latin typeface="Calibri"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Calibri"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Calibri"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Calibri"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Calibri" pitchFamily="34" charset="0"/>
                  <a:ea typeface="新細明體" pitchFamily="18" charset="-120"/>
                </a:defRPr>
              </a:lvl9pPr>
            </a:lstStyle>
            <a:p>
              <a:pPr algn="ctr" eaLnBrk="1" hangingPunct="1">
                <a:buNone/>
              </a:pPr>
              <a:r>
                <a:rPr lang="en-US" altLang="zh-TW" sz="3600" dirty="0">
                  <a:sym typeface="Wingdings" pitchFamily="2" charset="2"/>
                </a:rPr>
                <a:t></a:t>
              </a:r>
              <a:endParaRPr lang="en-US" altLang="zh-TW" sz="3600" dirty="0"/>
            </a:p>
          </p:txBody>
        </p:sp>
        <p:sp>
          <p:nvSpPr>
            <p:cNvPr id="60444" name="TextBox 37"/>
            <p:cNvSpPr txBox="1">
              <a:spLocks noChangeArrowheads="1"/>
            </p:cNvSpPr>
            <p:nvPr/>
          </p:nvSpPr>
          <p:spPr bwMode="auto">
            <a:xfrm rot="21290116">
              <a:off x="485075" y="4532368"/>
              <a:ext cx="1005840" cy="646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kumimoji="1">
                  <a:solidFill>
                    <a:schemeClr val="tx1"/>
                  </a:solidFill>
                  <a:latin typeface="Calibri" pitchFamily="34" charset="0"/>
                  <a:ea typeface="新細明體" pitchFamily="18" charset="-120"/>
                </a:defRPr>
              </a:lvl1pPr>
              <a:lvl2pPr marL="742950" indent="-285750" eaLnBrk="0" hangingPunct="0">
                <a:defRPr kumimoji="1">
                  <a:solidFill>
                    <a:schemeClr val="tx1"/>
                  </a:solidFill>
                  <a:latin typeface="Calibri" pitchFamily="34" charset="0"/>
                  <a:ea typeface="新細明體" pitchFamily="18" charset="-120"/>
                </a:defRPr>
              </a:lvl2pPr>
              <a:lvl3pPr marL="1143000" indent="-228600" eaLnBrk="0" hangingPunct="0">
                <a:defRPr kumimoji="1">
                  <a:solidFill>
                    <a:schemeClr val="tx1"/>
                  </a:solidFill>
                  <a:latin typeface="Calibri" pitchFamily="34" charset="0"/>
                  <a:ea typeface="新細明體" pitchFamily="18" charset="-120"/>
                </a:defRPr>
              </a:lvl3pPr>
              <a:lvl4pPr marL="1600200" indent="-228600" eaLnBrk="0" hangingPunct="0">
                <a:defRPr kumimoji="1">
                  <a:solidFill>
                    <a:schemeClr val="tx1"/>
                  </a:solidFill>
                  <a:latin typeface="Calibri" pitchFamily="34" charset="0"/>
                  <a:ea typeface="新細明體" pitchFamily="18" charset="-120"/>
                </a:defRPr>
              </a:lvl4pPr>
              <a:lvl5pPr marL="2057400" indent="-228600" eaLnBrk="0" hangingPunct="0">
                <a:defRPr kumimoji="1">
                  <a:solidFill>
                    <a:schemeClr val="tx1"/>
                  </a:solidFill>
                  <a:latin typeface="Calibri"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Calibri"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Calibri"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Calibri"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Calibri" pitchFamily="34" charset="0"/>
                  <a:ea typeface="新細明體" pitchFamily="18" charset="-120"/>
                </a:defRPr>
              </a:lvl9pPr>
            </a:lstStyle>
            <a:p>
              <a:pPr algn="ctr" eaLnBrk="1" hangingPunct="1">
                <a:buNone/>
              </a:pPr>
              <a:r>
                <a:rPr lang="en-US" altLang="zh-TW" sz="3600" dirty="0">
                  <a:sym typeface="Wingdings" pitchFamily="2" charset="2"/>
                </a:rPr>
                <a:t></a:t>
              </a:r>
              <a:endParaRPr lang="en-US" altLang="zh-TW" sz="3600" dirty="0"/>
            </a:p>
          </p:txBody>
        </p:sp>
      </p:grpSp>
      <p:grpSp>
        <p:nvGrpSpPr>
          <p:cNvPr id="9" name="群組 22"/>
          <p:cNvGrpSpPr>
            <a:grpSpLocks/>
          </p:cNvGrpSpPr>
          <p:nvPr/>
        </p:nvGrpSpPr>
        <p:grpSpPr bwMode="auto">
          <a:xfrm>
            <a:off x="4849813" y="1774825"/>
            <a:ext cx="4071937" cy="3752850"/>
            <a:chOff x="259601" y="1581122"/>
            <a:chExt cx="4071254" cy="3752878"/>
          </a:xfrm>
        </p:grpSpPr>
        <p:grpSp>
          <p:nvGrpSpPr>
            <p:cNvPr id="10" name="Group 5"/>
            <p:cNvGrpSpPr>
              <a:grpSpLocks/>
            </p:cNvGrpSpPr>
            <p:nvPr/>
          </p:nvGrpSpPr>
          <p:grpSpPr bwMode="auto">
            <a:xfrm>
              <a:off x="382115" y="1581122"/>
              <a:ext cx="3885085" cy="3752878"/>
              <a:chOff x="724759" y="4481661"/>
              <a:chExt cx="1361698" cy="1315360"/>
            </a:xfrm>
          </p:grpSpPr>
          <p:sp>
            <p:nvSpPr>
              <p:cNvPr id="33" name="Rectangle 19"/>
              <p:cNvSpPr/>
              <p:nvPr/>
            </p:nvSpPr>
            <p:spPr>
              <a:xfrm rot="21388734">
                <a:off x="724655" y="4486669"/>
                <a:ext cx="1361860" cy="1310352"/>
              </a:xfrm>
              <a:custGeom>
                <a:avLst/>
                <a:gdLst>
                  <a:gd name="connsiteX0" fmla="*/ 0 w 1339596"/>
                  <a:gd name="connsiteY0" fmla="*/ 0 h 1219200"/>
                  <a:gd name="connsiteX1" fmla="*/ 1339596 w 1339596"/>
                  <a:gd name="connsiteY1" fmla="*/ 0 h 1219200"/>
                  <a:gd name="connsiteX2" fmla="*/ 1339596 w 1339596"/>
                  <a:gd name="connsiteY2" fmla="*/ 1219200 h 1219200"/>
                  <a:gd name="connsiteX3" fmla="*/ 0 w 1339596"/>
                  <a:gd name="connsiteY3" fmla="*/ 1219200 h 1219200"/>
                  <a:gd name="connsiteX4" fmla="*/ 0 w 1339596"/>
                  <a:gd name="connsiteY4" fmla="*/ 0 h 1219200"/>
                  <a:gd name="connsiteX0" fmla="*/ 0 w 1339596"/>
                  <a:gd name="connsiteY0" fmla="*/ 11733 h 1230933"/>
                  <a:gd name="connsiteX1" fmla="*/ 1306342 w 1339596"/>
                  <a:gd name="connsiteY1" fmla="*/ 0 h 1230933"/>
                  <a:gd name="connsiteX2" fmla="*/ 1339596 w 1339596"/>
                  <a:gd name="connsiteY2" fmla="*/ 1230933 h 1230933"/>
                  <a:gd name="connsiteX3" fmla="*/ 0 w 1339596"/>
                  <a:gd name="connsiteY3" fmla="*/ 1230933 h 1230933"/>
                  <a:gd name="connsiteX4" fmla="*/ 0 w 1339596"/>
                  <a:gd name="connsiteY4" fmla="*/ 11733 h 1230933"/>
                  <a:gd name="connsiteX0" fmla="*/ 55747 w 1339596"/>
                  <a:gd name="connsiteY0" fmla="*/ 12706 h 1230933"/>
                  <a:gd name="connsiteX1" fmla="*/ 1306342 w 1339596"/>
                  <a:gd name="connsiteY1" fmla="*/ 0 h 1230933"/>
                  <a:gd name="connsiteX2" fmla="*/ 1339596 w 1339596"/>
                  <a:gd name="connsiteY2" fmla="*/ 1230933 h 1230933"/>
                  <a:gd name="connsiteX3" fmla="*/ 0 w 1339596"/>
                  <a:gd name="connsiteY3" fmla="*/ 1230933 h 1230933"/>
                  <a:gd name="connsiteX4" fmla="*/ 55747 w 1339596"/>
                  <a:gd name="connsiteY4" fmla="*/ 12706 h 1230933"/>
                  <a:gd name="connsiteX0" fmla="*/ 28195 w 1339596"/>
                  <a:gd name="connsiteY0" fmla="*/ 12225 h 1230933"/>
                  <a:gd name="connsiteX1" fmla="*/ 1306342 w 1339596"/>
                  <a:gd name="connsiteY1" fmla="*/ 0 h 1230933"/>
                  <a:gd name="connsiteX2" fmla="*/ 1339596 w 1339596"/>
                  <a:gd name="connsiteY2" fmla="*/ 1230933 h 1230933"/>
                  <a:gd name="connsiteX3" fmla="*/ 0 w 1339596"/>
                  <a:gd name="connsiteY3" fmla="*/ 1230933 h 1230933"/>
                  <a:gd name="connsiteX4" fmla="*/ 28195 w 1339596"/>
                  <a:gd name="connsiteY4" fmla="*/ 12225 h 1230933"/>
                  <a:gd name="connsiteX0" fmla="*/ 28195 w 1353846"/>
                  <a:gd name="connsiteY0" fmla="*/ 6385 h 1225093"/>
                  <a:gd name="connsiteX1" fmla="*/ 1353846 w 1353846"/>
                  <a:gd name="connsiteY1" fmla="*/ 0 h 1225093"/>
                  <a:gd name="connsiteX2" fmla="*/ 1339596 w 1353846"/>
                  <a:gd name="connsiteY2" fmla="*/ 1225093 h 1225093"/>
                  <a:gd name="connsiteX3" fmla="*/ 0 w 1353846"/>
                  <a:gd name="connsiteY3" fmla="*/ 1225093 h 1225093"/>
                  <a:gd name="connsiteX4" fmla="*/ 28195 w 1353846"/>
                  <a:gd name="connsiteY4" fmla="*/ 6385 h 1225093"/>
                  <a:gd name="connsiteX0" fmla="*/ 20681 w 1353846"/>
                  <a:gd name="connsiteY0" fmla="*/ 6253 h 1225093"/>
                  <a:gd name="connsiteX1" fmla="*/ 1353846 w 1353846"/>
                  <a:gd name="connsiteY1" fmla="*/ 0 h 1225093"/>
                  <a:gd name="connsiteX2" fmla="*/ 1339596 w 1353846"/>
                  <a:gd name="connsiteY2" fmla="*/ 1225093 h 1225093"/>
                  <a:gd name="connsiteX3" fmla="*/ 0 w 1353846"/>
                  <a:gd name="connsiteY3" fmla="*/ 1225093 h 1225093"/>
                  <a:gd name="connsiteX4" fmla="*/ 20681 w 1353846"/>
                  <a:gd name="connsiteY4" fmla="*/ 6253 h 1225093"/>
                  <a:gd name="connsiteX0" fmla="*/ 20681 w 1339596"/>
                  <a:gd name="connsiteY0" fmla="*/ 6603 h 1225443"/>
                  <a:gd name="connsiteX1" fmla="*/ 1333808 w 1339596"/>
                  <a:gd name="connsiteY1" fmla="*/ 0 h 1225443"/>
                  <a:gd name="connsiteX2" fmla="*/ 1339596 w 1339596"/>
                  <a:gd name="connsiteY2" fmla="*/ 1225443 h 1225443"/>
                  <a:gd name="connsiteX3" fmla="*/ 0 w 1339596"/>
                  <a:gd name="connsiteY3" fmla="*/ 1225443 h 1225443"/>
                  <a:gd name="connsiteX4" fmla="*/ 20681 w 1339596"/>
                  <a:gd name="connsiteY4" fmla="*/ 6603 h 1225443"/>
                  <a:gd name="connsiteX0" fmla="*/ 33205 w 1339596"/>
                  <a:gd name="connsiteY0" fmla="*/ 6822 h 1225443"/>
                  <a:gd name="connsiteX1" fmla="*/ 1333808 w 1339596"/>
                  <a:gd name="connsiteY1" fmla="*/ 0 h 1225443"/>
                  <a:gd name="connsiteX2" fmla="*/ 1339596 w 1339596"/>
                  <a:gd name="connsiteY2" fmla="*/ 1225443 h 1225443"/>
                  <a:gd name="connsiteX3" fmla="*/ 0 w 1339596"/>
                  <a:gd name="connsiteY3" fmla="*/ 1225443 h 1225443"/>
                  <a:gd name="connsiteX4" fmla="*/ 33205 w 1339596"/>
                  <a:gd name="connsiteY4" fmla="*/ 6822 h 1225443"/>
                  <a:gd name="connsiteX0" fmla="*/ 13167 w 1339596"/>
                  <a:gd name="connsiteY0" fmla="*/ 6472 h 1225443"/>
                  <a:gd name="connsiteX1" fmla="*/ 1333808 w 1339596"/>
                  <a:gd name="connsiteY1" fmla="*/ 0 h 1225443"/>
                  <a:gd name="connsiteX2" fmla="*/ 1339596 w 1339596"/>
                  <a:gd name="connsiteY2" fmla="*/ 1225443 h 1225443"/>
                  <a:gd name="connsiteX3" fmla="*/ 0 w 1339596"/>
                  <a:gd name="connsiteY3" fmla="*/ 1225443 h 1225443"/>
                  <a:gd name="connsiteX4" fmla="*/ 13167 w 1339596"/>
                  <a:gd name="connsiteY4" fmla="*/ 6472 h 1225443"/>
                  <a:gd name="connsiteX0" fmla="*/ 13167 w 1333884"/>
                  <a:gd name="connsiteY0" fmla="*/ 6472 h 1225443"/>
                  <a:gd name="connsiteX1" fmla="*/ 1333808 w 1333884"/>
                  <a:gd name="connsiteY1" fmla="*/ 0 h 1225443"/>
                  <a:gd name="connsiteX2" fmla="*/ 1302330 w 1333884"/>
                  <a:gd name="connsiteY2" fmla="*/ 1207253 h 1225443"/>
                  <a:gd name="connsiteX3" fmla="*/ 0 w 1333884"/>
                  <a:gd name="connsiteY3" fmla="*/ 1225443 h 1225443"/>
                  <a:gd name="connsiteX4" fmla="*/ 13167 w 1333884"/>
                  <a:gd name="connsiteY4" fmla="*/ 6472 h 1225443"/>
                  <a:gd name="connsiteX0" fmla="*/ 13167 w 1334211"/>
                  <a:gd name="connsiteY0" fmla="*/ 6472 h 1232826"/>
                  <a:gd name="connsiteX1" fmla="*/ 1333808 w 1334211"/>
                  <a:gd name="connsiteY1" fmla="*/ 0 h 1232826"/>
                  <a:gd name="connsiteX2" fmla="*/ 1331950 w 1334211"/>
                  <a:gd name="connsiteY2" fmla="*/ 1232826 h 1232826"/>
                  <a:gd name="connsiteX3" fmla="*/ 0 w 1334211"/>
                  <a:gd name="connsiteY3" fmla="*/ 1225443 h 1232826"/>
                  <a:gd name="connsiteX4" fmla="*/ 13167 w 1334211"/>
                  <a:gd name="connsiteY4" fmla="*/ 6472 h 1232826"/>
                  <a:gd name="connsiteX0" fmla="*/ 13167 w 1333952"/>
                  <a:gd name="connsiteY0" fmla="*/ 6472 h 1225443"/>
                  <a:gd name="connsiteX1" fmla="*/ 1333808 w 1333952"/>
                  <a:gd name="connsiteY1" fmla="*/ 0 h 1225443"/>
                  <a:gd name="connsiteX2" fmla="*/ 1319601 w 1333952"/>
                  <a:gd name="connsiteY2" fmla="*/ 1222588 h 1225443"/>
                  <a:gd name="connsiteX3" fmla="*/ 0 w 1333952"/>
                  <a:gd name="connsiteY3" fmla="*/ 1225443 h 1225443"/>
                  <a:gd name="connsiteX4" fmla="*/ 13167 w 1333952"/>
                  <a:gd name="connsiteY4" fmla="*/ 6472 h 1225443"/>
                  <a:gd name="connsiteX0" fmla="*/ 30785 w 1333952"/>
                  <a:gd name="connsiteY0" fmla="*/ 0 h 1235984"/>
                  <a:gd name="connsiteX1" fmla="*/ 1333808 w 1333952"/>
                  <a:gd name="connsiteY1" fmla="*/ 10541 h 1235984"/>
                  <a:gd name="connsiteX2" fmla="*/ 1319601 w 1333952"/>
                  <a:gd name="connsiteY2" fmla="*/ 1233129 h 1235984"/>
                  <a:gd name="connsiteX3" fmla="*/ 0 w 1333952"/>
                  <a:gd name="connsiteY3" fmla="*/ 1235984 h 1235984"/>
                  <a:gd name="connsiteX4" fmla="*/ 30785 w 1333952"/>
                  <a:gd name="connsiteY4" fmla="*/ 0 h 1235984"/>
                  <a:gd name="connsiteX0" fmla="*/ 30785 w 1319601"/>
                  <a:gd name="connsiteY0" fmla="*/ 0 h 1235984"/>
                  <a:gd name="connsiteX1" fmla="*/ 1312848 w 1319601"/>
                  <a:gd name="connsiteY1" fmla="*/ 20567 h 1235984"/>
                  <a:gd name="connsiteX2" fmla="*/ 1319601 w 1319601"/>
                  <a:gd name="connsiteY2" fmla="*/ 1233129 h 1235984"/>
                  <a:gd name="connsiteX3" fmla="*/ 0 w 1319601"/>
                  <a:gd name="connsiteY3" fmla="*/ 1235984 h 1235984"/>
                  <a:gd name="connsiteX4" fmla="*/ 30785 w 1319601"/>
                  <a:gd name="connsiteY4" fmla="*/ 0 h 1235984"/>
                  <a:gd name="connsiteX0" fmla="*/ 30785 w 1319601"/>
                  <a:gd name="connsiteY0" fmla="*/ 0 h 1258608"/>
                  <a:gd name="connsiteX1" fmla="*/ 1312848 w 1319601"/>
                  <a:gd name="connsiteY1" fmla="*/ 20567 h 1258608"/>
                  <a:gd name="connsiteX2" fmla="*/ 1319601 w 1319601"/>
                  <a:gd name="connsiteY2" fmla="*/ 1233129 h 1258608"/>
                  <a:gd name="connsiteX3" fmla="*/ 0 w 1319601"/>
                  <a:gd name="connsiteY3" fmla="*/ 1235984 h 1258608"/>
                  <a:gd name="connsiteX4" fmla="*/ 30785 w 1319601"/>
                  <a:gd name="connsiteY4" fmla="*/ 0 h 1258608"/>
                  <a:gd name="connsiteX0" fmla="*/ 31250 w 1320066"/>
                  <a:gd name="connsiteY0" fmla="*/ 0 h 1267432"/>
                  <a:gd name="connsiteX1" fmla="*/ 1313313 w 1320066"/>
                  <a:gd name="connsiteY1" fmla="*/ 20567 h 1267432"/>
                  <a:gd name="connsiteX2" fmla="*/ 1320066 w 1320066"/>
                  <a:gd name="connsiteY2" fmla="*/ 1233129 h 1267432"/>
                  <a:gd name="connsiteX3" fmla="*/ 0 w 1320066"/>
                  <a:gd name="connsiteY3" fmla="*/ 1260343 h 1267432"/>
                  <a:gd name="connsiteX4" fmla="*/ 31250 w 1320066"/>
                  <a:gd name="connsiteY4" fmla="*/ 0 h 1267432"/>
                  <a:gd name="connsiteX0" fmla="*/ 31250 w 1320066"/>
                  <a:gd name="connsiteY0" fmla="*/ 0 h 1268253"/>
                  <a:gd name="connsiteX1" fmla="*/ 1313313 w 1320066"/>
                  <a:gd name="connsiteY1" fmla="*/ 20567 h 1268253"/>
                  <a:gd name="connsiteX2" fmla="*/ 1320066 w 1320066"/>
                  <a:gd name="connsiteY2" fmla="*/ 1233129 h 1268253"/>
                  <a:gd name="connsiteX3" fmla="*/ 0 w 1320066"/>
                  <a:gd name="connsiteY3" fmla="*/ 1260343 h 1268253"/>
                  <a:gd name="connsiteX4" fmla="*/ 31250 w 1320066"/>
                  <a:gd name="connsiteY4" fmla="*/ 0 h 1268253"/>
                  <a:gd name="connsiteX0" fmla="*/ 31250 w 1320066"/>
                  <a:gd name="connsiteY0" fmla="*/ 0 h 1263844"/>
                  <a:gd name="connsiteX1" fmla="*/ 1313313 w 1320066"/>
                  <a:gd name="connsiteY1" fmla="*/ 20567 h 1263844"/>
                  <a:gd name="connsiteX2" fmla="*/ 1320066 w 1320066"/>
                  <a:gd name="connsiteY2" fmla="*/ 1233129 h 1263844"/>
                  <a:gd name="connsiteX3" fmla="*/ 0 w 1320066"/>
                  <a:gd name="connsiteY3" fmla="*/ 1260343 h 1263844"/>
                  <a:gd name="connsiteX4" fmla="*/ 31250 w 1320066"/>
                  <a:gd name="connsiteY4" fmla="*/ 0 h 1263844"/>
                  <a:gd name="connsiteX0" fmla="*/ 31250 w 1320066"/>
                  <a:gd name="connsiteY0" fmla="*/ 0 h 1263844"/>
                  <a:gd name="connsiteX1" fmla="*/ 1313313 w 1320066"/>
                  <a:gd name="connsiteY1" fmla="*/ 20567 h 1263844"/>
                  <a:gd name="connsiteX2" fmla="*/ 1320066 w 1320066"/>
                  <a:gd name="connsiteY2" fmla="*/ 1233129 h 1263844"/>
                  <a:gd name="connsiteX3" fmla="*/ 0 w 1320066"/>
                  <a:gd name="connsiteY3" fmla="*/ 1260343 h 1263844"/>
                  <a:gd name="connsiteX4" fmla="*/ 31250 w 1320066"/>
                  <a:gd name="connsiteY4" fmla="*/ 0 h 12638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0066" h="1263844">
                    <a:moveTo>
                      <a:pt x="31250" y="0"/>
                    </a:moveTo>
                    <a:lnTo>
                      <a:pt x="1313313" y="20567"/>
                    </a:lnTo>
                    <a:cubicBezTo>
                      <a:pt x="1315242" y="429048"/>
                      <a:pt x="1291435" y="859628"/>
                      <a:pt x="1320066" y="1233129"/>
                    </a:cubicBezTo>
                    <a:cubicBezTo>
                      <a:pt x="665493" y="1279400"/>
                      <a:pt x="439867" y="1259391"/>
                      <a:pt x="0" y="1260343"/>
                    </a:cubicBezTo>
                    <a:lnTo>
                      <a:pt x="31250" y="0"/>
                    </a:lnTo>
                    <a:close/>
                  </a:path>
                </a:pathLst>
              </a:custGeom>
              <a:gradFill flip="none" rotWithShape="1">
                <a:gsLst>
                  <a:gs pos="0">
                    <a:srgbClr val="92D050">
                      <a:lumMod val="42000"/>
                      <a:lumOff val="58000"/>
                    </a:srgbClr>
                  </a:gs>
                  <a:gs pos="100000">
                    <a:srgbClr val="89C25A">
                      <a:lumMod val="81000"/>
                      <a:lumOff val="19000"/>
                    </a:srgbClr>
                  </a:gs>
                </a:gsLst>
                <a:lin ang="5400000" scaled="1"/>
                <a:tileRect/>
              </a:gradFill>
              <a:ln>
                <a:noFill/>
              </a:ln>
              <a:effectLst>
                <a:outerShdw blurRad="38100" dist="12700" dir="5400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anchor="ctr"/>
              <a:lstStyle/>
              <a:p>
                <a:pPr algn="ctr">
                  <a:defRPr/>
                </a:pPr>
                <a:endParaRPr lang="en-US" sz="1200" dirty="0">
                  <a:solidFill>
                    <a:schemeClr val="tx1"/>
                  </a:solidFill>
                  <a:latin typeface="Arial" pitchFamily="34" charset="0"/>
                  <a:cs typeface="Arial" pitchFamily="34" charset="0"/>
                </a:endParaRPr>
              </a:p>
            </p:txBody>
          </p:sp>
          <p:grpSp>
            <p:nvGrpSpPr>
              <p:cNvPr id="11" name="Group 24"/>
              <p:cNvGrpSpPr/>
              <p:nvPr/>
            </p:nvGrpSpPr>
            <p:grpSpPr>
              <a:xfrm>
                <a:off x="1324832" y="4481661"/>
                <a:ext cx="184785" cy="186690"/>
                <a:chOff x="4917745" y="2235200"/>
                <a:chExt cx="2584952" cy="2489199"/>
              </a:xfrm>
              <a:effectLst>
                <a:outerShdw blurRad="50800" dist="25400" dir="8100000" algn="tr" rotWithShape="0">
                  <a:prstClr val="black">
                    <a:alpha val="45000"/>
                  </a:prstClr>
                </a:outerShdw>
              </a:effectLst>
            </p:grpSpPr>
            <p:sp>
              <p:nvSpPr>
                <p:cNvPr id="35" name="Oval 27"/>
                <p:cNvSpPr/>
                <p:nvPr/>
              </p:nvSpPr>
              <p:spPr>
                <a:xfrm>
                  <a:off x="4917745" y="2429067"/>
                  <a:ext cx="2295331" cy="2295332"/>
                </a:xfrm>
                <a:prstGeom prst="ellipse">
                  <a:avLst/>
                </a:prstGeom>
                <a:solidFill>
                  <a:srgbClr val="00B0F0"/>
                </a:solidFill>
                <a:ln>
                  <a:noFill/>
                </a:ln>
                <a:effectLst/>
                <a:scene3d>
                  <a:camera prst="orthographicFront">
                    <a:rot lat="0" lon="0" rev="0"/>
                  </a:camera>
                  <a:lightRig rig="contrasting" dir="t">
                    <a:rot lat="0" lon="0" rev="1500000"/>
                  </a:lightRig>
                </a:scene3d>
                <a:sp3d>
                  <a:bevelT w="44450" h="69850"/>
                </a:sp3d>
              </p:spPr>
              <p:style>
                <a:lnRef idx="1">
                  <a:schemeClr val="accent2"/>
                </a:lnRef>
                <a:fillRef idx="3">
                  <a:schemeClr val="accent2"/>
                </a:fillRef>
                <a:effectRef idx="2">
                  <a:schemeClr val="accent2"/>
                </a:effectRef>
                <a:fontRef idx="minor">
                  <a:schemeClr val="lt1"/>
                </a:fontRef>
              </p:style>
              <p:txBody>
                <a:bodyPr anchor="ctr"/>
                <a:lstStyle/>
                <a:p>
                  <a:pPr algn="ctr">
                    <a:defRPr/>
                  </a:pPr>
                  <a:endParaRPr lang="en-US" sz="1600"/>
                </a:p>
              </p:txBody>
            </p:sp>
            <p:sp>
              <p:nvSpPr>
                <p:cNvPr id="36" name="Oval 28"/>
                <p:cNvSpPr/>
                <p:nvPr/>
              </p:nvSpPr>
              <p:spPr>
                <a:xfrm>
                  <a:off x="5484130" y="2913213"/>
                  <a:ext cx="1253454" cy="1253453"/>
                </a:xfrm>
                <a:prstGeom prst="ellipse">
                  <a:avLst/>
                </a:prstGeom>
                <a:solidFill>
                  <a:srgbClr val="00698E"/>
                </a:solidFill>
                <a:ln>
                  <a:noFill/>
                </a:ln>
                <a:effectLst/>
                <a:scene3d>
                  <a:camera prst="orthographicFront">
                    <a:rot lat="0" lon="0" rev="0"/>
                  </a:camera>
                  <a:lightRig rig="contrasting" dir="t">
                    <a:rot lat="0" lon="0" rev="1500000"/>
                  </a:lightRig>
                </a:scene3d>
                <a:sp3d/>
              </p:spPr>
              <p:style>
                <a:lnRef idx="1">
                  <a:schemeClr val="accent2"/>
                </a:lnRef>
                <a:fillRef idx="3">
                  <a:schemeClr val="accent2"/>
                </a:fillRef>
                <a:effectRef idx="2">
                  <a:schemeClr val="accent2"/>
                </a:effectRef>
                <a:fontRef idx="minor">
                  <a:schemeClr val="lt1"/>
                </a:fontRef>
              </p:style>
              <p:txBody>
                <a:bodyPr anchor="ctr"/>
                <a:lstStyle/>
                <a:p>
                  <a:pPr algn="ctr">
                    <a:defRPr/>
                  </a:pPr>
                  <a:endParaRPr lang="en-US" sz="1600"/>
                </a:p>
              </p:txBody>
            </p:sp>
            <p:sp>
              <p:nvSpPr>
                <p:cNvPr id="37" name="Oval 29"/>
                <p:cNvSpPr/>
                <p:nvPr/>
              </p:nvSpPr>
              <p:spPr>
                <a:xfrm>
                  <a:off x="5972471" y="2235200"/>
                  <a:ext cx="1530226" cy="1530226"/>
                </a:xfrm>
                <a:prstGeom prst="ellipse">
                  <a:avLst/>
                </a:prstGeom>
                <a:solidFill>
                  <a:srgbClr val="00B0F0"/>
                </a:solidFill>
                <a:ln>
                  <a:noFill/>
                </a:ln>
                <a:effectLst/>
                <a:scene3d>
                  <a:camera prst="orthographicFront">
                    <a:rot lat="0" lon="0" rev="0"/>
                  </a:camera>
                  <a:lightRig rig="contrasting" dir="t">
                    <a:rot lat="0" lon="0" rev="1500000"/>
                  </a:lightRig>
                </a:scene3d>
                <a:sp3d>
                  <a:bevelT w="31750" h="69850"/>
                </a:sp3d>
              </p:spPr>
              <p:style>
                <a:lnRef idx="1">
                  <a:schemeClr val="accent2"/>
                </a:lnRef>
                <a:fillRef idx="3">
                  <a:schemeClr val="accent2"/>
                </a:fillRef>
                <a:effectRef idx="2">
                  <a:schemeClr val="accent2"/>
                </a:effectRef>
                <a:fontRef idx="minor">
                  <a:schemeClr val="lt1"/>
                </a:fontRef>
              </p:style>
              <p:txBody>
                <a:bodyPr anchor="ctr"/>
                <a:lstStyle/>
                <a:p>
                  <a:pPr algn="ctr">
                    <a:defRPr/>
                  </a:pPr>
                  <a:endParaRPr lang="en-US" sz="1600"/>
                </a:p>
              </p:txBody>
            </p:sp>
          </p:grpSp>
        </p:grpSp>
        <p:sp>
          <p:nvSpPr>
            <p:cNvPr id="60426" name="Rectangle 30"/>
            <p:cNvSpPr>
              <a:spLocks noChangeArrowheads="1"/>
            </p:cNvSpPr>
            <p:nvPr/>
          </p:nvSpPr>
          <p:spPr bwMode="auto">
            <a:xfrm rot="-227069">
              <a:off x="927042" y="2581504"/>
              <a:ext cx="3158634"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buNone/>
              </a:pPr>
              <a:r>
                <a:rPr lang="zh-TW" altLang="en-US" sz="2000" b="1" dirty="0">
                  <a:latin typeface="微軟正黑體" pitchFamily="34" charset="-120"/>
                  <a:ea typeface="微軟正黑體" pitchFamily="34" charset="-120"/>
                </a:rPr>
                <a:t>僅依照職位高低給付不同金額</a:t>
              </a:r>
            </a:p>
          </p:txBody>
        </p:sp>
        <p:sp>
          <p:nvSpPr>
            <p:cNvPr id="60427" name="Rectangle 31"/>
            <p:cNvSpPr>
              <a:spLocks noChangeArrowheads="1"/>
            </p:cNvSpPr>
            <p:nvPr/>
          </p:nvSpPr>
          <p:spPr bwMode="auto">
            <a:xfrm rot="-227069">
              <a:off x="1008768" y="3325068"/>
              <a:ext cx="315863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buNone/>
              </a:pPr>
              <a:r>
                <a:rPr lang="zh-TW" altLang="en-US" sz="2000" b="1" dirty="0">
                  <a:latin typeface="微軟正黑體" pitchFamily="34" charset="-120"/>
                  <a:ea typeface="微軟正黑體" pitchFamily="34" charset="-120"/>
                </a:rPr>
                <a:t>無子女者亦發給</a:t>
              </a:r>
            </a:p>
          </p:txBody>
        </p:sp>
        <p:sp>
          <p:nvSpPr>
            <p:cNvPr id="60428" name="Rectangle 32"/>
            <p:cNvSpPr>
              <a:spLocks noChangeArrowheads="1"/>
            </p:cNvSpPr>
            <p:nvPr/>
          </p:nvSpPr>
          <p:spPr bwMode="auto">
            <a:xfrm rot="-227069">
              <a:off x="1096021" y="3914742"/>
              <a:ext cx="315863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buNone/>
              </a:pPr>
              <a:r>
                <a:rPr lang="zh-TW" altLang="en-US" sz="2000" b="1" dirty="0">
                  <a:latin typeface="微軟正黑體" pitchFamily="34" charset="-120"/>
                  <a:ea typeface="微軟正黑體" pitchFamily="34" charset="-120"/>
                </a:rPr>
                <a:t>單身者亦發給</a:t>
              </a:r>
            </a:p>
          </p:txBody>
        </p:sp>
        <p:sp>
          <p:nvSpPr>
            <p:cNvPr id="28" name="Rectangle 33"/>
            <p:cNvSpPr/>
            <p:nvPr/>
          </p:nvSpPr>
          <p:spPr>
            <a:xfrm rot="21372931">
              <a:off x="1172260" y="4289417"/>
              <a:ext cx="3158595" cy="830269"/>
            </a:xfrm>
            <a:prstGeom prst="rect">
              <a:avLst/>
            </a:prstGeom>
          </p:spPr>
          <p:txBody>
            <a:bodyPr anchor="ctr">
              <a:spAutoFit/>
            </a:bodyPr>
            <a:lstStyle/>
            <a:p>
              <a:pPr>
                <a:buNone/>
                <a:defRPr/>
              </a:pPr>
              <a:r>
                <a:rPr lang="zh-TW" altLang="en-US" sz="4800" b="1" dirty="0">
                  <a:effectLst>
                    <a:outerShdw blurRad="38100" dist="38100" dir="2700000" algn="tl">
                      <a:srgbClr val="000000">
                        <a:alpha val="43137"/>
                      </a:srgbClr>
                    </a:outerShdw>
                  </a:effectLst>
                  <a:latin typeface="微軟正黑體" pitchFamily="34" charset="-120"/>
                  <a:ea typeface="微軟正黑體" pitchFamily="34" charset="-120"/>
                </a:rPr>
                <a:t>屬於工資</a:t>
              </a:r>
              <a:endParaRPr lang="en-US" sz="4800" dirty="0">
                <a:solidFill>
                  <a:schemeClr val="tx1">
                    <a:lumMod val="95000"/>
                    <a:lumOff val="5000"/>
                  </a:schemeClr>
                </a:solidFill>
                <a:latin typeface="微軟正黑體" pitchFamily="34" charset="-120"/>
                <a:ea typeface="微軟正黑體" pitchFamily="34" charset="-120"/>
              </a:endParaRPr>
            </a:p>
          </p:txBody>
        </p:sp>
        <p:sp>
          <p:nvSpPr>
            <p:cNvPr id="60430" name="TextBox 34"/>
            <p:cNvSpPr txBox="1">
              <a:spLocks noChangeArrowheads="1"/>
            </p:cNvSpPr>
            <p:nvPr/>
          </p:nvSpPr>
          <p:spPr bwMode="auto">
            <a:xfrm rot="21290116">
              <a:off x="259601" y="2782720"/>
              <a:ext cx="1005840" cy="646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kumimoji="1">
                  <a:solidFill>
                    <a:schemeClr val="tx1"/>
                  </a:solidFill>
                  <a:latin typeface="Calibri" pitchFamily="34" charset="0"/>
                  <a:ea typeface="新細明體" pitchFamily="18" charset="-120"/>
                </a:defRPr>
              </a:lvl1pPr>
              <a:lvl2pPr marL="742950" indent="-285750" eaLnBrk="0" hangingPunct="0">
                <a:defRPr kumimoji="1">
                  <a:solidFill>
                    <a:schemeClr val="tx1"/>
                  </a:solidFill>
                  <a:latin typeface="Calibri" pitchFamily="34" charset="0"/>
                  <a:ea typeface="新細明體" pitchFamily="18" charset="-120"/>
                </a:defRPr>
              </a:lvl2pPr>
              <a:lvl3pPr marL="1143000" indent="-228600" eaLnBrk="0" hangingPunct="0">
                <a:defRPr kumimoji="1">
                  <a:solidFill>
                    <a:schemeClr val="tx1"/>
                  </a:solidFill>
                  <a:latin typeface="Calibri" pitchFamily="34" charset="0"/>
                  <a:ea typeface="新細明體" pitchFamily="18" charset="-120"/>
                </a:defRPr>
              </a:lvl3pPr>
              <a:lvl4pPr marL="1600200" indent="-228600" eaLnBrk="0" hangingPunct="0">
                <a:defRPr kumimoji="1">
                  <a:solidFill>
                    <a:schemeClr val="tx1"/>
                  </a:solidFill>
                  <a:latin typeface="Calibri" pitchFamily="34" charset="0"/>
                  <a:ea typeface="新細明體" pitchFamily="18" charset="-120"/>
                </a:defRPr>
              </a:lvl4pPr>
              <a:lvl5pPr marL="2057400" indent="-228600" eaLnBrk="0" hangingPunct="0">
                <a:defRPr kumimoji="1">
                  <a:solidFill>
                    <a:schemeClr val="tx1"/>
                  </a:solidFill>
                  <a:latin typeface="Calibri"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Calibri"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Calibri"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Calibri"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Calibri" pitchFamily="34" charset="0"/>
                  <a:ea typeface="新細明體" pitchFamily="18" charset="-120"/>
                </a:defRPr>
              </a:lvl9pPr>
            </a:lstStyle>
            <a:p>
              <a:pPr algn="ctr" eaLnBrk="1" hangingPunct="1">
                <a:buNone/>
              </a:pPr>
              <a:r>
                <a:rPr lang="en-US" altLang="zh-TW" sz="3600" dirty="0">
                  <a:sym typeface="Wingdings" pitchFamily="2" charset="2"/>
                </a:rPr>
                <a:t></a:t>
              </a:r>
              <a:endParaRPr lang="en-US" altLang="zh-TW" sz="3600" dirty="0"/>
            </a:p>
          </p:txBody>
        </p:sp>
        <p:sp>
          <p:nvSpPr>
            <p:cNvPr id="60431" name="TextBox 35"/>
            <p:cNvSpPr txBox="1">
              <a:spLocks noChangeArrowheads="1"/>
            </p:cNvSpPr>
            <p:nvPr/>
          </p:nvSpPr>
          <p:spPr bwMode="auto">
            <a:xfrm rot="21290116">
              <a:off x="334759" y="3392321"/>
              <a:ext cx="1005840" cy="646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kumimoji="1">
                  <a:solidFill>
                    <a:schemeClr val="tx1"/>
                  </a:solidFill>
                  <a:latin typeface="Calibri" pitchFamily="34" charset="0"/>
                  <a:ea typeface="新細明體" pitchFamily="18" charset="-120"/>
                </a:defRPr>
              </a:lvl1pPr>
              <a:lvl2pPr marL="742950" indent="-285750" eaLnBrk="0" hangingPunct="0">
                <a:defRPr kumimoji="1">
                  <a:solidFill>
                    <a:schemeClr val="tx1"/>
                  </a:solidFill>
                  <a:latin typeface="Calibri" pitchFamily="34" charset="0"/>
                  <a:ea typeface="新細明體" pitchFamily="18" charset="-120"/>
                </a:defRPr>
              </a:lvl2pPr>
              <a:lvl3pPr marL="1143000" indent="-228600" eaLnBrk="0" hangingPunct="0">
                <a:defRPr kumimoji="1">
                  <a:solidFill>
                    <a:schemeClr val="tx1"/>
                  </a:solidFill>
                  <a:latin typeface="Calibri" pitchFamily="34" charset="0"/>
                  <a:ea typeface="新細明體" pitchFamily="18" charset="-120"/>
                </a:defRPr>
              </a:lvl3pPr>
              <a:lvl4pPr marL="1600200" indent="-228600" eaLnBrk="0" hangingPunct="0">
                <a:defRPr kumimoji="1">
                  <a:solidFill>
                    <a:schemeClr val="tx1"/>
                  </a:solidFill>
                  <a:latin typeface="Calibri" pitchFamily="34" charset="0"/>
                  <a:ea typeface="新細明體" pitchFamily="18" charset="-120"/>
                </a:defRPr>
              </a:lvl4pPr>
              <a:lvl5pPr marL="2057400" indent="-228600" eaLnBrk="0" hangingPunct="0">
                <a:defRPr kumimoji="1">
                  <a:solidFill>
                    <a:schemeClr val="tx1"/>
                  </a:solidFill>
                  <a:latin typeface="Calibri"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Calibri"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Calibri"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Calibri"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Calibri" pitchFamily="34" charset="0"/>
                  <a:ea typeface="新細明體" pitchFamily="18" charset="-120"/>
                </a:defRPr>
              </a:lvl9pPr>
            </a:lstStyle>
            <a:p>
              <a:pPr algn="ctr" eaLnBrk="1" hangingPunct="1">
                <a:buNone/>
              </a:pPr>
              <a:r>
                <a:rPr lang="en-US" altLang="zh-TW" sz="3600" dirty="0">
                  <a:sym typeface="Wingdings" pitchFamily="2" charset="2"/>
                </a:rPr>
                <a:t></a:t>
              </a:r>
              <a:endParaRPr lang="en-US" altLang="zh-TW" sz="3600" dirty="0"/>
            </a:p>
          </p:txBody>
        </p:sp>
        <p:sp>
          <p:nvSpPr>
            <p:cNvPr id="60432" name="TextBox 36"/>
            <p:cNvSpPr txBox="1">
              <a:spLocks noChangeArrowheads="1"/>
            </p:cNvSpPr>
            <p:nvPr/>
          </p:nvSpPr>
          <p:spPr bwMode="auto">
            <a:xfrm rot="21290116">
              <a:off x="409917" y="3962344"/>
              <a:ext cx="1005840" cy="646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kumimoji="1">
                  <a:solidFill>
                    <a:schemeClr val="tx1"/>
                  </a:solidFill>
                  <a:latin typeface="Calibri" pitchFamily="34" charset="0"/>
                  <a:ea typeface="新細明體" pitchFamily="18" charset="-120"/>
                </a:defRPr>
              </a:lvl1pPr>
              <a:lvl2pPr marL="742950" indent="-285750" eaLnBrk="0" hangingPunct="0">
                <a:defRPr kumimoji="1">
                  <a:solidFill>
                    <a:schemeClr val="tx1"/>
                  </a:solidFill>
                  <a:latin typeface="Calibri" pitchFamily="34" charset="0"/>
                  <a:ea typeface="新細明體" pitchFamily="18" charset="-120"/>
                </a:defRPr>
              </a:lvl2pPr>
              <a:lvl3pPr marL="1143000" indent="-228600" eaLnBrk="0" hangingPunct="0">
                <a:defRPr kumimoji="1">
                  <a:solidFill>
                    <a:schemeClr val="tx1"/>
                  </a:solidFill>
                  <a:latin typeface="Calibri" pitchFamily="34" charset="0"/>
                  <a:ea typeface="新細明體" pitchFamily="18" charset="-120"/>
                </a:defRPr>
              </a:lvl3pPr>
              <a:lvl4pPr marL="1600200" indent="-228600" eaLnBrk="0" hangingPunct="0">
                <a:defRPr kumimoji="1">
                  <a:solidFill>
                    <a:schemeClr val="tx1"/>
                  </a:solidFill>
                  <a:latin typeface="Calibri" pitchFamily="34" charset="0"/>
                  <a:ea typeface="新細明體" pitchFamily="18" charset="-120"/>
                </a:defRPr>
              </a:lvl4pPr>
              <a:lvl5pPr marL="2057400" indent="-228600" eaLnBrk="0" hangingPunct="0">
                <a:defRPr kumimoji="1">
                  <a:solidFill>
                    <a:schemeClr val="tx1"/>
                  </a:solidFill>
                  <a:latin typeface="Calibri"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Calibri"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Calibri"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Calibri"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Calibri" pitchFamily="34" charset="0"/>
                  <a:ea typeface="新細明體" pitchFamily="18" charset="-120"/>
                </a:defRPr>
              </a:lvl9pPr>
            </a:lstStyle>
            <a:p>
              <a:pPr algn="ctr" eaLnBrk="1" hangingPunct="1">
                <a:buNone/>
              </a:pPr>
              <a:r>
                <a:rPr lang="en-US" altLang="zh-TW" sz="3600" dirty="0">
                  <a:sym typeface="Wingdings" pitchFamily="2" charset="2"/>
                </a:rPr>
                <a:t></a:t>
              </a:r>
              <a:endParaRPr lang="en-US" altLang="zh-TW" sz="3600" dirty="0"/>
            </a:p>
          </p:txBody>
        </p:sp>
        <p:sp>
          <p:nvSpPr>
            <p:cNvPr id="60433" name="TextBox 37"/>
            <p:cNvSpPr txBox="1">
              <a:spLocks noChangeArrowheads="1"/>
            </p:cNvSpPr>
            <p:nvPr/>
          </p:nvSpPr>
          <p:spPr bwMode="auto">
            <a:xfrm rot="21290116">
              <a:off x="485075" y="4532368"/>
              <a:ext cx="1005840" cy="646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kumimoji="1">
                  <a:solidFill>
                    <a:schemeClr val="tx1"/>
                  </a:solidFill>
                  <a:latin typeface="Calibri" pitchFamily="34" charset="0"/>
                  <a:ea typeface="新細明體" pitchFamily="18" charset="-120"/>
                </a:defRPr>
              </a:lvl1pPr>
              <a:lvl2pPr marL="742950" indent="-285750" eaLnBrk="0" hangingPunct="0">
                <a:defRPr kumimoji="1">
                  <a:solidFill>
                    <a:schemeClr val="tx1"/>
                  </a:solidFill>
                  <a:latin typeface="Calibri" pitchFamily="34" charset="0"/>
                  <a:ea typeface="新細明體" pitchFamily="18" charset="-120"/>
                </a:defRPr>
              </a:lvl2pPr>
              <a:lvl3pPr marL="1143000" indent="-228600" eaLnBrk="0" hangingPunct="0">
                <a:defRPr kumimoji="1">
                  <a:solidFill>
                    <a:schemeClr val="tx1"/>
                  </a:solidFill>
                  <a:latin typeface="Calibri" pitchFamily="34" charset="0"/>
                  <a:ea typeface="新細明體" pitchFamily="18" charset="-120"/>
                </a:defRPr>
              </a:lvl3pPr>
              <a:lvl4pPr marL="1600200" indent="-228600" eaLnBrk="0" hangingPunct="0">
                <a:defRPr kumimoji="1">
                  <a:solidFill>
                    <a:schemeClr val="tx1"/>
                  </a:solidFill>
                  <a:latin typeface="Calibri" pitchFamily="34" charset="0"/>
                  <a:ea typeface="新細明體" pitchFamily="18" charset="-120"/>
                </a:defRPr>
              </a:lvl4pPr>
              <a:lvl5pPr marL="2057400" indent="-228600" eaLnBrk="0" hangingPunct="0">
                <a:defRPr kumimoji="1">
                  <a:solidFill>
                    <a:schemeClr val="tx1"/>
                  </a:solidFill>
                  <a:latin typeface="Calibri"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Calibri"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Calibri"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Calibri"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Calibri" pitchFamily="34" charset="0"/>
                  <a:ea typeface="新細明體" pitchFamily="18" charset="-120"/>
                </a:defRPr>
              </a:lvl9pPr>
            </a:lstStyle>
            <a:p>
              <a:pPr algn="ctr" eaLnBrk="1" hangingPunct="1">
                <a:buNone/>
              </a:pPr>
              <a:r>
                <a:rPr lang="en-US" altLang="zh-TW" sz="3600" dirty="0">
                  <a:sym typeface="Wingdings" pitchFamily="2" charset="2"/>
                </a:rPr>
                <a:t></a:t>
              </a:r>
              <a:endParaRPr lang="en-US" altLang="zh-TW" sz="3600" dirty="0"/>
            </a:p>
          </p:txBody>
        </p:sp>
      </p:grpSp>
    </p:spTree>
    <p:extLst>
      <p:ext uri="{BB962C8B-B14F-4D97-AF65-F5344CB8AC3E}">
        <p14:creationId xmlns:p14="http://schemas.microsoft.com/office/powerpoint/2010/main" val="905030818"/>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標題 1"/>
          <p:cNvSpPr>
            <a:spLocks noGrp="1"/>
          </p:cNvSpPr>
          <p:nvPr>
            <p:ph type="title"/>
          </p:nvPr>
        </p:nvSpPr>
        <p:spPr>
          <a:xfrm>
            <a:off x="609600" y="152400"/>
            <a:ext cx="8229600" cy="762000"/>
          </a:xfrm>
        </p:spPr>
        <p:txBody>
          <a:bodyPr>
            <a:normAutofit fontScale="90000"/>
          </a:bodyPr>
          <a:lstStyle/>
          <a:p>
            <a:pPr fontAlgn="auto">
              <a:spcAft>
                <a:spcPts val="0"/>
              </a:spcAft>
              <a:defRPr/>
            </a:pPr>
            <a:r>
              <a:rPr lang="zh-TW" altLang="en-US" dirty="0" smtClean="0">
                <a:solidFill>
                  <a:schemeClr val="tx1">
                    <a:lumMod val="65000"/>
                    <a:lumOff val="35000"/>
                  </a:schemeClr>
                </a:solidFill>
                <a:latin typeface="微軟正黑體" pitchFamily="34" charset="-120"/>
                <a:ea typeface="微軟正黑體" pitchFamily="34" charset="-120"/>
              </a:rPr>
              <a:t>基本工資</a:t>
            </a:r>
            <a:r>
              <a:rPr lang="en-US" altLang="zh-TW" dirty="0" smtClean="0">
                <a:solidFill>
                  <a:schemeClr val="tx1">
                    <a:lumMod val="65000"/>
                    <a:lumOff val="35000"/>
                  </a:schemeClr>
                </a:solidFill>
                <a:latin typeface="微軟正黑體" pitchFamily="34" charset="-120"/>
                <a:ea typeface="微軟正黑體" pitchFamily="34" charset="-120"/>
              </a:rPr>
              <a:t>-</a:t>
            </a:r>
            <a:r>
              <a:rPr lang="zh-TW" altLang="en-US" dirty="0" smtClean="0">
                <a:solidFill>
                  <a:schemeClr val="tx1">
                    <a:lumMod val="65000"/>
                    <a:lumOff val="35000"/>
                  </a:schemeClr>
                </a:solidFill>
                <a:latin typeface="微軟正黑體" pitchFamily="34" charset="-120"/>
                <a:ea typeface="微軟正黑體" pitchFamily="34" charset="-120"/>
              </a:rPr>
              <a:t>工資不得低於基本工資</a:t>
            </a:r>
          </a:p>
        </p:txBody>
      </p:sp>
      <p:sp>
        <p:nvSpPr>
          <p:cNvPr id="71683" name="內容版面配置區 2"/>
          <p:cNvSpPr>
            <a:spLocks noGrp="1"/>
          </p:cNvSpPr>
          <p:nvPr>
            <p:ph idx="1"/>
          </p:nvPr>
        </p:nvSpPr>
        <p:spPr>
          <a:xfrm>
            <a:off x="609600" y="1524000"/>
            <a:ext cx="8229600" cy="4876800"/>
          </a:xfrm>
        </p:spPr>
        <p:txBody>
          <a:bodyPr/>
          <a:lstStyle/>
          <a:p>
            <a:pPr>
              <a:lnSpc>
                <a:spcPts val="4600"/>
              </a:lnSpc>
            </a:pPr>
            <a:r>
              <a:rPr lang="zh-TW" altLang="en-US" sz="3200" dirty="0" smtClean="0">
                <a:latin typeface="微軟正黑體" pitchFamily="34" charset="-120"/>
                <a:ea typeface="微軟正黑體" pitchFamily="34" charset="-120"/>
              </a:rPr>
              <a:t>工資由勞雇雙方議定之，但不得低於基本工資（</a:t>
            </a:r>
            <a:r>
              <a:rPr lang="en-US" altLang="zh-TW" sz="3200" dirty="0" smtClean="0">
                <a:latin typeface="微軟正黑體" pitchFamily="34" charset="-120"/>
                <a:ea typeface="微軟正黑體" pitchFamily="34" charset="-120"/>
              </a:rPr>
              <a:t>§21</a:t>
            </a:r>
            <a:r>
              <a:rPr lang="zh-TW" altLang="en-US" sz="3200" dirty="0" smtClean="0">
                <a:latin typeface="微軟正黑體" pitchFamily="34" charset="-120"/>
                <a:ea typeface="微軟正黑體" pitchFamily="34" charset="-120"/>
              </a:rPr>
              <a:t>）</a:t>
            </a:r>
          </a:p>
          <a:p>
            <a:pPr>
              <a:lnSpc>
                <a:spcPts val="4600"/>
              </a:lnSpc>
            </a:pPr>
            <a:r>
              <a:rPr lang="zh-TW" altLang="en-US" sz="3200" dirty="0" smtClean="0">
                <a:latin typeface="微軟正黑體" pitchFamily="34" charset="-120"/>
                <a:ea typeface="微軟正黑體" pitchFamily="34" charset="-120"/>
              </a:rPr>
              <a:t>自</a:t>
            </a:r>
            <a:r>
              <a:rPr lang="en-US" altLang="zh-TW" sz="3200" b="1" dirty="0" smtClean="0">
                <a:solidFill>
                  <a:srgbClr val="FF0000"/>
                </a:solidFill>
                <a:latin typeface="微軟正黑體" pitchFamily="34" charset="-120"/>
                <a:ea typeface="微軟正黑體" pitchFamily="34" charset="-120"/>
              </a:rPr>
              <a:t>104</a:t>
            </a:r>
            <a:r>
              <a:rPr lang="zh-TW" altLang="en-US" sz="3200" b="1" dirty="0" smtClean="0">
                <a:solidFill>
                  <a:srgbClr val="FF0000"/>
                </a:solidFill>
                <a:latin typeface="微軟正黑體" pitchFamily="34" charset="-120"/>
                <a:ea typeface="微軟正黑體" pitchFamily="34" charset="-120"/>
              </a:rPr>
              <a:t>年</a:t>
            </a:r>
            <a:r>
              <a:rPr lang="en-US" altLang="zh-TW" sz="3200" b="1" dirty="0" smtClean="0">
                <a:solidFill>
                  <a:srgbClr val="FF0000"/>
                </a:solidFill>
                <a:latin typeface="微軟正黑體" pitchFamily="34" charset="-120"/>
                <a:ea typeface="微軟正黑體" pitchFamily="34" charset="-120"/>
              </a:rPr>
              <a:t>7</a:t>
            </a:r>
            <a:r>
              <a:rPr lang="zh-TW" altLang="en-US" sz="3200" b="1" dirty="0" smtClean="0">
                <a:solidFill>
                  <a:srgbClr val="FF0000"/>
                </a:solidFill>
                <a:latin typeface="微軟正黑體" pitchFamily="34" charset="-120"/>
                <a:ea typeface="微軟正黑體" pitchFamily="34" charset="-120"/>
              </a:rPr>
              <a:t>月</a:t>
            </a:r>
            <a:r>
              <a:rPr lang="en-US" altLang="zh-TW" sz="3200" b="1" dirty="0" smtClean="0">
                <a:solidFill>
                  <a:srgbClr val="FF0000"/>
                </a:solidFill>
                <a:latin typeface="微軟正黑體" pitchFamily="34" charset="-120"/>
                <a:ea typeface="微軟正黑體" pitchFamily="34" charset="-120"/>
              </a:rPr>
              <a:t>1</a:t>
            </a:r>
            <a:r>
              <a:rPr lang="zh-TW" altLang="en-US" sz="3200" b="1" dirty="0" smtClean="0">
                <a:solidFill>
                  <a:srgbClr val="FF0000"/>
                </a:solidFill>
                <a:latin typeface="微軟正黑體" pitchFamily="34" charset="-120"/>
                <a:ea typeface="微軟正黑體" pitchFamily="34" charset="-120"/>
              </a:rPr>
              <a:t>日</a:t>
            </a:r>
            <a:r>
              <a:rPr lang="zh-TW" altLang="en-US" sz="3200" dirty="0" smtClean="0">
                <a:latin typeface="微軟正黑體" pitchFamily="34" charset="-120"/>
                <a:ea typeface="微軟正黑體" pitchFamily="34" charset="-120"/>
              </a:rPr>
              <a:t>起，每月基本工資調整為</a:t>
            </a:r>
            <a:r>
              <a:rPr lang="en-US" altLang="zh-TW" sz="3200" b="1" dirty="0" smtClean="0">
                <a:solidFill>
                  <a:srgbClr val="FF0000"/>
                </a:solidFill>
                <a:latin typeface="微軟正黑體" pitchFamily="34" charset="-120"/>
                <a:ea typeface="微軟正黑體" pitchFamily="34" charset="-120"/>
              </a:rPr>
              <a:t>20,008</a:t>
            </a:r>
            <a:r>
              <a:rPr lang="zh-TW" altLang="en-US" sz="3200" dirty="0" smtClean="0">
                <a:latin typeface="微軟正黑體" pitchFamily="34" charset="-120"/>
                <a:ea typeface="微軟正黑體" pitchFamily="34" charset="-120"/>
              </a:rPr>
              <a:t>元，每小時</a:t>
            </a:r>
            <a:r>
              <a:rPr lang="en-US" altLang="zh-TW" sz="3200" b="1" dirty="0" smtClean="0">
                <a:solidFill>
                  <a:srgbClr val="FF0000"/>
                </a:solidFill>
                <a:latin typeface="微軟正黑體" pitchFamily="34" charset="-120"/>
                <a:ea typeface="微軟正黑體" pitchFamily="34" charset="-120"/>
              </a:rPr>
              <a:t>120</a:t>
            </a:r>
            <a:r>
              <a:rPr lang="zh-TW" altLang="en-US" sz="3200" dirty="0" smtClean="0">
                <a:latin typeface="微軟正黑體" pitchFamily="34" charset="-120"/>
                <a:ea typeface="微軟正黑體" pitchFamily="34" charset="-120"/>
              </a:rPr>
              <a:t>元。</a:t>
            </a:r>
            <a:endParaRPr lang="en-US" altLang="zh-TW" sz="3200" dirty="0" smtClean="0">
              <a:latin typeface="微軟正黑體" pitchFamily="34" charset="-120"/>
              <a:ea typeface="微軟正黑體" pitchFamily="34" charset="-120"/>
            </a:endParaRPr>
          </a:p>
          <a:p>
            <a:pPr>
              <a:lnSpc>
                <a:spcPts val="4600"/>
              </a:lnSpc>
            </a:pPr>
            <a:r>
              <a:rPr lang="zh-TW" altLang="en-US" sz="3200" dirty="0" smtClean="0">
                <a:latin typeface="微軟正黑體" pitchFamily="34" charset="-120"/>
                <a:ea typeface="微軟正黑體" pitchFamily="34" charset="-120"/>
              </a:rPr>
              <a:t>僅指正常工作時間內所得之報酬，延時工資及假日出勤工資不列入核計。</a:t>
            </a:r>
          </a:p>
          <a:p>
            <a:endParaRPr lang="zh-TW" altLang="en-US" sz="3200" b="1" dirty="0" smtClean="0">
              <a:latin typeface="微軟正黑體" pitchFamily="34" charset="-120"/>
              <a:ea typeface="微軟正黑體" pitchFamily="34" charset="-120"/>
            </a:endParaRPr>
          </a:p>
          <a:p>
            <a:endParaRPr lang="zh-TW" altLang="en-US" dirty="0" smtClean="0"/>
          </a:p>
        </p:txBody>
      </p:sp>
    </p:spTree>
    <p:extLst>
      <p:ext uri="{BB962C8B-B14F-4D97-AF65-F5344CB8AC3E}">
        <p14:creationId xmlns:p14="http://schemas.microsoft.com/office/powerpoint/2010/main" val="315459238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5" name="Object 64" hidden="1"/>
          <p:cNvGraphicFramePr>
            <a:graphicFrameLocks noChangeAspect="1"/>
          </p:cNvGraphicFramePr>
          <p:nvPr>
            <p:custDataLst>
              <p:tags r:id="rId2"/>
            </p:custDataLs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2066" name="think-cell Slide" r:id="rId4" imgW="360" imgH="360" progId="">
                  <p:embed/>
                </p:oleObj>
              </mc:Choice>
              <mc:Fallback>
                <p:oleObj name="think-cell Slide" r:id="rId4" imgW="360" imgH="360"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Title 1"/>
          <p:cNvSpPr>
            <a:spLocks noGrp="1"/>
          </p:cNvSpPr>
          <p:nvPr>
            <p:ph type="title"/>
          </p:nvPr>
        </p:nvSpPr>
        <p:spPr>
          <a:xfrm>
            <a:off x="685800" y="228600"/>
            <a:ext cx="8229600" cy="792162"/>
          </a:xfrm>
        </p:spPr>
        <p:txBody>
          <a:bodyPr>
            <a:normAutofit/>
          </a:bodyPr>
          <a:lstStyle/>
          <a:p>
            <a:pPr fontAlgn="b"/>
            <a:r>
              <a:rPr lang="zh-TW" altLang="en-US" sz="4000" dirty="0" smtClean="0">
                <a:solidFill>
                  <a:schemeClr val="tx1">
                    <a:lumMod val="65000"/>
                    <a:lumOff val="35000"/>
                  </a:schemeClr>
                </a:solidFill>
                <a:latin typeface="微軟正黑體" pitchFamily="34" charset="-120"/>
                <a:ea typeface="微軟正黑體" pitchFamily="34" charset="-120"/>
              </a:rPr>
              <a:t>工資給付原則</a:t>
            </a:r>
            <a:endParaRPr lang="en-US" sz="4000" dirty="0">
              <a:solidFill>
                <a:schemeClr val="tx1">
                  <a:lumMod val="65000"/>
                  <a:lumOff val="35000"/>
                </a:schemeClr>
              </a:solidFill>
              <a:latin typeface="微軟正黑體" pitchFamily="34" charset="-120"/>
              <a:ea typeface="微軟正黑體" pitchFamily="34" charset="-120"/>
            </a:endParaRPr>
          </a:p>
        </p:txBody>
      </p:sp>
      <p:grpSp>
        <p:nvGrpSpPr>
          <p:cNvPr id="3" name="Group 4"/>
          <p:cNvGrpSpPr/>
          <p:nvPr/>
        </p:nvGrpSpPr>
        <p:grpSpPr>
          <a:xfrm>
            <a:off x="1295400" y="914400"/>
            <a:ext cx="7319981" cy="5688533"/>
            <a:chOff x="270990" y="225026"/>
            <a:chExt cx="8155818" cy="6338082"/>
          </a:xfrm>
        </p:grpSpPr>
        <p:sp>
          <p:nvSpPr>
            <p:cNvPr id="28" name="Oval 27"/>
            <p:cNvSpPr/>
            <p:nvPr/>
          </p:nvSpPr>
          <p:spPr>
            <a:xfrm rot="120000">
              <a:off x="270990" y="1515593"/>
              <a:ext cx="2095873" cy="1649121"/>
            </a:xfrm>
            <a:prstGeom prst="ellipse">
              <a:avLst/>
            </a:prstGeom>
            <a:solidFill>
              <a:srgbClr val="00B0F0"/>
            </a:solidFill>
            <a:ln>
              <a:noFill/>
            </a:ln>
            <a:effectLst>
              <a:outerShdw blurRad="266700" dist="127000" dir="5880000" algn="t" rotWithShape="0">
                <a:prstClr val="black">
                  <a:alpha val="40000"/>
                </a:prstClr>
              </a:outerShdw>
            </a:effectLst>
            <a:scene3d>
              <a:camera prst="orthographicFront">
                <a:rot lat="18899981" lon="0" rev="120000"/>
              </a:camera>
              <a:lightRig rig="twoPt" dir="t"/>
            </a:scene3d>
            <a:sp3d extrusionH="311150" prstMaterial="plastic">
              <a:bevelT h="0" prst="relaxedInset"/>
              <a:bevelB w="0" h="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sz="2400" dirty="0" smtClean="0">
                  <a:solidFill>
                    <a:schemeClr val="tx1"/>
                  </a:solidFill>
                  <a:effectLst>
                    <a:outerShdw blurRad="38100" dist="38100" dir="2700000" algn="tl">
                      <a:srgbClr val="000000">
                        <a:alpha val="43137"/>
                      </a:srgbClr>
                    </a:outerShdw>
                  </a:effectLst>
                  <a:latin typeface="微軟正黑體" pitchFamily="34" charset="-120"/>
                  <a:ea typeface="微軟正黑體" pitchFamily="34" charset="-120"/>
                </a:rPr>
                <a:t>工資紀錄保存</a:t>
              </a:r>
              <a:endParaRPr lang="en-US" sz="3200" dirty="0">
                <a:solidFill>
                  <a:schemeClr val="tx1"/>
                </a:solidFill>
                <a:effectLst>
                  <a:outerShdw blurRad="38100" dist="38100" dir="2700000" algn="tl">
                    <a:srgbClr val="000000">
                      <a:alpha val="43137"/>
                    </a:srgbClr>
                  </a:outerShdw>
                </a:effectLst>
                <a:latin typeface="Franklin Gothic Medium" pitchFamily="34" charset="0"/>
                <a:cs typeface="Arial" pitchFamily="34" charset="0"/>
              </a:endParaRPr>
            </a:p>
          </p:txBody>
        </p:sp>
        <p:sp>
          <p:nvSpPr>
            <p:cNvPr id="29" name="Oval 28"/>
            <p:cNvSpPr/>
            <p:nvPr/>
          </p:nvSpPr>
          <p:spPr>
            <a:xfrm rot="120000">
              <a:off x="2950734" y="225026"/>
              <a:ext cx="2095873" cy="1649121"/>
            </a:xfrm>
            <a:prstGeom prst="ellipse">
              <a:avLst/>
            </a:prstGeom>
            <a:solidFill>
              <a:srgbClr val="118EA7"/>
            </a:solidFill>
            <a:ln>
              <a:noFill/>
            </a:ln>
            <a:effectLst>
              <a:outerShdw blurRad="266700" dist="127000" dir="5880000" algn="t" rotWithShape="0">
                <a:prstClr val="black">
                  <a:alpha val="40000"/>
                </a:prstClr>
              </a:outerShdw>
            </a:effectLst>
            <a:scene3d>
              <a:camera prst="orthographicFront">
                <a:rot lat="18899981" lon="0" rev="120000"/>
              </a:camera>
              <a:lightRig rig="twoPt" dir="t"/>
            </a:scene3d>
            <a:sp3d extrusionH="311150" prstMaterial="plastic">
              <a:bevelT h="0" prst="relaxedInset"/>
              <a:bevelB w="0" h="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b="1" dirty="0" smtClean="0">
                  <a:solidFill>
                    <a:schemeClr val="bg1"/>
                  </a:solidFill>
                  <a:effectLst>
                    <a:outerShdw blurRad="38100" dist="38100" dir="2700000" algn="tl">
                      <a:srgbClr val="000000">
                        <a:alpha val="43137"/>
                      </a:srgbClr>
                    </a:outerShdw>
                  </a:effectLst>
                  <a:latin typeface="微軟正黑體" pitchFamily="34" charset="-120"/>
                  <a:ea typeface="微軟正黑體" pitchFamily="34" charset="-120"/>
                </a:rPr>
                <a:t>應以法定通</a:t>
              </a:r>
              <a:endParaRPr lang="en-US" altLang="zh-TW" b="1" dirty="0" smtClean="0">
                <a:solidFill>
                  <a:schemeClr val="bg1"/>
                </a:solidFill>
                <a:effectLst>
                  <a:outerShdw blurRad="38100" dist="38100" dir="2700000" algn="tl">
                    <a:srgbClr val="000000">
                      <a:alpha val="43137"/>
                    </a:srgbClr>
                  </a:outerShdw>
                </a:effectLst>
                <a:latin typeface="微軟正黑體" pitchFamily="34" charset="-120"/>
                <a:ea typeface="微軟正黑體" pitchFamily="34" charset="-120"/>
              </a:endParaRPr>
            </a:p>
            <a:p>
              <a:pPr algn="ctr"/>
              <a:r>
                <a:rPr lang="zh-TW" altLang="en-US" b="1" dirty="0" smtClean="0">
                  <a:solidFill>
                    <a:schemeClr val="bg1"/>
                  </a:solidFill>
                  <a:effectLst>
                    <a:outerShdw blurRad="38100" dist="38100" dir="2700000" algn="tl">
                      <a:srgbClr val="000000">
                        <a:alpha val="43137"/>
                      </a:srgbClr>
                    </a:outerShdw>
                  </a:effectLst>
                  <a:latin typeface="微軟正黑體" pitchFamily="34" charset="-120"/>
                  <a:ea typeface="微軟正黑體" pitchFamily="34" charset="-120"/>
                </a:rPr>
                <a:t>用貨幣給付</a:t>
              </a:r>
              <a:endParaRPr lang="en-US" altLang="zh-TW" b="1" dirty="0" smtClean="0">
                <a:solidFill>
                  <a:schemeClr val="bg1"/>
                </a:solidFill>
                <a:effectLst>
                  <a:outerShdw blurRad="38100" dist="38100" dir="2700000" algn="tl">
                    <a:srgbClr val="000000">
                      <a:alpha val="43137"/>
                    </a:srgbClr>
                  </a:outerShdw>
                </a:effectLst>
                <a:latin typeface="微軟正黑體" pitchFamily="34" charset="-120"/>
                <a:ea typeface="微軟正黑體" pitchFamily="34" charset="-120"/>
              </a:endParaRPr>
            </a:p>
            <a:p>
              <a:pPr algn="ctr"/>
              <a:r>
                <a:rPr lang="zh-TW" altLang="en-US" sz="1200" b="1" dirty="0" smtClean="0">
                  <a:solidFill>
                    <a:schemeClr val="bg1"/>
                  </a:solidFill>
                  <a:effectLst>
                    <a:outerShdw blurRad="38100" dist="38100" dir="2700000" algn="tl">
                      <a:srgbClr val="000000">
                        <a:alpha val="43137"/>
                      </a:srgbClr>
                    </a:outerShdw>
                  </a:effectLst>
                  <a:latin typeface="微軟正黑體" pitchFamily="34" charset="-120"/>
                  <a:ea typeface="微軟正黑體" pitchFamily="34" charset="-120"/>
                </a:rPr>
                <a:t>（</a:t>
              </a:r>
              <a:r>
                <a:rPr lang="en-US" altLang="zh-TW" sz="1200" b="1" dirty="0" smtClean="0">
                  <a:solidFill>
                    <a:schemeClr val="bg1"/>
                  </a:solidFill>
                  <a:effectLst>
                    <a:outerShdw blurRad="38100" dist="38100" dir="2700000" algn="tl">
                      <a:srgbClr val="000000">
                        <a:alpha val="43137"/>
                      </a:srgbClr>
                    </a:outerShdw>
                  </a:effectLst>
                  <a:latin typeface="微軟正黑體" pitchFamily="34" charset="-120"/>
                  <a:ea typeface="微軟正黑體" pitchFamily="34" charset="-120"/>
                </a:rPr>
                <a:t>§22 I</a:t>
              </a:r>
              <a:r>
                <a:rPr lang="zh-TW" altLang="en-US" sz="1200" b="1" dirty="0" smtClean="0">
                  <a:solidFill>
                    <a:schemeClr val="bg1"/>
                  </a:solidFill>
                  <a:effectLst>
                    <a:outerShdw blurRad="38100" dist="38100" dir="2700000" algn="tl">
                      <a:srgbClr val="000000">
                        <a:alpha val="43137"/>
                      </a:srgbClr>
                    </a:outerShdw>
                  </a:effectLst>
                  <a:latin typeface="微軟正黑體" pitchFamily="34" charset="-120"/>
                  <a:ea typeface="微軟正黑體" pitchFamily="34" charset="-120"/>
                </a:rPr>
                <a:t>）</a:t>
              </a:r>
              <a:endParaRPr lang="zh-TW" altLang="en-US" sz="1200" b="1" dirty="0">
                <a:solidFill>
                  <a:schemeClr val="bg1"/>
                </a:solidFill>
                <a:effectLst>
                  <a:outerShdw blurRad="38100" dist="38100" dir="2700000" algn="tl">
                    <a:srgbClr val="000000">
                      <a:alpha val="43137"/>
                    </a:srgbClr>
                  </a:outerShdw>
                </a:effectLst>
                <a:latin typeface="微軟正黑體" pitchFamily="34" charset="-120"/>
                <a:ea typeface="微軟正黑體" pitchFamily="34" charset="-120"/>
              </a:endParaRPr>
            </a:p>
          </p:txBody>
        </p:sp>
        <p:sp>
          <p:nvSpPr>
            <p:cNvPr id="34" name="Oval 33"/>
            <p:cNvSpPr/>
            <p:nvPr/>
          </p:nvSpPr>
          <p:spPr>
            <a:xfrm rot="120000">
              <a:off x="5891768" y="1026253"/>
              <a:ext cx="2095874" cy="1649121"/>
            </a:xfrm>
            <a:prstGeom prst="ellipse">
              <a:avLst/>
            </a:prstGeom>
            <a:solidFill>
              <a:srgbClr val="FF0000"/>
            </a:solidFill>
            <a:ln>
              <a:noFill/>
            </a:ln>
            <a:effectLst>
              <a:outerShdw blurRad="266700" dist="127000" dir="5880000" algn="t" rotWithShape="0">
                <a:prstClr val="black">
                  <a:alpha val="40000"/>
                </a:prstClr>
              </a:outerShdw>
            </a:effectLst>
            <a:scene3d>
              <a:camera prst="orthographicFront">
                <a:rot lat="18899981" lon="0" rev="120000"/>
              </a:camera>
              <a:lightRig rig="twoPt" dir="t"/>
            </a:scene3d>
            <a:sp3d extrusionH="311150" prstMaterial="plastic">
              <a:bevelT h="0" prst="relaxedInset"/>
              <a:bevelB w="0" h="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sz="2000" b="1" dirty="0" smtClean="0">
                  <a:effectLst>
                    <a:outerShdw blurRad="38100" dist="38100" dir="2700000" algn="tl">
                      <a:srgbClr val="000000">
                        <a:alpha val="43137"/>
                      </a:srgbClr>
                    </a:outerShdw>
                  </a:effectLst>
                  <a:latin typeface="微軟正黑體" pitchFamily="34" charset="-120"/>
                  <a:ea typeface="微軟正黑體" pitchFamily="34" charset="-120"/>
                </a:rPr>
                <a:t>應全額直</a:t>
              </a:r>
              <a:endParaRPr lang="en-US" altLang="zh-TW" sz="2000" b="1" dirty="0" smtClean="0">
                <a:effectLst>
                  <a:outerShdw blurRad="38100" dist="38100" dir="2700000" algn="tl">
                    <a:srgbClr val="000000">
                      <a:alpha val="43137"/>
                    </a:srgbClr>
                  </a:outerShdw>
                </a:effectLst>
                <a:latin typeface="微軟正黑體" pitchFamily="34" charset="-120"/>
                <a:ea typeface="微軟正黑體" pitchFamily="34" charset="-120"/>
              </a:endParaRPr>
            </a:p>
            <a:p>
              <a:pPr algn="ctr"/>
              <a:r>
                <a:rPr lang="zh-TW" altLang="en-US" sz="2000" b="1" dirty="0" smtClean="0">
                  <a:effectLst>
                    <a:outerShdw blurRad="38100" dist="38100" dir="2700000" algn="tl">
                      <a:srgbClr val="000000">
                        <a:alpha val="43137"/>
                      </a:srgbClr>
                    </a:outerShdw>
                  </a:effectLst>
                  <a:latin typeface="微軟正黑體" pitchFamily="34" charset="-120"/>
                  <a:ea typeface="微軟正黑體" pitchFamily="34" charset="-120"/>
                </a:rPr>
                <a:t>接給付</a:t>
              </a:r>
              <a:endParaRPr lang="en-US" altLang="zh-TW" sz="2000" b="1" dirty="0" smtClean="0">
                <a:effectLst>
                  <a:outerShdw blurRad="38100" dist="38100" dir="2700000" algn="tl">
                    <a:srgbClr val="000000">
                      <a:alpha val="43137"/>
                    </a:srgbClr>
                  </a:outerShdw>
                </a:effectLst>
                <a:latin typeface="微軟正黑體" pitchFamily="34" charset="-120"/>
                <a:ea typeface="微軟正黑體" pitchFamily="34" charset="-120"/>
              </a:endParaRPr>
            </a:p>
            <a:p>
              <a:pPr algn="ctr"/>
              <a:r>
                <a:rPr lang="zh-TW" altLang="en-US" sz="1400" b="1" dirty="0" smtClean="0">
                  <a:effectLst>
                    <a:outerShdw blurRad="38100" dist="38100" dir="2700000" algn="tl">
                      <a:srgbClr val="000000">
                        <a:alpha val="43137"/>
                      </a:srgbClr>
                    </a:outerShdw>
                  </a:effectLst>
                  <a:latin typeface="微軟正黑體" pitchFamily="34" charset="-120"/>
                  <a:ea typeface="微軟正黑體" pitchFamily="34" charset="-120"/>
                </a:rPr>
                <a:t>（</a:t>
              </a:r>
              <a:r>
                <a:rPr lang="en-US" altLang="zh-TW" sz="1400" b="1" dirty="0" smtClean="0">
                  <a:effectLst>
                    <a:outerShdw blurRad="38100" dist="38100" dir="2700000" algn="tl">
                      <a:srgbClr val="000000">
                        <a:alpha val="43137"/>
                      </a:srgbClr>
                    </a:outerShdw>
                  </a:effectLst>
                  <a:latin typeface="微軟正黑體" pitchFamily="34" charset="-120"/>
                  <a:ea typeface="微軟正黑體" pitchFamily="34" charset="-120"/>
                </a:rPr>
                <a:t>§22 Ⅱ</a:t>
              </a:r>
              <a:r>
                <a:rPr lang="zh-TW" altLang="en-US" sz="1400" b="1" dirty="0" smtClean="0">
                  <a:effectLst>
                    <a:outerShdw blurRad="38100" dist="38100" dir="2700000" algn="tl">
                      <a:srgbClr val="000000">
                        <a:alpha val="43137"/>
                      </a:srgbClr>
                    </a:outerShdw>
                  </a:effectLst>
                  <a:latin typeface="微軟正黑體" pitchFamily="34" charset="-120"/>
                  <a:ea typeface="微軟正黑體" pitchFamily="34" charset="-120"/>
                </a:rPr>
                <a:t>）</a:t>
              </a:r>
              <a:endParaRPr lang="zh-TW" altLang="en-US" sz="1400" b="1" dirty="0">
                <a:effectLst>
                  <a:outerShdw blurRad="38100" dist="38100" dir="2700000" algn="tl">
                    <a:srgbClr val="000000">
                      <a:alpha val="43137"/>
                    </a:srgbClr>
                  </a:outerShdw>
                </a:effectLst>
                <a:latin typeface="微軟正黑體" pitchFamily="34" charset="-120"/>
                <a:ea typeface="微軟正黑體" pitchFamily="34" charset="-120"/>
              </a:endParaRPr>
            </a:p>
          </p:txBody>
        </p:sp>
        <p:sp>
          <p:nvSpPr>
            <p:cNvPr id="11" name="Rectangle 10"/>
            <p:cNvSpPr/>
            <p:nvPr/>
          </p:nvSpPr>
          <p:spPr>
            <a:xfrm rot="2078120">
              <a:off x="2032335" y="2869177"/>
              <a:ext cx="1018811" cy="143777"/>
            </a:xfrm>
            <a:prstGeom prst="rect">
              <a:avLst/>
            </a:prstGeom>
            <a:solidFill>
              <a:srgbClr val="00B0F0"/>
            </a:solidFill>
            <a:ln>
              <a:noFill/>
            </a:ln>
            <a:effectLst>
              <a:outerShdw blurRad="266700" dist="127000" dir="5880000" algn="t" rotWithShape="0">
                <a:prstClr val="black">
                  <a:alpha val="40000"/>
                </a:prstClr>
              </a:outerShdw>
            </a:effectLst>
            <a:scene3d>
              <a:camera prst="orthographicFront">
                <a:rot lat="19062480" lon="1651281" rev="20568397"/>
              </a:camera>
              <a:lightRig rig="twoPt" dir="t"/>
            </a:scene3d>
            <a:sp3d extrusionH="311150" prstMaterial="plastic">
              <a:bevelT h="0" prst="relaxedInset"/>
              <a:bevelB w="0" h="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b="1">
                <a:latin typeface="Arial Black" pitchFamily="34" charset="0"/>
              </a:endParaRPr>
            </a:p>
          </p:txBody>
        </p:sp>
        <p:sp>
          <p:nvSpPr>
            <p:cNvPr id="38" name="Rectangle 37"/>
            <p:cNvSpPr/>
            <p:nvPr/>
          </p:nvSpPr>
          <p:spPr>
            <a:xfrm rot="5227964">
              <a:off x="3597239" y="2097053"/>
              <a:ext cx="1188720" cy="143777"/>
            </a:xfrm>
            <a:prstGeom prst="rect">
              <a:avLst/>
            </a:prstGeom>
            <a:solidFill>
              <a:srgbClr val="118EA7"/>
            </a:solidFill>
            <a:ln>
              <a:noFill/>
            </a:ln>
            <a:effectLst>
              <a:outerShdw blurRad="266700" dist="127000" dir="5880000" algn="t" rotWithShape="0">
                <a:prstClr val="black">
                  <a:alpha val="40000"/>
                </a:prstClr>
              </a:outerShdw>
            </a:effectLst>
            <a:scene3d>
              <a:camera prst="orthographicFront">
                <a:rot lat="21213039" lon="1351307" rev="147934"/>
              </a:camera>
              <a:lightRig rig="twoPt" dir="t"/>
            </a:scene3d>
            <a:sp3d extrusionH="311150" prstMaterial="plastic">
              <a:bevelT h="0" prst="relaxedInset"/>
              <a:bevelB w="0" h="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b="1">
                <a:latin typeface="Arial Black" pitchFamily="34" charset="0"/>
              </a:endParaRPr>
            </a:p>
          </p:txBody>
        </p:sp>
        <p:sp>
          <p:nvSpPr>
            <p:cNvPr id="39" name="Rectangle 38"/>
            <p:cNvSpPr/>
            <p:nvPr/>
          </p:nvSpPr>
          <p:spPr>
            <a:xfrm rot="7153177">
              <a:off x="5295469" y="2580651"/>
              <a:ext cx="1109472" cy="146304"/>
            </a:xfrm>
            <a:prstGeom prst="rect">
              <a:avLst/>
            </a:prstGeom>
            <a:solidFill>
              <a:srgbClr val="FF0000"/>
            </a:solidFill>
            <a:ln>
              <a:noFill/>
            </a:ln>
            <a:effectLst>
              <a:outerShdw blurRad="266700" dist="127000" dir="5880000" algn="t" rotWithShape="0">
                <a:prstClr val="black">
                  <a:alpha val="40000"/>
                </a:prstClr>
              </a:outerShdw>
            </a:effectLst>
            <a:scene3d>
              <a:camera prst="orthographicFront">
                <a:rot lat="353378" lon="1324591" rev="21470612"/>
              </a:camera>
              <a:lightRig rig="twoPt" dir="t"/>
            </a:scene3d>
            <a:sp3d extrusionH="311150" prstMaterial="plastic">
              <a:bevelT h="0" prst="relaxedInset"/>
              <a:bevelB w="0" h="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b="1">
                <a:latin typeface="Arial Black" pitchFamily="34" charset="0"/>
              </a:endParaRPr>
            </a:p>
          </p:txBody>
        </p:sp>
        <p:sp>
          <p:nvSpPr>
            <p:cNvPr id="33" name="Oval 32"/>
            <p:cNvSpPr/>
            <p:nvPr/>
          </p:nvSpPr>
          <p:spPr>
            <a:xfrm rot="120000">
              <a:off x="2767928" y="2107431"/>
              <a:ext cx="3154942" cy="2482441"/>
            </a:xfrm>
            <a:prstGeom prst="ellipse">
              <a:avLst/>
            </a:prstGeom>
            <a:solidFill>
              <a:srgbClr val="A00000"/>
            </a:solidFill>
            <a:ln>
              <a:noFill/>
            </a:ln>
            <a:effectLst>
              <a:outerShdw blurRad="266700" dist="127000" dir="5880000" algn="t" rotWithShape="0">
                <a:prstClr val="black">
                  <a:alpha val="40000"/>
                </a:prstClr>
              </a:outerShdw>
            </a:effectLst>
            <a:scene3d>
              <a:camera prst="orthographicFront">
                <a:rot lat="18899981" lon="0" rev="120000"/>
              </a:camera>
              <a:lightRig rig="twoPt" dir="t"/>
            </a:scene3d>
            <a:sp3d extrusionH="495300" prstMaterial="plastic">
              <a:bevelT h="0" prst="relaxedInset"/>
              <a:bevelB w="0" h="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latin typeface="Arial Black" pitchFamily="34" charset="0"/>
              </a:endParaRPr>
            </a:p>
          </p:txBody>
        </p:sp>
        <p:sp>
          <p:nvSpPr>
            <p:cNvPr id="42" name="Rectangle 41"/>
            <p:cNvSpPr/>
            <p:nvPr/>
          </p:nvSpPr>
          <p:spPr>
            <a:xfrm rot="16719758">
              <a:off x="3883548" y="4896201"/>
              <a:ext cx="1597761" cy="146304"/>
            </a:xfrm>
            <a:prstGeom prst="rect">
              <a:avLst/>
            </a:prstGeom>
            <a:solidFill>
              <a:srgbClr val="FDDF03"/>
            </a:solidFill>
            <a:ln>
              <a:noFill/>
            </a:ln>
            <a:effectLst>
              <a:outerShdw blurRad="266700" dist="127000" dir="5880000" algn="t" rotWithShape="0">
                <a:prstClr val="black">
                  <a:alpha val="40000"/>
                </a:prstClr>
              </a:outerShdw>
            </a:effectLst>
            <a:scene3d>
              <a:camera prst="orthographicFront">
                <a:rot lat="393887" lon="20585580" rev="1084709"/>
              </a:camera>
              <a:lightRig rig="twoPt" dir="t"/>
            </a:scene3d>
            <a:sp3d extrusionH="311150" prstMaterial="plastic">
              <a:bevelT h="0" prst="relaxedInset"/>
              <a:bevelB w="0" h="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b="1">
                <a:latin typeface="Arial Black" pitchFamily="34" charset="0"/>
              </a:endParaRPr>
            </a:p>
          </p:txBody>
        </p:sp>
        <p:sp>
          <p:nvSpPr>
            <p:cNvPr id="43" name="Rectangle 42"/>
            <p:cNvSpPr/>
            <p:nvPr/>
          </p:nvSpPr>
          <p:spPr>
            <a:xfrm rot="19498261">
              <a:off x="1710465" y="4350983"/>
              <a:ext cx="1597761" cy="146304"/>
            </a:xfrm>
            <a:prstGeom prst="rect">
              <a:avLst/>
            </a:prstGeom>
            <a:gradFill flip="none" rotWithShape="1">
              <a:gsLst>
                <a:gs pos="0">
                  <a:srgbClr val="92D050">
                    <a:shade val="30000"/>
                    <a:satMod val="115000"/>
                  </a:srgbClr>
                </a:gs>
                <a:gs pos="12000">
                  <a:srgbClr val="92D050">
                    <a:shade val="67500"/>
                    <a:satMod val="115000"/>
                  </a:srgbClr>
                </a:gs>
                <a:gs pos="100000">
                  <a:srgbClr val="92D050">
                    <a:shade val="100000"/>
                    <a:satMod val="115000"/>
                  </a:srgbClr>
                </a:gs>
              </a:gsLst>
              <a:lin ang="13500000" scaled="1"/>
              <a:tileRect/>
            </a:gradFill>
            <a:ln>
              <a:noFill/>
            </a:ln>
            <a:effectLst>
              <a:outerShdw blurRad="266700" dist="127000" dir="5880000" algn="t" rotWithShape="0">
                <a:prstClr val="black">
                  <a:alpha val="40000"/>
                </a:prstClr>
              </a:outerShdw>
            </a:effectLst>
            <a:scene3d>
              <a:camera prst="orthographicFront">
                <a:rot lat="20905905" lon="20761766" rev="896044"/>
              </a:camera>
              <a:lightRig rig="twoPt" dir="t"/>
            </a:scene3d>
            <a:sp3d extrusionH="311150" prstMaterial="plastic">
              <a:bevelT h="0" prst="relaxedInset"/>
              <a:bevelB w="0" h="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b="1">
                <a:latin typeface="Arial Black" pitchFamily="34" charset="0"/>
              </a:endParaRPr>
            </a:p>
          </p:txBody>
        </p:sp>
        <p:sp>
          <p:nvSpPr>
            <p:cNvPr id="37" name="Oval 36"/>
            <p:cNvSpPr/>
            <p:nvPr/>
          </p:nvSpPr>
          <p:spPr>
            <a:xfrm rot="120000">
              <a:off x="3897737" y="4913987"/>
              <a:ext cx="2095873" cy="1649121"/>
            </a:xfrm>
            <a:prstGeom prst="ellipse">
              <a:avLst/>
            </a:prstGeom>
            <a:solidFill>
              <a:srgbClr val="FDDF03"/>
            </a:solidFill>
            <a:ln>
              <a:noFill/>
            </a:ln>
            <a:effectLst>
              <a:outerShdw blurRad="266700" dist="127000" dir="5880000" algn="t" rotWithShape="0">
                <a:prstClr val="black">
                  <a:alpha val="40000"/>
                </a:prstClr>
              </a:outerShdw>
            </a:effectLst>
            <a:scene3d>
              <a:camera prst="orthographicFront">
                <a:rot lat="18899981" lon="0" rev="120000"/>
              </a:camera>
              <a:lightRig rig="twoPt" dir="t"/>
            </a:scene3d>
            <a:sp3d extrusionH="311150" prstMaterial="plastic">
              <a:bevelT h="0" prst="relaxedInset"/>
              <a:bevelB w="0" h="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sz="2000" dirty="0" smtClean="0">
                  <a:solidFill>
                    <a:schemeClr val="tx1"/>
                  </a:solidFill>
                  <a:effectLst>
                    <a:outerShdw blurRad="38100" dist="38100" dir="2700000" algn="tl">
                      <a:srgbClr val="000000">
                        <a:alpha val="43137"/>
                      </a:srgbClr>
                    </a:outerShdw>
                  </a:effectLst>
                  <a:latin typeface="微軟正黑體" pitchFamily="34" charset="-120"/>
                  <a:ea typeface="微軟正黑體" pitchFamily="34" charset="-120"/>
                </a:rPr>
                <a:t>不得預扣工資</a:t>
              </a:r>
              <a:endParaRPr lang="en-US" altLang="zh-TW" sz="2000" dirty="0" smtClean="0">
                <a:solidFill>
                  <a:schemeClr val="tx1"/>
                </a:solidFill>
                <a:effectLst>
                  <a:outerShdw blurRad="38100" dist="38100" dir="2700000" algn="tl">
                    <a:srgbClr val="000000">
                      <a:alpha val="43137"/>
                    </a:srgbClr>
                  </a:outerShdw>
                </a:effectLst>
                <a:latin typeface="微軟正黑體" pitchFamily="34" charset="-120"/>
                <a:ea typeface="微軟正黑體" pitchFamily="34" charset="-120"/>
              </a:endParaRPr>
            </a:p>
            <a:p>
              <a:pPr algn="ctr"/>
              <a:r>
                <a:rPr lang="zh-TW" altLang="en-US" sz="1400" dirty="0" smtClean="0">
                  <a:solidFill>
                    <a:schemeClr val="tx1"/>
                  </a:solidFill>
                  <a:effectLst>
                    <a:outerShdw blurRad="38100" dist="38100" dir="2700000" algn="tl">
                      <a:srgbClr val="000000">
                        <a:alpha val="43137"/>
                      </a:srgbClr>
                    </a:outerShdw>
                  </a:effectLst>
                  <a:latin typeface="微軟正黑體" pitchFamily="34" charset="-120"/>
                  <a:ea typeface="微軟正黑體" pitchFamily="34" charset="-120"/>
                </a:rPr>
                <a:t>（</a:t>
              </a:r>
              <a:r>
                <a:rPr lang="en-US" altLang="zh-TW" sz="1400" dirty="0" smtClean="0">
                  <a:solidFill>
                    <a:schemeClr val="tx1"/>
                  </a:solidFill>
                  <a:effectLst>
                    <a:outerShdw blurRad="38100" dist="38100" dir="2700000" algn="tl">
                      <a:srgbClr val="000000">
                        <a:alpha val="43137"/>
                      </a:srgbClr>
                    </a:outerShdw>
                  </a:effectLst>
                  <a:latin typeface="微軟正黑體" pitchFamily="34" charset="-120"/>
                  <a:ea typeface="微軟正黑體" pitchFamily="34" charset="-120"/>
                </a:rPr>
                <a:t>§26 </a:t>
              </a:r>
              <a:r>
                <a:rPr lang="zh-TW" altLang="en-US" sz="1400" dirty="0" smtClean="0">
                  <a:solidFill>
                    <a:schemeClr val="tx1"/>
                  </a:solidFill>
                  <a:effectLst>
                    <a:outerShdw blurRad="38100" dist="38100" dir="2700000" algn="tl">
                      <a:srgbClr val="000000">
                        <a:alpha val="43137"/>
                      </a:srgbClr>
                    </a:outerShdw>
                  </a:effectLst>
                  <a:latin typeface="微軟正黑體" pitchFamily="34" charset="-120"/>
                  <a:ea typeface="微軟正黑體" pitchFamily="34" charset="-120"/>
                </a:rPr>
                <a:t>）</a:t>
              </a:r>
              <a:endParaRPr lang="zh-TW" altLang="en-US" sz="1400" dirty="0">
                <a:solidFill>
                  <a:schemeClr val="tx1"/>
                </a:solidFill>
                <a:effectLst>
                  <a:outerShdw blurRad="38100" dist="38100" dir="2700000" algn="tl">
                    <a:srgbClr val="000000">
                      <a:alpha val="43137"/>
                    </a:srgbClr>
                  </a:outerShdw>
                </a:effectLst>
                <a:latin typeface="微軟正黑體" pitchFamily="34" charset="-120"/>
                <a:ea typeface="微軟正黑體" pitchFamily="34" charset="-120"/>
              </a:endParaRPr>
            </a:p>
          </p:txBody>
        </p:sp>
        <p:sp>
          <p:nvSpPr>
            <p:cNvPr id="27" name="Oval 26"/>
            <p:cNvSpPr/>
            <p:nvPr/>
          </p:nvSpPr>
          <p:spPr>
            <a:xfrm rot="120000">
              <a:off x="556783" y="4017220"/>
              <a:ext cx="2095873" cy="1649121"/>
            </a:xfrm>
            <a:prstGeom prst="ellipse">
              <a:avLst/>
            </a:prstGeom>
            <a:gradFill flip="none" rotWithShape="1">
              <a:gsLst>
                <a:gs pos="0">
                  <a:srgbClr val="92D050">
                    <a:shade val="30000"/>
                    <a:satMod val="115000"/>
                  </a:srgbClr>
                </a:gs>
                <a:gs pos="12000">
                  <a:srgbClr val="92D050">
                    <a:shade val="67500"/>
                    <a:satMod val="115000"/>
                  </a:srgbClr>
                </a:gs>
                <a:gs pos="100000">
                  <a:srgbClr val="92D050">
                    <a:shade val="100000"/>
                    <a:satMod val="115000"/>
                  </a:srgbClr>
                </a:gs>
              </a:gsLst>
              <a:lin ang="13500000" scaled="1"/>
              <a:tileRect/>
            </a:gradFill>
            <a:ln>
              <a:noFill/>
            </a:ln>
            <a:effectLst>
              <a:outerShdw blurRad="266700" dist="127000" dir="5880000" algn="t" rotWithShape="0">
                <a:prstClr val="black">
                  <a:alpha val="40000"/>
                </a:prstClr>
              </a:outerShdw>
            </a:effectLst>
            <a:scene3d>
              <a:camera prst="orthographicFront">
                <a:rot lat="18899981" lon="0" rev="120000"/>
              </a:camera>
              <a:lightRig rig="twoPt" dir="t"/>
            </a:scene3d>
            <a:sp3d extrusionH="311150" prstMaterial="plastic">
              <a:bevelT h="0" prst="relaxedInset"/>
              <a:bevelB w="0" h="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sz="2000" dirty="0" smtClean="0">
                  <a:solidFill>
                    <a:schemeClr val="tx1"/>
                  </a:solidFill>
                  <a:effectLst>
                    <a:outerShdw blurRad="38100" dist="38100" dir="2700000" algn="tl">
                      <a:srgbClr val="000000">
                        <a:alpha val="43137"/>
                      </a:srgbClr>
                    </a:outerShdw>
                  </a:effectLst>
                  <a:latin typeface="微軟正黑體" pitchFamily="34" charset="-120"/>
                  <a:ea typeface="微軟正黑體" pitchFamily="34" charset="-120"/>
                </a:rPr>
                <a:t>同工同酬</a:t>
              </a:r>
              <a:r>
                <a:rPr lang="en-US" altLang="zh-TW" sz="2000" dirty="0" smtClean="0">
                  <a:solidFill>
                    <a:schemeClr val="tx1"/>
                  </a:solidFill>
                  <a:effectLst>
                    <a:outerShdw blurRad="38100" dist="38100" dir="2700000" algn="tl">
                      <a:srgbClr val="000000">
                        <a:alpha val="43137"/>
                      </a:srgbClr>
                    </a:outerShdw>
                  </a:effectLst>
                  <a:latin typeface="微軟正黑體" pitchFamily="34" charset="-120"/>
                  <a:ea typeface="微軟正黑體" pitchFamily="34" charset="-120"/>
                </a:rPr>
                <a:t/>
              </a:r>
              <a:br>
                <a:rPr lang="en-US" altLang="zh-TW" sz="2000" dirty="0" smtClean="0">
                  <a:solidFill>
                    <a:schemeClr val="tx1"/>
                  </a:solidFill>
                  <a:effectLst>
                    <a:outerShdw blurRad="38100" dist="38100" dir="2700000" algn="tl">
                      <a:srgbClr val="000000">
                        <a:alpha val="43137"/>
                      </a:srgbClr>
                    </a:outerShdw>
                  </a:effectLst>
                  <a:latin typeface="微軟正黑體" pitchFamily="34" charset="-120"/>
                  <a:ea typeface="微軟正黑體" pitchFamily="34" charset="-120"/>
                </a:rPr>
              </a:br>
              <a:r>
                <a:rPr lang="zh-TW" altLang="en-US" sz="1200" dirty="0" smtClean="0">
                  <a:solidFill>
                    <a:schemeClr val="tx1"/>
                  </a:solidFill>
                  <a:effectLst>
                    <a:outerShdw blurRad="38100" dist="38100" dir="2700000" algn="tl">
                      <a:srgbClr val="000000">
                        <a:alpha val="43137"/>
                      </a:srgbClr>
                    </a:outerShdw>
                  </a:effectLst>
                  <a:latin typeface="微軟正黑體" pitchFamily="34" charset="-120"/>
                  <a:ea typeface="微軟正黑體" pitchFamily="34" charset="-120"/>
                </a:rPr>
                <a:t>（</a:t>
              </a:r>
              <a:r>
                <a:rPr lang="en-US" altLang="zh-TW" sz="1200" dirty="0" smtClean="0">
                  <a:solidFill>
                    <a:schemeClr val="tx1"/>
                  </a:solidFill>
                  <a:effectLst>
                    <a:outerShdw blurRad="38100" dist="38100" dir="2700000" algn="tl">
                      <a:srgbClr val="000000">
                        <a:alpha val="43137"/>
                      </a:srgbClr>
                    </a:outerShdw>
                  </a:effectLst>
                  <a:latin typeface="微軟正黑體" pitchFamily="34" charset="-120"/>
                  <a:ea typeface="微軟正黑體" pitchFamily="34" charset="-120"/>
                </a:rPr>
                <a:t>§25</a:t>
              </a:r>
              <a:r>
                <a:rPr lang="zh-TW" altLang="en-US" sz="1200" dirty="0" smtClean="0">
                  <a:solidFill>
                    <a:schemeClr val="tx1"/>
                  </a:solidFill>
                  <a:effectLst>
                    <a:outerShdw blurRad="38100" dist="38100" dir="2700000" algn="tl">
                      <a:srgbClr val="000000">
                        <a:alpha val="43137"/>
                      </a:srgbClr>
                    </a:outerShdw>
                  </a:effectLst>
                  <a:latin typeface="微軟正黑體" pitchFamily="34" charset="-120"/>
                  <a:ea typeface="微軟正黑體" pitchFamily="34" charset="-120"/>
                </a:rPr>
                <a:t>）</a:t>
              </a:r>
            </a:p>
          </p:txBody>
        </p:sp>
        <p:sp>
          <p:nvSpPr>
            <p:cNvPr id="40" name="Rectangle 39"/>
            <p:cNvSpPr/>
            <p:nvPr/>
          </p:nvSpPr>
          <p:spPr>
            <a:xfrm rot="11092697">
              <a:off x="5611368" y="3992719"/>
              <a:ext cx="905952" cy="143777"/>
            </a:xfrm>
            <a:prstGeom prst="rect">
              <a:avLst/>
            </a:prstGeom>
            <a:solidFill>
              <a:schemeClr val="accent6">
                <a:lumMod val="75000"/>
              </a:schemeClr>
            </a:solidFill>
            <a:ln>
              <a:noFill/>
            </a:ln>
            <a:effectLst>
              <a:outerShdw blurRad="266700" dist="127000" dir="5880000" algn="t" rotWithShape="0">
                <a:prstClr val="black">
                  <a:alpha val="40000"/>
                </a:prstClr>
              </a:outerShdw>
            </a:effectLst>
            <a:scene3d>
              <a:camera prst="orthographicFront">
                <a:rot lat="1307345" lon="21000000" rev="19431425"/>
              </a:camera>
              <a:lightRig rig="twoPt" dir="t"/>
            </a:scene3d>
            <a:sp3d extrusionH="311150" prstMaterial="plastic">
              <a:bevelT h="0" prst="relaxedInset"/>
              <a:bevelB w="0" h="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b="1">
                <a:latin typeface="Arial Black" pitchFamily="34" charset="0"/>
              </a:endParaRPr>
            </a:p>
          </p:txBody>
        </p:sp>
        <p:sp>
          <p:nvSpPr>
            <p:cNvPr id="35" name="Oval 34"/>
            <p:cNvSpPr/>
            <p:nvPr/>
          </p:nvSpPr>
          <p:spPr>
            <a:xfrm rot="120000">
              <a:off x="6330935" y="3670828"/>
              <a:ext cx="2095873" cy="1649121"/>
            </a:xfrm>
            <a:prstGeom prst="ellipse">
              <a:avLst/>
            </a:prstGeom>
            <a:solidFill>
              <a:schemeClr val="accent6">
                <a:lumMod val="75000"/>
              </a:schemeClr>
            </a:solidFill>
            <a:ln>
              <a:noFill/>
            </a:ln>
            <a:effectLst>
              <a:outerShdw blurRad="266700" dist="127000" dir="5880000" algn="t" rotWithShape="0">
                <a:prstClr val="black">
                  <a:alpha val="40000"/>
                </a:prstClr>
              </a:outerShdw>
            </a:effectLst>
            <a:scene3d>
              <a:camera prst="orthographicFront">
                <a:rot lat="18899981" lon="0" rev="120000"/>
              </a:camera>
              <a:lightRig rig="twoPt" dir="t"/>
            </a:scene3d>
            <a:sp3d extrusionH="311150" prstMaterial="plastic">
              <a:bevelT h="0" prst="relaxedInset"/>
              <a:bevelB w="0" h="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dirty="0" smtClean="0">
                  <a:solidFill>
                    <a:schemeClr val="tx1"/>
                  </a:solidFill>
                  <a:latin typeface="微軟正黑體" pitchFamily="34" charset="-120"/>
                  <a:ea typeface="微軟正黑體" pitchFamily="34" charset="-120"/>
                </a:rPr>
                <a:t>應定期給付</a:t>
              </a:r>
              <a:endParaRPr lang="en-US" altLang="zh-TW" dirty="0" smtClean="0">
                <a:solidFill>
                  <a:schemeClr val="tx1"/>
                </a:solidFill>
                <a:latin typeface="微軟正黑體" pitchFamily="34" charset="-120"/>
                <a:ea typeface="微軟正黑體" pitchFamily="34" charset="-120"/>
              </a:endParaRPr>
            </a:p>
            <a:p>
              <a:pPr algn="ctr"/>
              <a:r>
                <a:rPr lang="zh-TW" altLang="en-US" dirty="0" smtClean="0">
                  <a:solidFill>
                    <a:schemeClr val="tx1"/>
                  </a:solidFill>
                  <a:latin typeface="微軟正黑體" pitchFamily="34" charset="-120"/>
                  <a:ea typeface="微軟正黑體" pitchFamily="34" charset="-120"/>
                </a:rPr>
                <a:t>（</a:t>
              </a:r>
              <a:r>
                <a:rPr lang="en-US" altLang="zh-TW" dirty="0" smtClean="0">
                  <a:solidFill>
                    <a:schemeClr val="tx1"/>
                  </a:solidFill>
                  <a:latin typeface="微軟正黑體" pitchFamily="34" charset="-120"/>
                  <a:ea typeface="微軟正黑體" pitchFamily="34" charset="-120"/>
                </a:rPr>
                <a:t>§23 Ⅰ</a:t>
              </a:r>
              <a:r>
                <a:rPr lang="zh-TW" altLang="en-US" dirty="0" smtClean="0">
                  <a:solidFill>
                    <a:schemeClr val="tx1"/>
                  </a:solidFill>
                  <a:latin typeface="微軟正黑體" pitchFamily="34" charset="-120"/>
                  <a:ea typeface="微軟正黑體" pitchFamily="34" charset="-120"/>
                </a:rPr>
                <a:t>）</a:t>
              </a:r>
              <a:endParaRPr lang="en-US" sz="2000" dirty="0">
                <a:solidFill>
                  <a:schemeClr val="tx1"/>
                </a:solidFill>
                <a:latin typeface="Franklin Gothic Medium" pitchFamily="34" charset="0"/>
                <a:cs typeface="Arial" pitchFamily="34" charset="0"/>
              </a:endParaRPr>
            </a:p>
          </p:txBody>
        </p:sp>
      </p:grpSp>
      <p:pic>
        <p:nvPicPr>
          <p:cNvPr id="19" name="Picture 15" descr="C:\Program Files\Microsoft Office\MEDIA\CAGCAT10\j0222015.wm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191000" y="3124200"/>
            <a:ext cx="1296144" cy="11752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2736670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359024" y="0"/>
            <a:ext cx="8784976" cy="1143000"/>
          </a:xfrm>
        </p:spPr>
        <p:txBody>
          <a:bodyPr/>
          <a:lstStyle/>
          <a:p>
            <a:r>
              <a:rPr lang="zh-TW" altLang="en-US" dirty="0" smtClean="0">
                <a:solidFill>
                  <a:schemeClr val="tx1">
                    <a:lumMod val="65000"/>
                    <a:lumOff val="35000"/>
                  </a:schemeClr>
                </a:solidFill>
                <a:latin typeface="微軟正黑體" pitchFamily="34" charset="-120"/>
                <a:ea typeface="微軟正黑體" pitchFamily="34" charset="-120"/>
              </a:rPr>
              <a:t>工資</a:t>
            </a:r>
            <a:r>
              <a:rPr lang="zh-TW" altLang="en-US" dirty="0">
                <a:solidFill>
                  <a:schemeClr val="tx1">
                    <a:lumMod val="65000"/>
                    <a:lumOff val="35000"/>
                  </a:schemeClr>
                </a:solidFill>
                <a:latin typeface="微軟正黑體" pitchFamily="34" charset="-120"/>
                <a:ea typeface="微軟正黑體" pitchFamily="34" charset="-120"/>
              </a:rPr>
              <a:t>給付</a:t>
            </a:r>
            <a:r>
              <a:rPr lang="zh-TW" altLang="en-US" dirty="0" smtClean="0">
                <a:solidFill>
                  <a:schemeClr val="tx1">
                    <a:lumMod val="65000"/>
                    <a:lumOff val="35000"/>
                  </a:schemeClr>
                </a:solidFill>
                <a:latin typeface="微軟正黑體" pitchFamily="34" charset="-120"/>
                <a:ea typeface="微軟正黑體" pitchFamily="34" charset="-120"/>
              </a:rPr>
              <a:t>原則</a:t>
            </a:r>
            <a:r>
              <a:rPr lang="en-US" altLang="zh-TW" dirty="0" smtClean="0">
                <a:solidFill>
                  <a:schemeClr val="tx1">
                    <a:lumMod val="65000"/>
                    <a:lumOff val="35000"/>
                  </a:schemeClr>
                </a:solidFill>
                <a:latin typeface="微軟正黑體" pitchFamily="34" charset="-120"/>
                <a:ea typeface="微軟正黑體" pitchFamily="34" charset="-120"/>
              </a:rPr>
              <a:t>-</a:t>
            </a:r>
            <a:r>
              <a:rPr lang="zh-TW" altLang="en-US" dirty="0" smtClean="0">
                <a:solidFill>
                  <a:schemeClr val="tx1">
                    <a:lumMod val="65000"/>
                    <a:lumOff val="35000"/>
                  </a:schemeClr>
                </a:solidFill>
                <a:latin typeface="微軟正黑體" pitchFamily="34" charset="-120"/>
                <a:ea typeface="微軟正黑體" pitchFamily="34" charset="-120"/>
              </a:rPr>
              <a:t>未全額給付工資</a:t>
            </a:r>
            <a:endParaRPr lang="zh-TW" altLang="en-US" dirty="0">
              <a:solidFill>
                <a:schemeClr val="tx1">
                  <a:lumMod val="65000"/>
                  <a:lumOff val="35000"/>
                </a:schemeClr>
              </a:solidFill>
              <a:latin typeface="微軟正黑體" pitchFamily="34" charset="-120"/>
              <a:ea typeface="微軟正黑體" pitchFamily="34" charset="-120"/>
            </a:endParaRPr>
          </a:p>
        </p:txBody>
      </p:sp>
      <p:sp>
        <p:nvSpPr>
          <p:cNvPr id="4" name="頁尾版面配置區 3"/>
          <p:cNvSpPr>
            <a:spLocks noGrp="1"/>
          </p:cNvSpPr>
          <p:nvPr>
            <p:ph type="ftr" sz="quarter" idx="11"/>
          </p:nvPr>
        </p:nvSpPr>
        <p:spPr/>
        <p:txBody>
          <a:bodyPr/>
          <a:lstStyle/>
          <a:p>
            <a:pPr>
              <a:defRPr/>
            </a:pPr>
            <a:endParaRPr lang="zh-TW" altLang="en-US"/>
          </a:p>
        </p:txBody>
      </p:sp>
      <p:sp>
        <p:nvSpPr>
          <p:cNvPr id="5" name="投影片編號版面配置區 4"/>
          <p:cNvSpPr>
            <a:spLocks noGrp="1"/>
          </p:cNvSpPr>
          <p:nvPr>
            <p:ph type="sldNum" sz="quarter" idx="12"/>
          </p:nvPr>
        </p:nvSpPr>
        <p:spPr/>
        <p:txBody>
          <a:bodyPr/>
          <a:lstStyle/>
          <a:p>
            <a:pPr>
              <a:defRPr/>
            </a:pPr>
            <a:fld id="{24531CD6-13BA-4304-999F-D086CE62A7E3}" type="slidenum">
              <a:rPr lang="en-US" altLang="zh-TW" smtClean="0"/>
              <a:pPr>
                <a:defRPr/>
              </a:pPr>
              <a:t>18</a:t>
            </a:fld>
            <a:endParaRPr lang="en-US" altLang="zh-TW"/>
          </a:p>
        </p:txBody>
      </p:sp>
      <p:graphicFrame>
        <p:nvGraphicFramePr>
          <p:cNvPr id="6" name="資料庫圖表 5"/>
          <p:cNvGraphicFramePr/>
          <p:nvPr>
            <p:extLst/>
          </p:nvPr>
        </p:nvGraphicFramePr>
        <p:xfrm>
          <a:off x="827584" y="1340768"/>
          <a:ext cx="7776864" cy="52565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229228354"/>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bodyPr>
          <a:lstStyle/>
          <a:p>
            <a:r>
              <a:rPr lang="zh-TW" altLang="en-US" dirty="0">
                <a:latin typeface="微軟正黑體" panose="020B0604030504040204" pitchFamily="34" charset="-120"/>
                <a:ea typeface="微軟正黑體" panose="020B0604030504040204" pitchFamily="34" charset="-120"/>
              </a:rPr>
              <a:t>性別歧視之禁止、預扣工資之禁止</a:t>
            </a:r>
            <a:br>
              <a:rPr lang="zh-TW" altLang="en-US" dirty="0">
                <a:latin typeface="微軟正黑體" panose="020B0604030504040204" pitchFamily="34" charset="-120"/>
                <a:ea typeface="微軟正黑體" panose="020B0604030504040204" pitchFamily="34" charset="-120"/>
              </a:rPr>
            </a:br>
            <a:r>
              <a:rPr lang="zh-TW" altLang="en-US" dirty="0">
                <a:latin typeface="微軟正黑體" panose="020B0604030504040204" pitchFamily="34" charset="-120"/>
                <a:ea typeface="微軟正黑體" panose="020B0604030504040204" pitchFamily="34" charset="-120"/>
              </a:rPr>
              <a:t>主管機關之限期命令給付</a:t>
            </a:r>
          </a:p>
        </p:txBody>
      </p:sp>
      <p:sp>
        <p:nvSpPr>
          <p:cNvPr id="3" name="內容版面配置區 2"/>
          <p:cNvSpPr>
            <a:spLocks noGrp="1"/>
          </p:cNvSpPr>
          <p:nvPr>
            <p:ph idx="1"/>
          </p:nvPr>
        </p:nvSpPr>
        <p:spPr/>
        <p:txBody>
          <a:bodyPr/>
          <a:lstStyle/>
          <a:p>
            <a:endParaRPr lang="zh-TW" altLang="en-US" dirty="0"/>
          </a:p>
        </p:txBody>
      </p:sp>
      <p:graphicFrame>
        <p:nvGraphicFramePr>
          <p:cNvPr id="4" name="資料庫圖表 3"/>
          <p:cNvGraphicFramePr/>
          <p:nvPr>
            <p:extLst>
              <p:ext uri="{D42A27DB-BD31-4B8C-83A1-F6EECF244321}">
                <p14:modId xmlns:p14="http://schemas.microsoft.com/office/powerpoint/2010/main" val="1266498172"/>
              </p:ext>
            </p:extLst>
          </p:nvPr>
        </p:nvGraphicFramePr>
        <p:xfrm>
          <a:off x="827584" y="1340768"/>
          <a:ext cx="7776864" cy="52565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239536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latin typeface="微軟正黑體" panose="020B0604030504040204" pitchFamily="34" charset="-120"/>
                <a:ea typeface="微軟正黑體" panose="020B0604030504040204" pitchFamily="34" charset="-120"/>
              </a:rPr>
              <a:t>勞基法的立法目的</a:t>
            </a:r>
          </a:p>
        </p:txBody>
      </p:sp>
      <p:sp>
        <p:nvSpPr>
          <p:cNvPr id="3" name="內容版面配置區 2"/>
          <p:cNvSpPr>
            <a:spLocks noGrp="1"/>
          </p:cNvSpPr>
          <p:nvPr>
            <p:ph idx="1"/>
          </p:nvPr>
        </p:nvSpPr>
        <p:spPr/>
        <p:txBody>
          <a:bodyPr/>
          <a:lstStyle/>
          <a:p>
            <a:pPr marL="0" indent="0">
              <a:lnSpc>
                <a:spcPct val="125000"/>
              </a:lnSpc>
              <a:buNone/>
              <a:defRPr/>
            </a:pPr>
            <a:r>
              <a:rPr lang="zh-TW" altLang="en-US" sz="2400" dirty="0">
                <a:latin typeface="微軟正黑體" panose="020B0604030504040204" pitchFamily="34" charset="-120"/>
                <a:ea typeface="微軟正黑體" panose="020B0604030504040204" pitchFamily="34" charset="-120"/>
                <a:hlinkClick r:id="rId2"/>
              </a:rPr>
              <a:t>第 </a:t>
            </a:r>
            <a:r>
              <a:rPr lang="en-US" altLang="zh-TW" sz="2400" dirty="0">
                <a:latin typeface="微軟正黑體" panose="020B0604030504040204" pitchFamily="34" charset="-120"/>
                <a:ea typeface="微軟正黑體" panose="020B0604030504040204" pitchFamily="34" charset="-120"/>
                <a:hlinkClick r:id="rId2"/>
              </a:rPr>
              <a:t>1 </a:t>
            </a:r>
            <a:r>
              <a:rPr lang="zh-TW" altLang="en-US" sz="2400" dirty="0">
                <a:latin typeface="微軟正黑體" panose="020B0604030504040204" pitchFamily="34" charset="-120"/>
                <a:ea typeface="微軟正黑體" panose="020B0604030504040204" pitchFamily="34" charset="-120"/>
                <a:hlinkClick r:id="rId2"/>
              </a:rPr>
              <a:t>條</a:t>
            </a:r>
            <a:r>
              <a:rPr lang="zh-TW" altLang="en-US" sz="2400" dirty="0">
                <a:latin typeface="微軟正黑體" panose="020B0604030504040204" pitchFamily="34" charset="-120"/>
                <a:ea typeface="微軟正黑體" panose="020B0604030504040204" pitchFamily="34" charset="-120"/>
              </a:rPr>
              <a:t> </a:t>
            </a:r>
          </a:p>
          <a:p>
            <a:pPr marL="274320" indent="-274320">
              <a:lnSpc>
                <a:spcPct val="125000"/>
              </a:lnSpc>
              <a:buFont typeface="Wingdings" pitchFamily="2" charset="2"/>
              <a:buChar char="Ø"/>
              <a:defRPr/>
            </a:pPr>
            <a:r>
              <a:rPr lang="zh-TW" altLang="en-US" sz="2400" dirty="0">
                <a:latin typeface="微軟正黑體" panose="020B0604030504040204" pitchFamily="34" charset="-120"/>
                <a:ea typeface="微軟正黑體" panose="020B0604030504040204" pitchFamily="34" charset="-120"/>
              </a:rPr>
              <a:t>為規定勞動條件</a:t>
            </a:r>
            <a:r>
              <a:rPr lang="zh-TW" altLang="en-US" sz="2400" u="sng" dirty="0">
                <a:solidFill>
                  <a:srgbClr val="FF0000"/>
                </a:solidFill>
                <a:latin typeface="微軟正黑體" panose="020B0604030504040204" pitchFamily="34" charset="-120"/>
                <a:ea typeface="微軟正黑體" panose="020B0604030504040204" pitchFamily="34" charset="-120"/>
              </a:rPr>
              <a:t>最低標準</a:t>
            </a:r>
            <a:r>
              <a:rPr lang="zh-TW" altLang="en-US" sz="2400" dirty="0">
                <a:latin typeface="微軟正黑體" panose="020B0604030504040204" pitchFamily="34" charset="-120"/>
                <a:ea typeface="微軟正黑體" panose="020B0604030504040204" pitchFamily="34" charset="-120"/>
              </a:rPr>
              <a:t>，保障勞工權益，加強勞雇關係，促進社會與經濟發展，特制定本法；本法未規定者，適用其他法律之規定。</a:t>
            </a:r>
            <a:endParaRPr lang="en-US" altLang="zh-TW" sz="2400" dirty="0">
              <a:latin typeface="微軟正黑體" panose="020B0604030504040204" pitchFamily="34" charset="-120"/>
              <a:ea typeface="微軟正黑體" panose="020B0604030504040204" pitchFamily="34" charset="-120"/>
            </a:endParaRPr>
          </a:p>
          <a:p>
            <a:pPr marL="274320" indent="-274320">
              <a:lnSpc>
                <a:spcPct val="125000"/>
              </a:lnSpc>
              <a:buNone/>
              <a:defRPr/>
            </a:pPr>
            <a:r>
              <a:rPr lang="zh-TW" altLang="en-US" sz="2400" dirty="0">
                <a:latin typeface="微軟正黑體" panose="020B0604030504040204" pitchFamily="34" charset="-120"/>
                <a:ea typeface="微軟正黑體" panose="020B0604030504040204" pitchFamily="34" charset="-120"/>
              </a:rPr>
              <a:t>  雇主與勞工所訂勞動條件，不得低於本法所定之最低標準。</a:t>
            </a:r>
          </a:p>
          <a:p>
            <a:endParaRPr lang="zh-TW" altLang="en-US" dirty="0"/>
          </a:p>
        </p:txBody>
      </p:sp>
    </p:spTree>
    <p:extLst>
      <p:ext uri="{BB962C8B-B14F-4D97-AF65-F5344CB8AC3E}">
        <p14:creationId xmlns:p14="http://schemas.microsoft.com/office/powerpoint/2010/main" val="301828449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 descr="D:\Teliss_Tong\Copy\定期备份\工作备份\！PPT图片及版面资源\06-PPT精选插图\12-标签\方形阴影.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99592" y="2780928"/>
            <a:ext cx="8022881" cy="252963"/>
          </a:xfrm>
          <a:prstGeom prst="rect">
            <a:avLst/>
          </a:prstGeom>
          <a:noFill/>
          <a:extLst>
            <a:ext uri="{909E8E84-426E-40DD-AFC4-6F175D3DCCD1}">
              <a14:hiddenFill xmlns:a14="http://schemas.microsoft.com/office/drawing/2010/main">
                <a:solidFill>
                  <a:srgbClr val="FFFFFF"/>
                </a:solidFill>
              </a14:hiddenFill>
            </a:ext>
          </a:extLst>
        </p:spPr>
      </p:pic>
      <p:sp>
        <p:nvSpPr>
          <p:cNvPr id="4" name="頁尾版面配置區 3"/>
          <p:cNvSpPr>
            <a:spLocks noGrp="1"/>
          </p:cNvSpPr>
          <p:nvPr>
            <p:ph type="ftr" sz="quarter" idx="11"/>
          </p:nvPr>
        </p:nvSpPr>
        <p:spPr/>
        <p:txBody>
          <a:bodyPr/>
          <a:lstStyle/>
          <a:p>
            <a:pPr>
              <a:defRPr/>
            </a:pPr>
            <a:endParaRPr lang="zh-TW" altLang="en-US"/>
          </a:p>
        </p:txBody>
      </p:sp>
      <p:sp>
        <p:nvSpPr>
          <p:cNvPr id="5" name="投影片編號版面配置區 4"/>
          <p:cNvSpPr>
            <a:spLocks noGrp="1"/>
          </p:cNvSpPr>
          <p:nvPr>
            <p:ph type="sldNum" sz="quarter" idx="12"/>
          </p:nvPr>
        </p:nvSpPr>
        <p:spPr/>
        <p:txBody>
          <a:bodyPr/>
          <a:lstStyle/>
          <a:p>
            <a:pPr>
              <a:defRPr/>
            </a:pPr>
            <a:fld id="{24531CD6-13BA-4304-999F-D086CE62A7E3}" type="slidenum">
              <a:rPr lang="en-US" altLang="zh-TW" smtClean="0"/>
              <a:pPr>
                <a:defRPr/>
              </a:pPr>
              <a:t>20</a:t>
            </a:fld>
            <a:endParaRPr lang="en-US" altLang="zh-TW" dirty="0"/>
          </a:p>
        </p:txBody>
      </p:sp>
      <p:grpSp>
        <p:nvGrpSpPr>
          <p:cNvPr id="2" name="群組 7"/>
          <p:cNvGrpSpPr/>
          <p:nvPr/>
        </p:nvGrpSpPr>
        <p:grpSpPr>
          <a:xfrm>
            <a:off x="869597" y="262348"/>
            <a:ext cx="8020565" cy="2799685"/>
            <a:chOff x="793362" y="2008361"/>
            <a:chExt cx="8644135" cy="2459310"/>
          </a:xfrm>
        </p:grpSpPr>
        <p:pic>
          <p:nvPicPr>
            <p:cNvPr id="9" name="Picture 2" descr="D:\Teliss_Tong\Copy\定期备份\工作备份\！PPT图片及版面资源\06-PPT精选插图\12-标签\方形阴影.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0857" y="3928693"/>
              <a:ext cx="8571168" cy="268843"/>
            </a:xfrm>
            <a:prstGeom prst="rect">
              <a:avLst/>
            </a:prstGeom>
            <a:noFill/>
            <a:extLst>
              <a:ext uri="{909E8E84-426E-40DD-AFC4-6F175D3DCCD1}">
                <a14:hiddenFill xmlns:a14="http://schemas.microsoft.com/office/drawing/2010/main">
                  <a:solidFill>
                    <a:srgbClr val="FFFFFF"/>
                  </a:solidFill>
                </a14:hiddenFill>
              </a:ext>
            </a:extLst>
          </p:spPr>
        </p:pic>
        <p:sp>
          <p:nvSpPr>
            <p:cNvPr id="10" name="矩形 9"/>
            <p:cNvSpPr/>
            <p:nvPr/>
          </p:nvSpPr>
          <p:spPr>
            <a:xfrm>
              <a:off x="825689" y="2323135"/>
              <a:ext cx="8611808" cy="202411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Picture 3" descr="D:\Teliss_Tong\Copy\定期备份\工作备份\！PPT图片及版面资源\06-PPT精选插图\12-标签\绿色边角标签02.png"/>
            <p:cNvPicPr>
              <a:picLocks noChangeAspect="1" noChangeArrowheads="1"/>
            </p:cNvPicPr>
            <p:nvPr/>
          </p:nvPicPr>
          <p:blipFill>
            <a:blip r:embed="rId4" cstate="print">
              <a:duotone>
                <a:prstClr val="black"/>
                <a:srgbClr val="00B0F0">
                  <a:tint val="45000"/>
                  <a:satMod val="400000"/>
                </a:srgbClr>
              </a:duotone>
              <a:extLst>
                <a:ext uri="{28A0092B-C50C-407E-A947-70E740481C1C}">
                  <a14:useLocalDpi xmlns:a14="http://schemas.microsoft.com/office/drawing/2010/main" val="0"/>
                </a:ext>
              </a:extLst>
            </a:blip>
            <a:srcRect/>
            <a:stretch>
              <a:fillRect/>
            </a:stretch>
          </p:blipFill>
          <p:spPr bwMode="auto">
            <a:xfrm>
              <a:off x="793362" y="2310975"/>
              <a:ext cx="1126100" cy="1120321"/>
            </a:xfrm>
            <a:prstGeom prst="rect">
              <a:avLst/>
            </a:prstGeom>
            <a:noFill/>
            <a:extLst>
              <a:ext uri="{909E8E84-426E-40DD-AFC4-6F175D3DCCD1}">
                <a14:hiddenFill xmlns:a14="http://schemas.microsoft.com/office/drawing/2010/main">
                  <a:solidFill>
                    <a:srgbClr val="FFFFFF"/>
                  </a:solidFill>
                </a14:hiddenFill>
              </a:ext>
            </a:extLst>
          </p:spPr>
        </p:pic>
        <p:sp>
          <p:nvSpPr>
            <p:cNvPr id="12" name="Text Box 44"/>
            <p:cNvSpPr txBox="1">
              <a:spLocks noChangeArrowheads="1"/>
            </p:cNvSpPr>
            <p:nvPr/>
          </p:nvSpPr>
          <p:spPr bwMode="auto">
            <a:xfrm>
              <a:off x="1143891" y="2342655"/>
              <a:ext cx="8138681" cy="2125016"/>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a:buNone/>
              </a:pPr>
              <a:r>
                <a:rPr lang="en-US" altLang="zh-TW" sz="2800" b="1" dirty="0">
                  <a:solidFill>
                    <a:schemeClr val="tx1"/>
                  </a:solidFill>
                  <a:latin typeface="微軟正黑體" pitchFamily="34" charset="-120"/>
                  <a:ea typeface="微軟正黑體" pitchFamily="34" charset="-120"/>
                </a:rPr>
                <a:t>[</a:t>
              </a:r>
              <a:r>
                <a:rPr lang="zh-TW" altLang="en-US" sz="2800" b="1" dirty="0">
                  <a:solidFill>
                    <a:schemeClr val="tx1"/>
                  </a:solidFill>
                  <a:latin typeface="微軟正黑體" pitchFamily="34" charset="-120"/>
                  <a:ea typeface="微軟正黑體" pitchFamily="34" charset="-120"/>
                </a:rPr>
                <a:t>實例</a:t>
              </a:r>
              <a:r>
                <a:rPr lang="en-US" altLang="zh-TW" sz="2800" b="1" dirty="0">
                  <a:solidFill>
                    <a:schemeClr val="tx1"/>
                  </a:solidFill>
                  <a:latin typeface="微軟正黑體" pitchFamily="34" charset="-120"/>
                  <a:ea typeface="微軟正黑體" pitchFamily="34" charset="-120"/>
                </a:rPr>
                <a:t>]</a:t>
              </a:r>
              <a:r>
                <a:rPr lang="zh-TW" altLang="en-US" sz="2800" b="1" dirty="0" smtClean="0">
                  <a:solidFill>
                    <a:schemeClr val="tx1"/>
                  </a:solidFill>
                  <a:latin typeface="微軟正黑體" pitchFamily="34" charset="-120"/>
                  <a:ea typeface="微軟正黑體" pitchFamily="34" charset="-120"/>
                </a:rPr>
                <a:t>小白和</a:t>
              </a:r>
              <a:r>
                <a:rPr lang="zh-TW" altLang="en-US" sz="2800" b="1" dirty="0">
                  <a:solidFill>
                    <a:schemeClr val="tx1"/>
                  </a:solidFill>
                  <a:latin typeface="微軟正黑體" pitchFamily="34" charset="-120"/>
                  <a:ea typeface="微軟正黑體" pitchFamily="34" charset="-120"/>
                </a:rPr>
                <a:t>老闆</a:t>
              </a:r>
              <a:r>
                <a:rPr lang="zh-TW" altLang="en-US" sz="2800" b="1" dirty="0" smtClean="0">
                  <a:solidFill>
                    <a:schemeClr val="tx1"/>
                  </a:solidFill>
                  <a:latin typeface="微軟正黑體" pitchFamily="34" charset="-120"/>
                  <a:ea typeface="微軟正黑體" pitchFamily="34" charset="-120"/>
                </a:rPr>
                <a:t>約定月薪</a:t>
              </a:r>
              <a:r>
                <a:rPr lang="en-US" altLang="zh-TW" sz="2800" b="1" dirty="0" smtClean="0">
                  <a:solidFill>
                    <a:schemeClr val="tx1"/>
                  </a:solidFill>
                  <a:latin typeface="微軟正黑體" pitchFamily="34" charset="-120"/>
                  <a:ea typeface="微軟正黑體" pitchFamily="34" charset="-120"/>
                </a:rPr>
                <a:t>21,000</a:t>
              </a:r>
              <a:r>
                <a:rPr lang="zh-TW" altLang="en-US" sz="2800" b="1" dirty="0" smtClean="0">
                  <a:solidFill>
                    <a:schemeClr val="tx1"/>
                  </a:solidFill>
                  <a:latin typeface="微軟正黑體" pitchFamily="34" charset="-120"/>
                  <a:ea typeface="微軟正黑體" pitchFamily="34" charset="-120"/>
                </a:rPr>
                <a:t>元，</a:t>
              </a:r>
              <a:r>
                <a:rPr lang="zh-TW" altLang="en-US" sz="2800" b="1" dirty="0">
                  <a:solidFill>
                    <a:schemeClr val="tx1"/>
                  </a:solidFill>
                  <a:latin typeface="微軟正黑體" pitchFamily="34" charset="-120"/>
                  <a:ea typeface="微軟正黑體" pitchFamily="34" charset="-120"/>
                </a:rPr>
                <a:t>每遲到</a:t>
              </a:r>
              <a:r>
                <a:rPr lang="en-US" altLang="zh-TW" sz="2800" b="1" dirty="0">
                  <a:solidFill>
                    <a:schemeClr val="tx1"/>
                  </a:solidFill>
                  <a:latin typeface="微軟正黑體" pitchFamily="34" charset="-120"/>
                  <a:ea typeface="微軟正黑體" pitchFamily="34" charset="-120"/>
                </a:rPr>
                <a:t>1</a:t>
              </a:r>
              <a:r>
                <a:rPr lang="zh-TW" altLang="en-US" sz="2800" b="1" dirty="0">
                  <a:solidFill>
                    <a:schemeClr val="tx1"/>
                  </a:solidFill>
                  <a:latin typeface="微軟正黑體" pitchFamily="34" charset="-120"/>
                  <a:ea typeface="微軟正黑體" pitchFamily="34" charset="-120"/>
                </a:rPr>
                <a:t>分鐘扣</a:t>
              </a:r>
              <a:r>
                <a:rPr lang="en-US" altLang="zh-TW" sz="2800" b="1" dirty="0">
                  <a:solidFill>
                    <a:schemeClr val="tx1"/>
                  </a:solidFill>
                  <a:latin typeface="微軟正黑體" pitchFamily="34" charset="-120"/>
                  <a:ea typeface="微軟正黑體" pitchFamily="34" charset="-120"/>
                </a:rPr>
                <a:t>5</a:t>
              </a:r>
              <a:r>
                <a:rPr lang="zh-TW" altLang="en-US" sz="2800" b="1" dirty="0">
                  <a:solidFill>
                    <a:schemeClr val="tx1"/>
                  </a:solidFill>
                  <a:latin typeface="微軟正黑體" pitchFamily="34" charset="-120"/>
                  <a:ea typeface="微軟正黑體" pitchFamily="34" charset="-120"/>
                </a:rPr>
                <a:t>元</a:t>
              </a:r>
              <a:r>
                <a:rPr lang="zh-TW" altLang="en-US" sz="2800" b="1" dirty="0" smtClean="0">
                  <a:solidFill>
                    <a:schemeClr val="tx1"/>
                  </a:solidFill>
                  <a:latin typeface="微軟正黑體" pitchFamily="34" charset="-120"/>
                  <a:ea typeface="微軟正黑體" pitchFamily="34" charset="-120"/>
                </a:rPr>
                <a:t>。</a:t>
              </a:r>
              <a:r>
                <a:rPr lang="en-US" altLang="zh-TW" sz="2800" b="1" dirty="0" smtClean="0">
                  <a:solidFill>
                    <a:schemeClr val="tx1"/>
                  </a:solidFill>
                  <a:latin typeface="微軟正黑體" pitchFamily="34" charset="-120"/>
                  <a:ea typeface="微軟正黑體" pitchFamily="34" charset="-120"/>
                </a:rPr>
                <a:t>12</a:t>
              </a:r>
              <a:r>
                <a:rPr lang="zh-TW" altLang="en-US" sz="2800" b="1" dirty="0" smtClean="0">
                  <a:solidFill>
                    <a:schemeClr val="tx1"/>
                  </a:solidFill>
                  <a:latin typeface="微軟正黑體" pitchFamily="34" charset="-120"/>
                  <a:ea typeface="微軟正黑體" pitchFamily="34" charset="-120"/>
                </a:rPr>
                <a:t>月</a:t>
              </a:r>
              <a:r>
                <a:rPr lang="zh-TW" altLang="en-US" sz="2800" b="1" dirty="0">
                  <a:solidFill>
                    <a:schemeClr val="tx1"/>
                  </a:solidFill>
                  <a:latin typeface="微軟正黑體" pitchFamily="34" charset="-120"/>
                  <a:ea typeface="微軟正黑體" pitchFamily="34" charset="-120"/>
                </a:rPr>
                <a:t>時，小劉共遲到了</a:t>
              </a:r>
              <a:r>
                <a:rPr lang="en-US" altLang="zh-TW" sz="2800" b="1" dirty="0">
                  <a:solidFill>
                    <a:schemeClr val="tx1"/>
                  </a:solidFill>
                  <a:latin typeface="微軟正黑體" pitchFamily="34" charset="-120"/>
                  <a:ea typeface="微軟正黑體" pitchFamily="34" charset="-120"/>
                </a:rPr>
                <a:t>52</a:t>
              </a:r>
              <a:r>
                <a:rPr lang="zh-TW" altLang="en-US" sz="2800" b="1" dirty="0">
                  <a:solidFill>
                    <a:schemeClr val="tx1"/>
                  </a:solidFill>
                  <a:latin typeface="微軟正黑體" pitchFamily="34" charset="-120"/>
                  <a:ea typeface="微軟正黑體" pitchFamily="34" charset="-120"/>
                </a:rPr>
                <a:t>分鐘，所以老闆從薪水中扣了</a:t>
              </a:r>
              <a:r>
                <a:rPr lang="en-US" altLang="zh-TW" sz="2800" b="1" dirty="0">
                  <a:solidFill>
                    <a:schemeClr val="tx1"/>
                  </a:solidFill>
                  <a:latin typeface="微軟正黑體" pitchFamily="34" charset="-120"/>
                  <a:ea typeface="微軟正黑體" pitchFamily="34" charset="-120"/>
                </a:rPr>
                <a:t>260</a:t>
              </a:r>
              <a:r>
                <a:rPr lang="zh-TW" altLang="en-US" sz="2800" b="1" dirty="0">
                  <a:solidFill>
                    <a:schemeClr val="tx1"/>
                  </a:solidFill>
                  <a:latin typeface="微軟正黑體" pitchFamily="34" charset="-120"/>
                  <a:ea typeface="微軟正黑體" pitchFamily="34" charset="-120"/>
                </a:rPr>
                <a:t>元</a:t>
              </a:r>
              <a:r>
                <a:rPr lang="zh-TW" altLang="en-US" sz="2800" b="1" dirty="0" smtClean="0">
                  <a:solidFill>
                    <a:schemeClr val="tx1"/>
                  </a:solidFill>
                  <a:latin typeface="微軟正黑體" pitchFamily="34" charset="-120"/>
                  <a:ea typeface="微軟正黑體" pitchFamily="34" charset="-120"/>
                </a:rPr>
                <a:t>。</a:t>
              </a:r>
              <a:r>
                <a:rPr lang="zh-TW" altLang="en-US" sz="2800" b="1" dirty="0">
                  <a:solidFill>
                    <a:schemeClr val="tx1"/>
                  </a:solidFill>
                  <a:latin typeface="微軟正黑體" pitchFamily="34" charset="-120"/>
                  <a:ea typeface="微軟正黑體" pitchFamily="34" charset="-120"/>
                </a:rPr>
                <a:t>（</a:t>
              </a:r>
              <a:r>
                <a:rPr lang="en-US" altLang="zh-TW" sz="2800" b="1" dirty="0">
                  <a:solidFill>
                    <a:schemeClr val="tx1"/>
                  </a:solidFill>
                  <a:latin typeface="微軟正黑體" pitchFamily="34" charset="-120"/>
                  <a:ea typeface="微軟正黑體" pitchFamily="34" charset="-120"/>
                </a:rPr>
                <a:t>52x5=260</a:t>
              </a:r>
              <a:r>
                <a:rPr lang="zh-TW" altLang="en-US" sz="2800" b="1" dirty="0">
                  <a:solidFill>
                    <a:schemeClr val="tx1"/>
                  </a:solidFill>
                  <a:latin typeface="微軟正黑體" pitchFamily="34" charset="-120"/>
                  <a:ea typeface="微軟正黑體" pitchFamily="34" charset="-120"/>
                </a:rPr>
                <a:t>），這樣合法嗎</a:t>
              </a:r>
              <a:r>
                <a:rPr lang="zh-TW" altLang="en-US" sz="2800" b="1" dirty="0" smtClean="0">
                  <a:solidFill>
                    <a:schemeClr val="tx1"/>
                  </a:solidFill>
                  <a:latin typeface="微軟正黑體" pitchFamily="34" charset="-120"/>
                  <a:ea typeface="微軟正黑體" pitchFamily="34" charset="-120"/>
                </a:rPr>
                <a:t>？</a:t>
              </a:r>
              <a:endParaRPr lang="en-US" altLang="zh-TW" sz="2400" dirty="0">
                <a:solidFill>
                  <a:schemeClr val="tx1"/>
                </a:solidFill>
                <a:latin typeface="微軟正黑體" pitchFamily="34" charset="-120"/>
                <a:ea typeface="微軟正黑體" pitchFamily="34" charset="-120"/>
              </a:endParaRPr>
            </a:p>
          </p:txBody>
        </p:sp>
        <p:sp>
          <p:nvSpPr>
            <p:cNvPr id="13" name="TextBox 41"/>
            <p:cNvSpPr txBox="1"/>
            <p:nvPr/>
          </p:nvSpPr>
          <p:spPr>
            <a:xfrm rot="18836568">
              <a:off x="1000833" y="2588156"/>
              <a:ext cx="308659" cy="364875"/>
            </a:xfrm>
            <a:prstGeom prst="rect">
              <a:avLst/>
            </a:prstGeom>
            <a:noFill/>
          </p:spPr>
          <p:txBody>
            <a:bodyPr wrap="none" rtlCol="0">
              <a:spAutoFit/>
            </a:bodyPr>
            <a:lstStyle/>
            <a:p>
              <a:pPr>
                <a:buNone/>
              </a:pPr>
              <a:r>
                <a:rPr lang="en-US" altLang="zh-TW" sz="1600" dirty="0" smtClean="0">
                  <a:solidFill>
                    <a:schemeClr val="bg1"/>
                  </a:solidFill>
                  <a:latin typeface="微软雅黑" pitchFamily="34" charset="-122"/>
                  <a:ea typeface="微软雅黑" pitchFamily="34" charset="-122"/>
                </a:rPr>
                <a:t>Q</a:t>
              </a:r>
              <a:endParaRPr lang="en-US" sz="1600" dirty="0">
                <a:solidFill>
                  <a:schemeClr val="bg1"/>
                </a:solidFill>
                <a:latin typeface="微软雅黑" pitchFamily="34" charset="-122"/>
                <a:ea typeface="微软雅黑" pitchFamily="34" charset="-122"/>
              </a:endParaRPr>
            </a:p>
          </p:txBody>
        </p:sp>
        <p:sp>
          <p:nvSpPr>
            <p:cNvPr id="14" name="TextBox 45"/>
            <p:cNvSpPr txBox="1"/>
            <p:nvPr/>
          </p:nvSpPr>
          <p:spPr>
            <a:xfrm>
              <a:off x="4432060" y="2008361"/>
              <a:ext cx="184731" cy="1015663"/>
            </a:xfrm>
            <a:prstGeom prst="rect">
              <a:avLst/>
            </a:prstGeom>
            <a:noFill/>
          </p:spPr>
          <p:txBody>
            <a:bodyPr wrap="none" rtlCol="0">
              <a:spAutoFit/>
            </a:bodyPr>
            <a:lstStyle/>
            <a:p>
              <a:endParaRPr lang="en-US" sz="6000" dirty="0">
                <a:ln>
                  <a:solidFill>
                    <a:srgbClr val="76B531"/>
                  </a:solidFill>
                </a:ln>
                <a:solidFill>
                  <a:schemeClr val="bg1"/>
                </a:solidFill>
                <a:effectLst>
                  <a:reflection blurRad="6350" stA="55000" endA="300" endPos="45500" dir="5400000" sy="-100000" algn="bl" rotWithShape="0"/>
                </a:effectLst>
                <a:latin typeface="Arial Black" pitchFamily="34" charset="0"/>
              </a:endParaRPr>
            </a:p>
          </p:txBody>
        </p:sp>
      </p:grpSp>
      <p:grpSp>
        <p:nvGrpSpPr>
          <p:cNvPr id="3" name="群組 14"/>
          <p:cNvGrpSpPr/>
          <p:nvPr/>
        </p:nvGrpSpPr>
        <p:grpSpPr>
          <a:xfrm>
            <a:off x="869597" y="3668147"/>
            <a:ext cx="8022883" cy="1489044"/>
            <a:chOff x="761049" y="2310975"/>
            <a:chExt cx="8022883" cy="1582523"/>
          </a:xfrm>
        </p:grpSpPr>
        <p:pic>
          <p:nvPicPr>
            <p:cNvPr id="16" name="Picture 2" descr="D:\Teliss_Tong\Copy\定期备份\工作备份\！PPT图片及版面资源\06-PPT精选插图\12-标签\方形阴影.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1049" y="3624655"/>
              <a:ext cx="8022881" cy="268843"/>
            </a:xfrm>
            <a:prstGeom prst="rect">
              <a:avLst/>
            </a:prstGeom>
            <a:noFill/>
            <a:extLst>
              <a:ext uri="{909E8E84-426E-40DD-AFC4-6F175D3DCCD1}">
                <a14:hiddenFill xmlns:a14="http://schemas.microsoft.com/office/drawing/2010/main">
                  <a:solidFill>
                    <a:srgbClr val="FFFFFF"/>
                  </a:solidFill>
                </a14:hiddenFill>
              </a:ext>
            </a:extLst>
          </p:spPr>
        </p:pic>
        <p:sp>
          <p:nvSpPr>
            <p:cNvPr id="17" name="矩形 16"/>
            <p:cNvSpPr/>
            <p:nvPr/>
          </p:nvSpPr>
          <p:spPr>
            <a:xfrm>
              <a:off x="810536" y="2342657"/>
              <a:ext cx="7973395" cy="139778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8" name="Picture 3" descr="D:\Teliss_Tong\Copy\定期备份\工作备份\！PPT图片及版面资源\06-PPT精选插图\12-标签\绿色边角标签02.png"/>
            <p:cNvPicPr>
              <a:picLocks noChangeAspect="1" noChangeArrowheads="1"/>
            </p:cNvPicPr>
            <p:nvPr/>
          </p:nvPicPr>
          <p:blipFill>
            <a:blip r:embed="rId4" cstate="print">
              <a:duotone>
                <a:prstClr val="black"/>
                <a:srgbClr val="00B0F0">
                  <a:tint val="45000"/>
                  <a:satMod val="400000"/>
                </a:srgbClr>
              </a:duotone>
              <a:extLst>
                <a:ext uri="{28A0092B-C50C-407E-A947-70E740481C1C}">
                  <a14:useLocalDpi xmlns:a14="http://schemas.microsoft.com/office/drawing/2010/main" val="0"/>
                </a:ext>
              </a:extLst>
            </a:blip>
            <a:srcRect/>
            <a:stretch>
              <a:fillRect/>
            </a:stretch>
          </p:blipFill>
          <p:spPr bwMode="auto">
            <a:xfrm>
              <a:off x="793362" y="2310975"/>
              <a:ext cx="1126100" cy="1120321"/>
            </a:xfrm>
            <a:prstGeom prst="rect">
              <a:avLst/>
            </a:prstGeom>
            <a:noFill/>
            <a:extLst>
              <a:ext uri="{909E8E84-426E-40DD-AFC4-6F175D3DCCD1}">
                <a14:hiddenFill xmlns:a14="http://schemas.microsoft.com/office/drawing/2010/main">
                  <a:solidFill>
                    <a:srgbClr val="FFFFFF"/>
                  </a:solidFill>
                </a14:hiddenFill>
              </a:ext>
            </a:extLst>
          </p:spPr>
        </p:pic>
        <p:sp>
          <p:nvSpPr>
            <p:cNvPr id="19" name="Text Box 44"/>
            <p:cNvSpPr txBox="1">
              <a:spLocks noChangeArrowheads="1"/>
            </p:cNvSpPr>
            <p:nvPr/>
          </p:nvSpPr>
          <p:spPr bwMode="auto">
            <a:xfrm>
              <a:off x="1155162" y="2381327"/>
              <a:ext cx="7628770" cy="1426148"/>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a:buNone/>
              </a:pPr>
              <a:r>
                <a:rPr lang="en-US" altLang="zh-TW" sz="2800" dirty="0" smtClean="0">
                  <a:solidFill>
                    <a:schemeClr val="tx1"/>
                  </a:solidFill>
                  <a:latin typeface="微軟正黑體" pitchFamily="34" charset="-120"/>
                  <a:ea typeface="微軟正黑體" pitchFamily="34" charset="-120"/>
                </a:rPr>
                <a:t>21000 </a:t>
              </a:r>
              <a:r>
                <a:rPr lang="en-US" altLang="zh-TW" sz="2800" dirty="0">
                  <a:solidFill>
                    <a:schemeClr val="tx1"/>
                  </a:solidFill>
                  <a:latin typeface="微軟正黑體" pitchFamily="34" charset="-120"/>
                  <a:ea typeface="微軟正黑體" pitchFamily="34" charset="-120"/>
                </a:rPr>
                <a:t>÷30</a:t>
              </a:r>
              <a:r>
                <a:rPr lang="zh-TW" altLang="en-US" sz="2800" dirty="0">
                  <a:solidFill>
                    <a:schemeClr val="tx1"/>
                  </a:solidFill>
                  <a:latin typeface="微軟正黑體" pitchFamily="34" charset="-120"/>
                  <a:ea typeface="微軟正黑體" pitchFamily="34" charset="-120"/>
                </a:rPr>
                <a:t>日</a:t>
              </a:r>
              <a:r>
                <a:rPr lang="en-US" altLang="zh-TW" sz="2800" dirty="0">
                  <a:solidFill>
                    <a:schemeClr val="tx1"/>
                  </a:solidFill>
                  <a:latin typeface="微軟正黑體" pitchFamily="34" charset="-120"/>
                  <a:ea typeface="微軟正黑體" pitchFamily="34" charset="-120"/>
                </a:rPr>
                <a:t>÷8</a:t>
              </a:r>
              <a:r>
                <a:rPr lang="zh-TW" altLang="en-US" sz="2800" dirty="0">
                  <a:solidFill>
                    <a:schemeClr val="tx1"/>
                  </a:solidFill>
                  <a:latin typeface="微軟正黑體" pitchFamily="34" charset="-120"/>
                  <a:ea typeface="微軟正黑體" pitchFamily="34" charset="-120"/>
                </a:rPr>
                <a:t>小時</a:t>
              </a:r>
              <a:r>
                <a:rPr lang="en-US" altLang="zh-TW" sz="2800" dirty="0">
                  <a:solidFill>
                    <a:schemeClr val="tx1"/>
                  </a:solidFill>
                  <a:latin typeface="微軟正黑體" pitchFamily="34" charset="-120"/>
                  <a:ea typeface="微軟正黑體" pitchFamily="34" charset="-120"/>
                </a:rPr>
                <a:t>÷60</a:t>
              </a:r>
              <a:r>
                <a:rPr lang="zh-TW" altLang="en-US" sz="2800" dirty="0">
                  <a:solidFill>
                    <a:schemeClr val="tx1"/>
                  </a:solidFill>
                  <a:latin typeface="微軟正黑體" pitchFamily="34" charset="-120"/>
                  <a:ea typeface="微軟正黑體" pitchFamily="34" charset="-120"/>
                </a:rPr>
                <a:t>分鐘＝</a:t>
              </a:r>
              <a:r>
                <a:rPr lang="en-US" altLang="zh-TW" sz="2800" dirty="0">
                  <a:solidFill>
                    <a:schemeClr val="tx1"/>
                  </a:solidFill>
                  <a:latin typeface="微軟正黑體" pitchFamily="34" charset="-120"/>
                  <a:ea typeface="微軟正黑體" pitchFamily="34" charset="-120"/>
                </a:rPr>
                <a:t>1.46</a:t>
              </a:r>
              <a:r>
                <a:rPr lang="zh-TW" altLang="en-US" sz="2800" dirty="0">
                  <a:solidFill>
                    <a:schemeClr val="tx1"/>
                  </a:solidFill>
                  <a:latin typeface="微軟正黑體" pitchFamily="34" charset="-120"/>
                  <a:ea typeface="微軟正黑體" pitchFamily="34" charset="-120"/>
                </a:rPr>
                <a:t>元</a:t>
              </a:r>
              <a:endParaRPr lang="en-US" altLang="zh-TW" sz="2800" dirty="0">
                <a:solidFill>
                  <a:schemeClr val="tx1"/>
                </a:solidFill>
                <a:latin typeface="微軟正黑體" pitchFamily="34" charset="-120"/>
                <a:ea typeface="微軟正黑體" pitchFamily="34" charset="-120"/>
              </a:endParaRPr>
            </a:p>
            <a:p>
              <a:pPr>
                <a:buNone/>
              </a:pPr>
              <a:r>
                <a:rPr lang="zh-TW" altLang="en-US" sz="2800" dirty="0" smtClean="0">
                  <a:solidFill>
                    <a:schemeClr val="tx1"/>
                  </a:solidFill>
                  <a:latin typeface="微軟正黑體" pitchFamily="34" charset="-120"/>
                  <a:ea typeface="微軟正黑體" pitchFamily="34" charset="-120"/>
                </a:rPr>
                <a:t> 所以</a:t>
              </a:r>
              <a:r>
                <a:rPr lang="zh-TW" altLang="en-US" sz="2800" dirty="0">
                  <a:solidFill>
                    <a:schemeClr val="tx1"/>
                  </a:solidFill>
                  <a:latin typeface="微軟正黑體" pitchFamily="34" charset="-120"/>
                  <a:ea typeface="微軟正黑體" pitchFamily="34" charset="-120"/>
                </a:rPr>
                <a:t>老闆最多只能扣</a:t>
              </a:r>
              <a:r>
                <a:rPr lang="en-US" altLang="zh-TW" sz="2800" dirty="0">
                  <a:solidFill>
                    <a:schemeClr val="tx1"/>
                  </a:solidFill>
                  <a:latin typeface="微軟正黑體" pitchFamily="34" charset="-120"/>
                  <a:ea typeface="微軟正黑體" pitchFamily="34" charset="-120"/>
                </a:rPr>
                <a:t>52×1.46</a:t>
              </a:r>
              <a:r>
                <a:rPr lang="zh-TW" altLang="en-US" sz="2800" dirty="0">
                  <a:solidFill>
                    <a:schemeClr val="tx1"/>
                  </a:solidFill>
                  <a:latin typeface="微軟正黑體" pitchFamily="34" charset="-120"/>
                  <a:ea typeface="微軟正黑體" pitchFamily="34" charset="-120"/>
                </a:rPr>
                <a:t>＝</a:t>
              </a:r>
              <a:r>
                <a:rPr lang="en-US" altLang="zh-TW" sz="2800" dirty="0">
                  <a:solidFill>
                    <a:schemeClr val="tx1"/>
                  </a:solidFill>
                  <a:latin typeface="微軟正黑體" pitchFamily="34" charset="-120"/>
                  <a:ea typeface="微軟正黑體" pitchFamily="34" charset="-120"/>
                </a:rPr>
                <a:t>75</a:t>
              </a:r>
              <a:r>
                <a:rPr lang="zh-TW" altLang="en-US" sz="2800" dirty="0">
                  <a:solidFill>
                    <a:schemeClr val="tx1"/>
                  </a:solidFill>
                  <a:latin typeface="微軟正黑體" pitchFamily="34" charset="-120"/>
                  <a:ea typeface="微軟正黑體" pitchFamily="34" charset="-120"/>
                </a:rPr>
                <a:t>元</a:t>
              </a:r>
            </a:p>
          </p:txBody>
        </p:sp>
        <p:sp>
          <p:nvSpPr>
            <p:cNvPr id="20" name="TextBox 41"/>
            <p:cNvSpPr txBox="1"/>
            <p:nvPr/>
          </p:nvSpPr>
          <p:spPr>
            <a:xfrm rot="18836568">
              <a:off x="980369" y="2601316"/>
              <a:ext cx="349586" cy="338554"/>
            </a:xfrm>
            <a:prstGeom prst="rect">
              <a:avLst/>
            </a:prstGeom>
            <a:noFill/>
          </p:spPr>
          <p:txBody>
            <a:bodyPr wrap="none" rtlCol="0">
              <a:spAutoFit/>
            </a:bodyPr>
            <a:lstStyle/>
            <a:p>
              <a:pPr>
                <a:buNone/>
              </a:pPr>
              <a:r>
                <a:rPr lang="en-US" altLang="zh-TW" sz="1600" dirty="0" smtClean="0">
                  <a:solidFill>
                    <a:schemeClr val="bg1"/>
                  </a:solidFill>
                  <a:latin typeface="微软雅黑" pitchFamily="34" charset="-122"/>
                  <a:ea typeface="微软雅黑" pitchFamily="34" charset="-122"/>
                </a:rPr>
                <a:t>A</a:t>
              </a:r>
              <a:endParaRPr lang="en-US" sz="1600" dirty="0">
                <a:solidFill>
                  <a:schemeClr val="bg1"/>
                </a:solidFill>
                <a:latin typeface="微软雅黑" pitchFamily="34" charset="-122"/>
                <a:ea typeface="微软雅黑" pitchFamily="34" charset="-122"/>
              </a:endParaRPr>
            </a:p>
          </p:txBody>
        </p:sp>
      </p:grpSp>
    </p:spTree>
    <p:extLst>
      <p:ext uri="{BB962C8B-B14F-4D97-AF65-F5344CB8AC3E}">
        <p14:creationId xmlns:p14="http://schemas.microsoft.com/office/powerpoint/2010/main" val="642081731"/>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 descr="D:\Teliss_Tong\Copy\定期备份\工作备份\！PPT图片及版面资源\06-PPT精选插图\12-标签\方形阴影.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8736" y="5787244"/>
            <a:ext cx="7952862" cy="306052"/>
          </a:xfrm>
          <a:prstGeom prst="rect">
            <a:avLst/>
          </a:prstGeom>
          <a:noFill/>
          <a:extLst>
            <a:ext uri="{909E8E84-426E-40DD-AFC4-6F175D3DCCD1}">
              <a14:hiddenFill xmlns:a14="http://schemas.microsoft.com/office/drawing/2010/main">
                <a:solidFill>
                  <a:srgbClr val="FFFFFF"/>
                </a:solidFill>
              </a14:hiddenFill>
            </a:ext>
          </a:extLst>
        </p:spPr>
      </p:pic>
      <p:sp>
        <p:nvSpPr>
          <p:cNvPr id="4" name="頁尾版面配置區 3"/>
          <p:cNvSpPr>
            <a:spLocks noGrp="1"/>
          </p:cNvSpPr>
          <p:nvPr>
            <p:ph type="ftr" sz="quarter" idx="11"/>
          </p:nvPr>
        </p:nvSpPr>
        <p:spPr/>
        <p:txBody>
          <a:bodyPr/>
          <a:lstStyle/>
          <a:p>
            <a:pPr>
              <a:defRPr/>
            </a:pPr>
            <a:endParaRPr lang="zh-TW" altLang="en-US"/>
          </a:p>
        </p:txBody>
      </p:sp>
      <p:sp>
        <p:nvSpPr>
          <p:cNvPr id="5" name="投影片編號版面配置區 4"/>
          <p:cNvSpPr>
            <a:spLocks noGrp="1"/>
          </p:cNvSpPr>
          <p:nvPr>
            <p:ph type="sldNum" sz="quarter" idx="12"/>
          </p:nvPr>
        </p:nvSpPr>
        <p:spPr/>
        <p:txBody>
          <a:bodyPr/>
          <a:lstStyle/>
          <a:p>
            <a:pPr>
              <a:defRPr/>
            </a:pPr>
            <a:fld id="{24531CD6-13BA-4304-999F-D086CE62A7E3}" type="slidenum">
              <a:rPr lang="en-US" altLang="zh-TW" smtClean="0"/>
              <a:pPr>
                <a:defRPr/>
              </a:pPr>
              <a:t>21</a:t>
            </a:fld>
            <a:endParaRPr lang="en-US" altLang="zh-TW"/>
          </a:p>
        </p:txBody>
      </p:sp>
      <p:grpSp>
        <p:nvGrpSpPr>
          <p:cNvPr id="2" name="群組 6"/>
          <p:cNvGrpSpPr/>
          <p:nvPr/>
        </p:nvGrpSpPr>
        <p:grpSpPr>
          <a:xfrm>
            <a:off x="869597" y="262348"/>
            <a:ext cx="8006506" cy="2492163"/>
            <a:chOff x="793362" y="2008361"/>
            <a:chExt cx="8628983" cy="2189175"/>
          </a:xfrm>
        </p:grpSpPr>
        <p:pic>
          <p:nvPicPr>
            <p:cNvPr id="8" name="Picture 2" descr="D:\Teliss_Tong\Copy\定期备份\工作备份\！PPT图片及版面资源\06-PPT精选插图\12-标签\方形阴影.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0857" y="3928693"/>
              <a:ext cx="8571168" cy="268843"/>
            </a:xfrm>
            <a:prstGeom prst="rect">
              <a:avLst/>
            </a:prstGeom>
            <a:noFill/>
            <a:extLst>
              <a:ext uri="{909E8E84-426E-40DD-AFC4-6F175D3DCCD1}">
                <a14:hiddenFill xmlns:a14="http://schemas.microsoft.com/office/drawing/2010/main">
                  <a:solidFill>
                    <a:srgbClr val="FFFFFF"/>
                  </a:solidFill>
                </a14:hiddenFill>
              </a:ext>
            </a:extLst>
          </p:spPr>
        </p:pic>
        <p:sp>
          <p:nvSpPr>
            <p:cNvPr id="9" name="矩形 8"/>
            <p:cNvSpPr/>
            <p:nvPr/>
          </p:nvSpPr>
          <p:spPr>
            <a:xfrm>
              <a:off x="810537" y="2342655"/>
              <a:ext cx="8611808" cy="166512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Picture 3" descr="D:\Teliss_Tong\Copy\定期备份\工作备份\！PPT图片及版面资源\06-PPT精选插图\12-标签\绿色边角标签02.png"/>
            <p:cNvPicPr>
              <a:picLocks noChangeAspect="1" noChangeArrowheads="1"/>
            </p:cNvPicPr>
            <p:nvPr/>
          </p:nvPicPr>
          <p:blipFill>
            <a:blip r:embed="rId4" cstate="print">
              <a:duotone>
                <a:prstClr val="black"/>
                <a:srgbClr val="00B0F0">
                  <a:tint val="45000"/>
                  <a:satMod val="400000"/>
                </a:srgbClr>
              </a:duotone>
              <a:extLst>
                <a:ext uri="{28A0092B-C50C-407E-A947-70E740481C1C}">
                  <a14:useLocalDpi xmlns:a14="http://schemas.microsoft.com/office/drawing/2010/main" val="0"/>
                </a:ext>
              </a:extLst>
            </a:blip>
            <a:srcRect/>
            <a:stretch>
              <a:fillRect/>
            </a:stretch>
          </p:blipFill>
          <p:spPr bwMode="auto">
            <a:xfrm>
              <a:off x="793362" y="2310975"/>
              <a:ext cx="1126100" cy="1120321"/>
            </a:xfrm>
            <a:prstGeom prst="rect">
              <a:avLst/>
            </a:prstGeom>
            <a:noFill/>
            <a:extLst>
              <a:ext uri="{909E8E84-426E-40DD-AFC4-6F175D3DCCD1}">
                <a14:hiddenFill xmlns:a14="http://schemas.microsoft.com/office/drawing/2010/main">
                  <a:solidFill>
                    <a:srgbClr val="FFFFFF"/>
                  </a:solidFill>
                </a14:hiddenFill>
              </a:ext>
            </a:extLst>
          </p:spPr>
        </p:pic>
        <p:sp>
          <p:nvSpPr>
            <p:cNvPr id="11" name="Text Box 44"/>
            <p:cNvSpPr txBox="1">
              <a:spLocks noChangeArrowheads="1"/>
            </p:cNvSpPr>
            <p:nvPr/>
          </p:nvSpPr>
          <p:spPr bwMode="auto">
            <a:xfrm>
              <a:off x="1143891" y="2342655"/>
              <a:ext cx="8138681" cy="1614039"/>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a:buNone/>
              </a:pPr>
              <a:r>
                <a:rPr lang="en-US" altLang="zh-TW" sz="2800" b="1" dirty="0">
                  <a:solidFill>
                    <a:schemeClr val="tx1"/>
                  </a:solidFill>
                  <a:latin typeface="微軟正黑體" pitchFamily="34" charset="-120"/>
                  <a:ea typeface="微軟正黑體" pitchFamily="34" charset="-120"/>
                </a:rPr>
                <a:t>[</a:t>
              </a:r>
              <a:r>
                <a:rPr lang="zh-TW" altLang="en-US" sz="2800" b="1" dirty="0">
                  <a:solidFill>
                    <a:schemeClr val="tx1"/>
                  </a:solidFill>
                  <a:latin typeface="微軟正黑體" pitchFamily="34" charset="-120"/>
                  <a:ea typeface="微軟正黑體" pitchFamily="34" charset="-120"/>
                </a:rPr>
                <a:t>實例</a:t>
              </a:r>
              <a:r>
                <a:rPr lang="en-US" altLang="zh-TW" sz="2800" b="1" dirty="0">
                  <a:solidFill>
                    <a:schemeClr val="tx1"/>
                  </a:solidFill>
                  <a:latin typeface="微軟正黑體" pitchFamily="34" charset="-120"/>
                  <a:ea typeface="微軟正黑體" pitchFamily="34" charset="-120"/>
                </a:rPr>
                <a:t>]</a:t>
              </a:r>
              <a:r>
                <a:rPr lang="zh-TW" altLang="en-US" sz="2800" b="1" dirty="0" smtClean="0">
                  <a:solidFill>
                    <a:schemeClr val="tx1"/>
                  </a:solidFill>
                  <a:latin typeface="微軟正黑體" pitchFamily="34" charset="-120"/>
                  <a:ea typeface="微軟正黑體" pitchFamily="34" charset="-120"/>
                </a:rPr>
                <a:t>小白與</a:t>
              </a:r>
              <a:r>
                <a:rPr lang="zh-TW" altLang="en-US" sz="2800" b="1" dirty="0">
                  <a:solidFill>
                    <a:schemeClr val="tx1"/>
                  </a:solidFill>
                  <a:latin typeface="微軟正黑體" pitchFamily="34" charset="-120"/>
                  <a:ea typeface="微軟正黑體" pitchFamily="34" charset="-120"/>
                </a:rPr>
                <a:t>老闆</a:t>
              </a:r>
              <a:r>
                <a:rPr lang="zh-TW" altLang="en-US" sz="2800" b="1" dirty="0" smtClean="0">
                  <a:solidFill>
                    <a:schemeClr val="tx1"/>
                  </a:solidFill>
                  <a:latin typeface="微軟正黑體" pitchFamily="34" charset="-120"/>
                  <a:ea typeface="微軟正黑體" pitchFamily="34" charset="-120"/>
                </a:rPr>
                <a:t>發生薪水爭議</a:t>
              </a:r>
              <a:r>
                <a:rPr lang="zh-TW" altLang="en-US" sz="2800" b="1" dirty="0">
                  <a:solidFill>
                    <a:schemeClr val="tx1"/>
                  </a:solidFill>
                  <a:latin typeface="微軟正黑體" pitchFamily="34" charset="-120"/>
                  <a:ea typeface="微軟正黑體" pitchFamily="34" charset="-120"/>
                </a:rPr>
                <a:t>，並且鬧上法院，法院判決老闆獲勝，老闆依照法院的執行命令扣押小劉的三分之一薪水，這樣合法</a:t>
              </a:r>
              <a:r>
                <a:rPr lang="zh-TW" altLang="en-US" sz="2800" b="1" dirty="0" smtClean="0">
                  <a:solidFill>
                    <a:schemeClr val="tx1"/>
                  </a:solidFill>
                  <a:latin typeface="微軟正黑體" pitchFamily="34" charset="-120"/>
                  <a:ea typeface="微軟正黑體" pitchFamily="34" charset="-120"/>
                </a:rPr>
                <a:t>嗎？</a:t>
              </a:r>
              <a:endParaRPr lang="en-US" altLang="zh-TW" sz="2400" dirty="0">
                <a:solidFill>
                  <a:schemeClr val="tx1"/>
                </a:solidFill>
                <a:latin typeface="微軟正黑體" pitchFamily="34" charset="-120"/>
                <a:ea typeface="微軟正黑體" pitchFamily="34" charset="-120"/>
              </a:endParaRPr>
            </a:p>
          </p:txBody>
        </p:sp>
        <p:sp>
          <p:nvSpPr>
            <p:cNvPr id="12" name="TextBox 41"/>
            <p:cNvSpPr txBox="1"/>
            <p:nvPr/>
          </p:nvSpPr>
          <p:spPr>
            <a:xfrm rot="18836568">
              <a:off x="1000833" y="2588157"/>
              <a:ext cx="308659" cy="364875"/>
            </a:xfrm>
            <a:prstGeom prst="rect">
              <a:avLst/>
            </a:prstGeom>
            <a:noFill/>
          </p:spPr>
          <p:txBody>
            <a:bodyPr wrap="none" rtlCol="0">
              <a:spAutoFit/>
            </a:bodyPr>
            <a:lstStyle/>
            <a:p>
              <a:pPr>
                <a:buNone/>
              </a:pPr>
              <a:r>
                <a:rPr lang="en-US" altLang="zh-TW" sz="1600" dirty="0" smtClean="0">
                  <a:solidFill>
                    <a:schemeClr val="bg1"/>
                  </a:solidFill>
                  <a:latin typeface="微软雅黑" pitchFamily="34" charset="-122"/>
                  <a:ea typeface="微软雅黑" pitchFamily="34" charset="-122"/>
                </a:rPr>
                <a:t>Q</a:t>
              </a:r>
              <a:endParaRPr lang="en-US" sz="1600" dirty="0">
                <a:solidFill>
                  <a:schemeClr val="bg1"/>
                </a:solidFill>
                <a:latin typeface="微软雅黑" pitchFamily="34" charset="-122"/>
                <a:ea typeface="微软雅黑" pitchFamily="34" charset="-122"/>
              </a:endParaRPr>
            </a:p>
          </p:txBody>
        </p:sp>
        <p:sp>
          <p:nvSpPr>
            <p:cNvPr id="13" name="TextBox 45"/>
            <p:cNvSpPr txBox="1"/>
            <p:nvPr/>
          </p:nvSpPr>
          <p:spPr>
            <a:xfrm>
              <a:off x="4432060" y="2008361"/>
              <a:ext cx="184731" cy="1015663"/>
            </a:xfrm>
            <a:prstGeom prst="rect">
              <a:avLst/>
            </a:prstGeom>
            <a:noFill/>
          </p:spPr>
          <p:txBody>
            <a:bodyPr wrap="none" rtlCol="0">
              <a:spAutoFit/>
            </a:bodyPr>
            <a:lstStyle/>
            <a:p>
              <a:endParaRPr lang="en-US" sz="6000" dirty="0">
                <a:ln>
                  <a:solidFill>
                    <a:srgbClr val="76B531"/>
                  </a:solidFill>
                </a:ln>
                <a:solidFill>
                  <a:schemeClr val="bg1"/>
                </a:solidFill>
                <a:effectLst>
                  <a:reflection blurRad="6350" stA="55000" endA="300" endPos="45500" dir="5400000" sy="-100000" algn="bl" rotWithShape="0"/>
                </a:effectLst>
                <a:latin typeface="Arial Black" pitchFamily="34" charset="0"/>
              </a:endParaRPr>
            </a:p>
          </p:txBody>
        </p:sp>
      </p:grpSp>
      <p:grpSp>
        <p:nvGrpSpPr>
          <p:cNvPr id="3" name="群組 13"/>
          <p:cNvGrpSpPr/>
          <p:nvPr/>
        </p:nvGrpSpPr>
        <p:grpSpPr>
          <a:xfrm>
            <a:off x="885533" y="3207284"/>
            <a:ext cx="8022883" cy="2770059"/>
            <a:chOff x="761049" y="2008361"/>
            <a:chExt cx="8022883" cy="2943957"/>
          </a:xfrm>
        </p:grpSpPr>
        <p:pic>
          <p:nvPicPr>
            <p:cNvPr id="15" name="Picture 2" descr="D:\Teliss_Tong\Copy\定期备份\工作备份\！PPT图片及版面资源\06-PPT精选插图\12-标签\方形阴影.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1049" y="3624655"/>
              <a:ext cx="8022881" cy="268843"/>
            </a:xfrm>
            <a:prstGeom prst="rect">
              <a:avLst/>
            </a:prstGeom>
            <a:noFill/>
            <a:extLst>
              <a:ext uri="{909E8E84-426E-40DD-AFC4-6F175D3DCCD1}">
                <a14:hiddenFill xmlns:a14="http://schemas.microsoft.com/office/drawing/2010/main">
                  <a:solidFill>
                    <a:srgbClr val="FFFFFF"/>
                  </a:solidFill>
                </a14:hiddenFill>
              </a:ext>
            </a:extLst>
          </p:spPr>
        </p:pic>
        <p:sp>
          <p:nvSpPr>
            <p:cNvPr id="16" name="矩形 15"/>
            <p:cNvSpPr/>
            <p:nvPr/>
          </p:nvSpPr>
          <p:spPr>
            <a:xfrm>
              <a:off x="810536" y="2342656"/>
              <a:ext cx="7973395" cy="254274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7" name="Picture 3" descr="D:\Teliss_Tong\Copy\定期备份\工作备份\！PPT图片及版面资源\06-PPT精选插图\12-标签\绿色边角标签02.png"/>
            <p:cNvPicPr>
              <a:picLocks noChangeAspect="1" noChangeArrowheads="1"/>
            </p:cNvPicPr>
            <p:nvPr/>
          </p:nvPicPr>
          <p:blipFill>
            <a:blip r:embed="rId4" cstate="print">
              <a:duotone>
                <a:prstClr val="black"/>
                <a:srgbClr val="00B0F0">
                  <a:tint val="45000"/>
                  <a:satMod val="400000"/>
                </a:srgbClr>
              </a:duotone>
              <a:extLst>
                <a:ext uri="{28A0092B-C50C-407E-A947-70E740481C1C}">
                  <a14:useLocalDpi xmlns:a14="http://schemas.microsoft.com/office/drawing/2010/main" val="0"/>
                </a:ext>
              </a:extLst>
            </a:blip>
            <a:srcRect/>
            <a:stretch>
              <a:fillRect/>
            </a:stretch>
          </p:blipFill>
          <p:spPr bwMode="auto">
            <a:xfrm>
              <a:off x="793362" y="2310975"/>
              <a:ext cx="1126100" cy="1120321"/>
            </a:xfrm>
            <a:prstGeom prst="rect">
              <a:avLst/>
            </a:prstGeom>
            <a:noFill/>
            <a:extLst>
              <a:ext uri="{909E8E84-426E-40DD-AFC4-6F175D3DCCD1}">
                <a14:hiddenFill xmlns:a14="http://schemas.microsoft.com/office/drawing/2010/main">
                  <a:solidFill>
                    <a:srgbClr val="FFFFFF"/>
                  </a:solidFill>
                </a14:hiddenFill>
              </a:ext>
            </a:extLst>
          </p:spPr>
        </p:pic>
        <p:sp>
          <p:nvSpPr>
            <p:cNvPr id="18" name="Text Box 44"/>
            <p:cNvSpPr txBox="1">
              <a:spLocks noChangeArrowheads="1"/>
            </p:cNvSpPr>
            <p:nvPr/>
          </p:nvSpPr>
          <p:spPr bwMode="auto">
            <a:xfrm>
              <a:off x="1155162" y="2381327"/>
              <a:ext cx="7628770" cy="2570991"/>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a:buNone/>
              </a:pPr>
              <a:r>
                <a:rPr lang="zh-TW" altLang="en-US" sz="2800" dirty="0">
                  <a:solidFill>
                    <a:schemeClr val="tx1"/>
                  </a:solidFill>
                  <a:latin typeface="微軟正黑體" pitchFamily="34" charset="-120"/>
                  <a:ea typeface="微軟正黑體" pitchFamily="34" charset="-120"/>
                </a:rPr>
                <a:t>「工資應全額直接給付勞工。但</a:t>
              </a:r>
              <a:r>
                <a:rPr lang="zh-TW" altLang="en-US" sz="2800" b="1" dirty="0">
                  <a:solidFill>
                    <a:schemeClr val="tx1"/>
                  </a:solidFill>
                  <a:latin typeface="微軟正黑體" pitchFamily="34" charset="-120"/>
                  <a:ea typeface="微軟正黑體" pitchFamily="34" charset="-120"/>
                </a:rPr>
                <a:t>法令另有規定</a:t>
              </a:r>
              <a:r>
                <a:rPr lang="zh-TW" altLang="en-US" sz="2800" dirty="0">
                  <a:solidFill>
                    <a:schemeClr val="tx1"/>
                  </a:solidFill>
                  <a:latin typeface="微軟正黑體" pitchFamily="34" charset="-120"/>
                  <a:ea typeface="微軟正黑體" pitchFamily="34" charset="-120"/>
                </a:rPr>
                <a:t>或勞雇雙方另有約定者，不在此限。」老闆是依據強制執行法進行扣款</a:t>
              </a:r>
              <a:r>
                <a:rPr lang="zh-TW" altLang="en-US" sz="2800" dirty="0" smtClean="0">
                  <a:solidFill>
                    <a:schemeClr val="tx1"/>
                  </a:solidFill>
                  <a:latin typeface="微軟正黑體" pitchFamily="34" charset="-120"/>
                  <a:ea typeface="微軟正黑體" pitchFamily="34" charset="-120"/>
                </a:rPr>
                <a:t>，不</a:t>
              </a:r>
              <a:r>
                <a:rPr lang="zh-TW" altLang="en-US" sz="2800" dirty="0">
                  <a:solidFill>
                    <a:schemeClr val="tx1"/>
                  </a:solidFill>
                  <a:latin typeface="微軟正黑體" pitchFamily="34" charset="-120"/>
                  <a:ea typeface="微軟正黑體" pitchFamily="34" charset="-120"/>
                </a:rPr>
                <a:t>違反本法規定。（</a:t>
              </a:r>
              <a:r>
                <a:rPr lang="en-US" altLang="zh-TW" sz="2800" dirty="0">
                  <a:solidFill>
                    <a:schemeClr val="tx1"/>
                  </a:solidFill>
                  <a:latin typeface="微軟正黑體" pitchFamily="34" charset="-120"/>
                  <a:ea typeface="微軟正黑體" pitchFamily="34" charset="-120"/>
                </a:rPr>
                <a:t>§22Ⅱ</a:t>
              </a:r>
              <a:r>
                <a:rPr lang="zh-TW" altLang="en-US" sz="2800" dirty="0">
                  <a:solidFill>
                    <a:schemeClr val="tx1"/>
                  </a:solidFill>
                  <a:latin typeface="微軟正黑體" pitchFamily="34" charset="-120"/>
                  <a:ea typeface="微軟正黑體" pitchFamily="34" charset="-120"/>
                </a:rPr>
                <a:t>）</a:t>
              </a:r>
              <a:endParaRPr lang="en-US" altLang="zh-TW" sz="2800" dirty="0">
                <a:solidFill>
                  <a:schemeClr val="tx1"/>
                </a:solidFill>
                <a:latin typeface="微軟正黑體" pitchFamily="34" charset="-120"/>
                <a:ea typeface="微軟正黑體" pitchFamily="34" charset="-120"/>
              </a:endParaRPr>
            </a:p>
          </p:txBody>
        </p:sp>
        <p:sp>
          <p:nvSpPr>
            <p:cNvPr id="19" name="TextBox 41"/>
            <p:cNvSpPr txBox="1"/>
            <p:nvPr/>
          </p:nvSpPr>
          <p:spPr>
            <a:xfrm rot="18836568">
              <a:off x="980369" y="2601317"/>
              <a:ext cx="349586" cy="338554"/>
            </a:xfrm>
            <a:prstGeom prst="rect">
              <a:avLst/>
            </a:prstGeom>
            <a:noFill/>
          </p:spPr>
          <p:txBody>
            <a:bodyPr wrap="none" rtlCol="0">
              <a:spAutoFit/>
            </a:bodyPr>
            <a:lstStyle/>
            <a:p>
              <a:pPr>
                <a:buNone/>
              </a:pPr>
              <a:r>
                <a:rPr lang="en-US" altLang="zh-TW" sz="1600" dirty="0" smtClean="0">
                  <a:solidFill>
                    <a:schemeClr val="bg1"/>
                  </a:solidFill>
                  <a:latin typeface="微软雅黑" pitchFamily="34" charset="-122"/>
                  <a:ea typeface="微软雅黑" pitchFamily="34" charset="-122"/>
                </a:rPr>
                <a:t>A</a:t>
              </a:r>
              <a:endParaRPr lang="en-US" sz="1600" dirty="0">
                <a:solidFill>
                  <a:schemeClr val="bg1"/>
                </a:solidFill>
                <a:latin typeface="微软雅黑" pitchFamily="34" charset="-122"/>
                <a:ea typeface="微软雅黑" pitchFamily="34" charset="-122"/>
              </a:endParaRPr>
            </a:p>
          </p:txBody>
        </p:sp>
        <p:sp>
          <p:nvSpPr>
            <p:cNvPr id="20" name="TextBox 45"/>
            <p:cNvSpPr txBox="1"/>
            <p:nvPr/>
          </p:nvSpPr>
          <p:spPr>
            <a:xfrm>
              <a:off x="4432060" y="2008361"/>
              <a:ext cx="184731" cy="1015663"/>
            </a:xfrm>
            <a:prstGeom prst="rect">
              <a:avLst/>
            </a:prstGeom>
            <a:noFill/>
          </p:spPr>
          <p:txBody>
            <a:bodyPr wrap="none" rtlCol="0">
              <a:spAutoFit/>
            </a:bodyPr>
            <a:lstStyle/>
            <a:p>
              <a:endParaRPr lang="en-US" sz="6000" dirty="0">
                <a:ln>
                  <a:solidFill>
                    <a:srgbClr val="76B531"/>
                  </a:solidFill>
                </a:ln>
                <a:solidFill>
                  <a:schemeClr val="bg1"/>
                </a:solidFill>
                <a:effectLst>
                  <a:reflection blurRad="6350" stA="55000" endA="300" endPos="45500" dir="5400000" sy="-100000" algn="bl" rotWithShape="0"/>
                </a:effectLst>
                <a:latin typeface="Arial Black" pitchFamily="34" charset="0"/>
              </a:endParaRPr>
            </a:p>
          </p:txBody>
        </p:sp>
      </p:grpSp>
    </p:spTree>
    <p:extLst>
      <p:ext uri="{BB962C8B-B14F-4D97-AF65-F5344CB8AC3E}">
        <p14:creationId xmlns:p14="http://schemas.microsoft.com/office/powerpoint/2010/main" val="3006093969"/>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 descr="D:\Teliss_Tong\Copy\定期备份\工作备份\！PPT图片及版面资源\06-PPT精选插图\12-标签\方形阴影.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01664" y="5211180"/>
            <a:ext cx="7952862" cy="306052"/>
          </a:xfrm>
          <a:prstGeom prst="rect">
            <a:avLst/>
          </a:prstGeom>
          <a:noFill/>
          <a:extLst>
            <a:ext uri="{909E8E84-426E-40DD-AFC4-6F175D3DCCD1}">
              <a14:hiddenFill xmlns:a14="http://schemas.microsoft.com/office/drawing/2010/main">
                <a:solidFill>
                  <a:srgbClr val="FFFFFF"/>
                </a:solidFill>
              </a14:hiddenFill>
            </a:ext>
          </a:extLst>
        </p:spPr>
      </p:pic>
      <p:sp>
        <p:nvSpPr>
          <p:cNvPr id="4" name="頁尾版面配置區 3"/>
          <p:cNvSpPr>
            <a:spLocks noGrp="1"/>
          </p:cNvSpPr>
          <p:nvPr>
            <p:ph type="ftr" sz="quarter" idx="11"/>
          </p:nvPr>
        </p:nvSpPr>
        <p:spPr/>
        <p:txBody>
          <a:bodyPr/>
          <a:lstStyle/>
          <a:p>
            <a:pPr>
              <a:defRPr/>
            </a:pPr>
            <a:endParaRPr lang="zh-TW" altLang="en-US" dirty="0"/>
          </a:p>
        </p:txBody>
      </p:sp>
      <p:sp>
        <p:nvSpPr>
          <p:cNvPr id="5" name="投影片編號版面配置區 4"/>
          <p:cNvSpPr>
            <a:spLocks noGrp="1"/>
          </p:cNvSpPr>
          <p:nvPr>
            <p:ph type="sldNum" sz="quarter" idx="12"/>
          </p:nvPr>
        </p:nvSpPr>
        <p:spPr/>
        <p:txBody>
          <a:bodyPr/>
          <a:lstStyle/>
          <a:p>
            <a:pPr>
              <a:defRPr/>
            </a:pPr>
            <a:fld id="{24531CD6-13BA-4304-999F-D086CE62A7E3}" type="slidenum">
              <a:rPr lang="en-US" altLang="zh-TW" smtClean="0"/>
              <a:pPr>
                <a:defRPr/>
              </a:pPr>
              <a:t>22</a:t>
            </a:fld>
            <a:endParaRPr lang="en-US" altLang="zh-TW"/>
          </a:p>
        </p:txBody>
      </p:sp>
      <p:grpSp>
        <p:nvGrpSpPr>
          <p:cNvPr id="2" name="群組 6"/>
          <p:cNvGrpSpPr/>
          <p:nvPr/>
        </p:nvGrpSpPr>
        <p:grpSpPr>
          <a:xfrm>
            <a:off x="869597" y="262348"/>
            <a:ext cx="8006506" cy="2492163"/>
            <a:chOff x="793362" y="2008361"/>
            <a:chExt cx="8628983" cy="2189175"/>
          </a:xfrm>
        </p:grpSpPr>
        <p:pic>
          <p:nvPicPr>
            <p:cNvPr id="8" name="Picture 2" descr="D:\Teliss_Tong\Copy\定期备份\工作备份\！PPT图片及版面资源\06-PPT精选插图\12-标签\方形阴影.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0857" y="3928693"/>
              <a:ext cx="8571168" cy="268843"/>
            </a:xfrm>
            <a:prstGeom prst="rect">
              <a:avLst/>
            </a:prstGeom>
            <a:noFill/>
            <a:extLst>
              <a:ext uri="{909E8E84-426E-40DD-AFC4-6F175D3DCCD1}">
                <a14:hiddenFill xmlns:a14="http://schemas.microsoft.com/office/drawing/2010/main">
                  <a:solidFill>
                    <a:srgbClr val="FFFFFF"/>
                  </a:solidFill>
                </a14:hiddenFill>
              </a:ext>
            </a:extLst>
          </p:spPr>
        </p:pic>
        <p:sp>
          <p:nvSpPr>
            <p:cNvPr id="9" name="矩形 8"/>
            <p:cNvSpPr/>
            <p:nvPr/>
          </p:nvSpPr>
          <p:spPr>
            <a:xfrm>
              <a:off x="810537" y="2342655"/>
              <a:ext cx="8611808" cy="166512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Picture 3" descr="D:\Teliss_Tong\Copy\定期备份\工作备份\！PPT图片及版面资源\06-PPT精选插图\12-标签\绿色边角标签02.png"/>
            <p:cNvPicPr>
              <a:picLocks noChangeAspect="1" noChangeArrowheads="1"/>
            </p:cNvPicPr>
            <p:nvPr/>
          </p:nvPicPr>
          <p:blipFill>
            <a:blip r:embed="rId4" cstate="print">
              <a:duotone>
                <a:prstClr val="black"/>
                <a:srgbClr val="00B0F0">
                  <a:tint val="45000"/>
                  <a:satMod val="400000"/>
                </a:srgbClr>
              </a:duotone>
              <a:extLst>
                <a:ext uri="{28A0092B-C50C-407E-A947-70E740481C1C}">
                  <a14:useLocalDpi xmlns:a14="http://schemas.microsoft.com/office/drawing/2010/main" val="0"/>
                </a:ext>
              </a:extLst>
            </a:blip>
            <a:srcRect/>
            <a:stretch>
              <a:fillRect/>
            </a:stretch>
          </p:blipFill>
          <p:spPr bwMode="auto">
            <a:xfrm>
              <a:off x="793362" y="2310975"/>
              <a:ext cx="1126100" cy="1120321"/>
            </a:xfrm>
            <a:prstGeom prst="rect">
              <a:avLst/>
            </a:prstGeom>
            <a:noFill/>
            <a:extLst>
              <a:ext uri="{909E8E84-426E-40DD-AFC4-6F175D3DCCD1}">
                <a14:hiddenFill xmlns:a14="http://schemas.microsoft.com/office/drawing/2010/main">
                  <a:solidFill>
                    <a:srgbClr val="FFFFFF"/>
                  </a:solidFill>
                </a14:hiddenFill>
              </a:ext>
            </a:extLst>
          </p:spPr>
        </p:pic>
        <p:sp>
          <p:nvSpPr>
            <p:cNvPr id="11" name="Text Box 44"/>
            <p:cNvSpPr txBox="1">
              <a:spLocks noChangeArrowheads="1"/>
            </p:cNvSpPr>
            <p:nvPr/>
          </p:nvSpPr>
          <p:spPr bwMode="auto">
            <a:xfrm>
              <a:off x="1143891" y="2342655"/>
              <a:ext cx="8138681" cy="1614039"/>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a:buNone/>
              </a:pPr>
              <a:r>
                <a:rPr lang="en-US" altLang="zh-TW" sz="2800" b="1" dirty="0">
                  <a:solidFill>
                    <a:schemeClr val="tx1"/>
                  </a:solidFill>
                  <a:latin typeface="微軟正黑體" pitchFamily="34" charset="-120"/>
                  <a:ea typeface="微軟正黑體" pitchFamily="34" charset="-120"/>
                </a:rPr>
                <a:t>[</a:t>
              </a:r>
              <a:r>
                <a:rPr lang="zh-TW" altLang="en-US" sz="2800" b="1" dirty="0">
                  <a:solidFill>
                    <a:schemeClr val="tx1"/>
                  </a:solidFill>
                  <a:latin typeface="微軟正黑體" pitchFamily="34" charset="-120"/>
                  <a:ea typeface="微軟正黑體" pitchFamily="34" charset="-120"/>
                </a:rPr>
                <a:t>實例</a:t>
              </a:r>
              <a:r>
                <a:rPr lang="en-US" altLang="zh-TW" sz="2800" b="1" dirty="0">
                  <a:solidFill>
                    <a:schemeClr val="tx1"/>
                  </a:solidFill>
                  <a:latin typeface="微軟正黑體" pitchFamily="34" charset="-120"/>
                  <a:ea typeface="微軟正黑體" pitchFamily="34" charset="-120"/>
                </a:rPr>
                <a:t>]</a:t>
              </a:r>
              <a:r>
                <a:rPr lang="zh-TW" altLang="en-US" sz="2800" b="1" dirty="0" smtClean="0">
                  <a:solidFill>
                    <a:schemeClr val="tx1"/>
                  </a:solidFill>
                  <a:latin typeface="微軟正黑體" pitchFamily="34" charset="-120"/>
                  <a:ea typeface="微軟正黑體" pitchFamily="34" charset="-120"/>
                </a:rPr>
                <a:t>小白一直</a:t>
              </a:r>
              <a:r>
                <a:rPr lang="zh-TW" altLang="en-US" sz="2800" b="1" dirty="0">
                  <a:solidFill>
                    <a:schemeClr val="tx1"/>
                  </a:solidFill>
                  <a:latin typeface="微軟正黑體" pitchFamily="34" charset="-120"/>
                  <a:ea typeface="微軟正黑體" pitchFamily="34" charset="-120"/>
                </a:rPr>
                <a:t>被多扣錢，於是</a:t>
              </a:r>
              <a:r>
                <a:rPr lang="zh-TW" altLang="en-US" sz="2800" b="1" dirty="0">
                  <a:solidFill>
                    <a:schemeClr val="tx1"/>
                  </a:solidFill>
                  <a:effectLst>
                    <a:outerShdw blurRad="38100" dist="38100" dir="2700000" algn="tl">
                      <a:srgbClr val="000000">
                        <a:alpha val="43137"/>
                      </a:srgbClr>
                    </a:outerShdw>
                  </a:effectLst>
                  <a:latin typeface="微軟正黑體" pitchFamily="34" charset="-120"/>
                  <a:ea typeface="微軟正黑體" pitchFamily="34" charset="-120"/>
                </a:rPr>
                <a:t>離職</a:t>
              </a:r>
              <a:r>
                <a:rPr lang="zh-TW" altLang="en-US" sz="2800" b="1" dirty="0">
                  <a:solidFill>
                    <a:schemeClr val="tx1"/>
                  </a:solidFill>
                  <a:latin typeface="微軟正黑體" pitchFamily="34" charset="-120"/>
                  <a:ea typeface="微軟正黑體" pitchFamily="34" charset="-120"/>
                </a:rPr>
                <a:t>。但老闆跟</a:t>
              </a:r>
              <a:r>
                <a:rPr lang="zh-TW" altLang="en-US" sz="2800" b="1" dirty="0" smtClean="0">
                  <a:solidFill>
                    <a:schemeClr val="tx1"/>
                  </a:solidFill>
                  <a:latin typeface="微軟正黑體" pitchFamily="34" charset="-120"/>
                  <a:ea typeface="微軟正黑體" pitchFamily="34" charset="-120"/>
                </a:rPr>
                <a:t>小白說</a:t>
              </a:r>
              <a:r>
                <a:rPr lang="zh-TW" altLang="en-US" sz="2800" b="1" dirty="0">
                  <a:solidFill>
                    <a:schemeClr val="tx1"/>
                  </a:solidFill>
                  <a:latin typeface="微軟正黑體" pitchFamily="34" charset="-120"/>
                  <a:ea typeface="微軟正黑體" pitchFamily="34" charset="-120"/>
                </a:rPr>
                <a:t>，因為突然離職，會計行政作業要</a:t>
              </a:r>
              <a:r>
                <a:rPr lang="en-US" altLang="zh-TW" sz="2800" b="1" dirty="0">
                  <a:solidFill>
                    <a:schemeClr val="tx1"/>
                  </a:solidFill>
                  <a:latin typeface="微軟正黑體" pitchFamily="34" charset="-120"/>
                  <a:ea typeface="微軟正黑體" pitchFamily="34" charset="-120"/>
                </a:rPr>
                <a:t>2</a:t>
              </a:r>
              <a:r>
                <a:rPr lang="zh-TW" altLang="en-US" sz="2800" b="1" dirty="0">
                  <a:solidFill>
                    <a:schemeClr val="tx1"/>
                  </a:solidFill>
                  <a:latin typeface="微軟正黑體" pitchFamily="34" charset="-120"/>
                  <a:ea typeface="微軟正黑體" pitchFamily="34" charset="-120"/>
                </a:rPr>
                <a:t>個月才有辦法發剩下的薪水，這樣合法嗎？</a:t>
              </a:r>
              <a:endParaRPr lang="en-US" altLang="zh-TW" sz="2800" b="1" dirty="0">
                <a:solidFill>
                  <a:schemeClr val="tx1"/>
                </a:solidFill>
                <a:latin typeface="微軟正黑體" pitchFamily="34" charset="-120"/>
                <a:ea typeface="微軟正黑體" pitchFamily="34" charset="-120"/>
              </a:endParaRPr>
            </a:p>
          </p:txBody>
        </p:sp>
        <p:sp>
          <p:nvSpPr>
            <p:cNvPr id="12" name="TextBox 41"/>
            <p:cNvSpPr txBox="1"/>
            <p:nvPr/>
          </p:nvSpPr>
          <p:spPr>
            <a:xfrm rot="18836568">
              <a:off x="1000833" y="2588156"/>
              <a:ext cx="308659" cy="364875"/>
            </a:xfrm>
            <a:prstGeom prst="rect">
              <a:avLst/>
            </a:prstGeom>
            <a:noFill/>
          </p:spPr>
          <p:txBody>
            <a:bodyPr wrap="none" rtlCol="0">
              <a:spAutoFit/>
            </a:bodyPr>
            <a:lstStyle/>
            <a:p>
              <a:pPr>
                <a:buNone/>
              </a:pPr>
              <a:r>
                <a:rPr lang="en-US" altLang="zh-TW" sz="1600" dirty="0" smtClean="0">
                  <a:solidFill>
                    <a:schemeClr val="bg1"/>
                  </a:solidFill>
                  <a:latin typeface="微软雅黑" pitchFamily="34" charset="-122"/>
                  <a:ea typeface="微软雅黑" pitchFamily="34" charset="-122"/>
                </a:rPr>
                <a:t>Q</a:t>
              </a:r>
              <a:endParaRPr lang="en-US" sz="1600" dirty="0">
                <a:solidFill>
                  <a:schemeClr val="bg1"/>
                </a:solidFill>
                <a:latin typeface="微软雅黑" pitchFamily="34" charset="-122"/>
                <a:ea typeface="微软雅黑" pitchFamily="34" charset="-122"/>
              </a:endParaRPr>
            </a:p>
          </p:txBody>
        </p:sp>
        <p:sp>
          <p:nvSpPr>
            <p:cNvPr id="13" name="TextBox 45"/>
            <p:cNvSpPr txBox="1"/>
            <p:nvPr/>
          </p:nvSpPr>
          <p:spPr>
            <a:xfrm>
              <a:off x="4432060" y="2008361"/>
              <a:ext cx="184731" cy="1015663"/>
            </a:xfrm>
            <a:prstGeom prst="rect">
              <a:avLst/>
            </a:prstGeom>
            <a:noFill/>
          </p:spPr>
          <p:txBody>
            <a:bodyPr wrap="none" rtlCol="0">
              <a:spAutoFit/>
            </a:bodyPr>
            <a:lstStyle/>
            <a:p>
              <a:endParaRPr lang="en-US" sz="6000" dirty="0">
                <a:ln>
                  <a:solidFill>
                    <a:srgbClr val="76B531"/>
                  </a:solidFill>
                </a:ln>
                <a:solidFill>
                  <a:schemeClr val="bg1"/>
                </a:solidFill>
                <a:effectLst>
                  <a:reflection blurRad="6350" stA="55000" endA="300" endPos="45500" dir="5400000" sy="-100000" algn="bl" rotWithShape="0"/>
                </a:effectLst>
                <a:latin typeface="Arial Black" pitchFamily="34" charset="0"/>
              </a:endParaRPr>
            </a:p>
          </p:txBody>
        </p:sp>
      </p:grpSp>
      <p:grpSp>
        <p:nvGrpSpPr>
          <p:cNvPr id="3" name="群組 13"/>
          <p:cNvGrpSpPr/>
          <p:nvPr/>
        </p:nvGrpSpPr>
        <p:grpSpPr>
          <a:xfrm>
            <a:off x="869597" y="2996952"/>
            <a:ext cx="8022883" cy="2304257"/>
            <a:chOff x="761049" y="2008361"/>
            <a:chExt cx="8022883" cy="2448913"/>
          </a:xfrm>
        </p:grpSpPr>
        <p:pic>
          <p:nvPicPr>
            <p:cNvPr id="15" name="Picture 2" descr="D:\Teliss_Tong\Copy\定期备份\工作备份\！PPT图片及版面资源\06-PPT精选插图\12-标签\方形阴影.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1049" y="3624655"/>
              <a:ext cx="8022881" cy="268843"/>
            </a:xfrm>
            <a:prstGeom prst="rect">
              <a:avLst/>
            </a:prstGeom>
            <a:noFill/>
            <a:extLst>
              <a:ext uri="{909E8E84-426E-40DD-AFC4-6F175D3DCCD1}">
                <a14:hiddenFill xmlns:a14="http://schemas.microsoft.com/office/drawing/2010/main">
                  <a:solidFill>
                    <a:srgbClr val="FFFFFF"/>
                  </a:solidFill>
                </a14:hiddenFill>
              </a:ext>
            </a:extLst>
          </p:spPr>
        </p:pic>
        <p:sp>
          <p:nvSpPr>
            <p:cNvPr id="16" name="矩形 15"/>
            <p:cNvSpPr/>
            <p:nvPr/>
          </p:nvSpPr>
          <p:spPr>
            <a:xfrm>
              <a:off x="810536" y="2342657"/>
              <a:ext cx="7973395" cy="211461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7" name="Picture 3" descr="D:\Teliss_Tong\Copy\定期备份\工作备份\！PPT图片及版面资源\06-PPT精选插图\12-标签\绿色边角标签02.png"/>
            <p:cNvPicPr>
              <a:picLocks noChangeAspect="1" noChangeArrowheads="1"/>
            </p:cNvPicPr>
            <p:nvPr/>
          </p:nvPicPr>
          <p:blipFill>
            <a:blip r:embed="rId4" cstate="print">
              <a:duotone>
                <a:prstClr val="black"/>
                <a:srgbClr val="00B0F0">
                  <a:tint val="45000"/>
                  <a:satMod val="400000"/>
                </a:srgbClr>
              </a:duotone>
              <a:extLst>
                <a:ext uri="{28A0092B-C50C-407E-A947-70E740481C1C}">
                  <a14:useLocalDpi xmlns:a14="http://schemas.microsoft.com/office/drawing/2010/main" val="0"/>
                </a:ext>
              </a:extLst>
            </a:blip>
            <a:srcRect/>
            <a:stretch>
              <a:fillRect/>
            </a:stretch>
          </p:blipFill>
          <p:spPr bwMode="auto">
            <a:xfrm>
              <a:off x="793362" y="2310975"/>
              <a:ext cx="1126100" cy="1120321"/>
            </a:xfrm>
            <a:prstGeom prst="rect">
              <a:avLst/>
            </a:prstGeom>
            <a:noFill/>
            <a:extLst>
              <a:ext uri="{909E8E84-426E-40DD-AFC4-6F175D3DCCD1}">
                <a14:hiddenFill xmlns:a14="http://schemas.microsoft.com/office/drawing/2010/main">
                  <a:solidFill>
                    <a:srgbClr val="FFFFFF"/>
                  </a:solidFill>
                </a14:hiddenFill>
              </a:ext>
            </a:extLst>
          </p:spPr>
        </p:pic>
        <p:sp>
          <p:nvSpPr>
            <p:cNvPr id="18" name="Text Box 44"/>
            <p:cNvSpPr txBox="1">
              <a:spLocks noChangeArrowheads="1"/>
            </p:cNvSpPr>
            <p:nvPr/>
          </p:nvSpPr>
          <p:spPr bwMode="auto">
            <a:xfrm>
              <a:off x="1155162" y="2381327"/>
              <a:ext cx="7628770" cy="1952775"/>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lvl="0">
                <a:buNone/>
              </a:pPr>
              <a:r>
                <a:rPr lang="zh-TW" altLang="zh-TW" sz="2800" dirty="0">
                  <a:solidFill>
                    <a:schemeClr val="tx1"/>
                  </a:solidFill>
                  <a:latin typeface="微軟正黑體" pitchFamily="34" charset="-120"/>
                  <a:ea typeface="微軟正黑體" pitchFamily="34" charset="-120"/>
                </a:rPr>
                <a:t>工資應依勞動契約約定之金額、給付之日期定期給付，終止契約時應即結清工資給付勞工，至遲亦應於原約定之工資給付日給付。</a:t>
              </a:r>
              <a:r>
                <a:rPr lang="zh-TW" altLang="en-US" sz="2800" dirty="0">
                  <a:solidFill>
                    <a:schemeClr val="tx1"/>
                  </a:solidFill>
                  <a:latin typeface="微軟正黑體" pitchFamily="34" charset="-120"/>
                  <a:ea typeface="微軟正黑體" pitchFamily="34" charset="-120"/>
                </a:rPr>
                <a:t>（細</a:t>
              </a:r>
              <a:r>
                <a:rPr lang="en-US" altLang="zh-TW" sz="2800" dirty="0">
                  <a:solidFill>
                    <a:schemeClr val="tx1"/>
                  </a:solidFill>
                  <a:latin typeface="微軟正黑體" pitchFamily="34" charset="-120"/>
                  <a:ea typeface="微軟正黑體" pitchFamily="34" charset="-120"/>
                </a:rPr>
                <a:t>§9</a:t>
              </a:r>
              <a:r>
                <a:rPr lang="zh-TW" altLang="en-US" sz="2800" dirty="0">
                  <a:solidFill>
                    <a:schemeClr val="tx1"/>
                  </a:solidFill>
                  <a:latin typeface="微軟正黑體" pitchFamily="34" charset="-120"/>
                  <a:ea typeface="微軟正黑體" pitchFamily="34" charset="-120"/>
                </a:rPr>
                <a:t>）</a:t>
              </a:r>
            </a:p>
          </p:txBody>
        </p:sp>
        <p:sp>
          <p:nvSpPr>
            <p:cNvPr id="19" name="TextBox 41"/>
            <p:cNvSpPr txBox="1"/>
            <p:nvPr/>
          </p:nvSpPr>
          <p:spPr>
            <a:xfrm rot="18836568">
              <a:off x="990694" y="2601317"/>
              <a:ext cx="328936" cy="338554"/>
            </a:xfrm>
            <a:prstGeom prst="rect">
              <a:avLst/>
            </a:prstGeom>
            <a:noFill/>
          </p:spPr>
          <p:txBody>
            <a:bodyPr wrap="none" rtlCol="0">
              <a:spAutoFit/>
            </a:bodyPr>
            <a:lstStyle/>
            <a:p>
              <a:r>
                <a:rPr lang="en-US" altLang="zh-TW" sz="1600" dirty="0" smtClean="0">
                  <a:solidFill>
                    <a:schemeClr val="bg1"/>
                  </a:solidFill>
                  <a:latin typeface="微软雅黑" pitchFamily="34" charset="-122"/>
                  <a:ea typeface="微软雅黑" pitchFamily="34" charset="-122"/>
                </a:rPr>
                <a:t>A</a:t>
              </a:r>
              <a:endParaRPr lang="en-US" sz="1600" dirty="0">
                <a:solidFill>
                  <a:schemeClr val="bg1"/>
                </a:solidFill>
                <a:latin typeface="微软雅黑" pitchFamily="34" charset="-122"/>
                <a:ea typeface="微软雅黑" pitchFamily="34" charset="-122"/>
              </a:endParaRPr>
            </a:p>
          </p:txBody>
        </p:sp>
        <p:sp>
          <p:nvSpPr>
            <p:cNvPr id="20" name="TextBox 45"/>
            <p:cNvSpPr txBox="1"/>
            <p:nvPr/>
          </p:nvSpPr>
          <p:spPr>
            <a:xfrm>
              <a:off x="4432060" y="2008361"/>
              <a:ext cx="184731" cy="1015663"/>
            </a:xfrm>
            <a:prstGeom prst="rect">
              <a:avLst/>
            </a:prstGeom>
            <a:noFill/>
          </p:spPr>
          <p:txBody>
            <a:bodyPr wrap="none" rtlCol="0">
              <a:spAutoFit/>
            </a:bodyPr>
            <a:lstStyle/>
            <a:p>
              <a:endParaRPr lang="en-US" sz="6000" dirty="0">
                <a:ln>
                  <a:solidFill>
                    <a:srgbClr val="76B531"/>
                  </a:solidFill>
                </a:ln>
                <a:solidFill>
                  <a:schemeClr val="bg1"/>
                </a:solidFill>
                <a:effectLst>
                  <a:reflection blurRad="6350" stA="55000" endA="300" endPos="45500" dir="5400000" sy="-100000" algn="bl" rotWithShape="0"/>
                </a:effectLst>
                <a:latin typeface="Arial Black" pitchFamily="34" charset="0"/>
              </a:endParaRPr>
            </a:p>
          </p:txBody>
        </p:sp>
      </p:grpSp>
    </p:spTree>
    <p:extLst>
      <p:ext uri="{BB962C8B-B14F-4D97-AF65-F5344CB8AC3E}">
        <p14:creationId xmlns:p14="http://schemas.microsoft.com/office/powerpoint/2010/main" val="4203823750"/>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 descr="D:\Teliss_Tong\Copy\定期备份\工作备份\！PPT图片及版面资源\06-PPT精选插图\12-标签\方形阴影.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01664" y="5211180"/>
            <a:ext cx="7952862" cy="306052"/>
          </a:xfrm>
          <a:prstGeom prst="rect">
            <a:avLst/>
          </a:prstGeom>
          <a:noFill/>
          <a:extLst>
            <a:ext uri="{909E8E84-426E-40DD-AFC4-6F175D3DCCD1}">
              <a14:hiddenFill xmlns:a14="http://schemas.microsoft.com/office/drawing/2010/main">
                <a:solidFill>
                  <a:srgbClr val="FFFFFF"/>
                </a:solidFill>
              </a14:hiddenFill>
            </a:ext>
          </a:extLst>
        </p:spPr>
      </p:pic>
      <p:sp>
        <p:nvSpPr>
          <p:cNvPr id="4" name="頁尾版面配置區 3"/>
          <p:cNvSpPr>
            <a:spLocks noGrp="1"/>
          </p:cNvSpPr>
          <p:nvPr>
            <p:ph type="ftr" sz="quarter" idx="11"/>
          </p:nvPr>
        </p:nvSpPr>
        <p:spPr/>
        <p:txBody>
          <a:bodyPr/>
          <a:lstStyle/>
          <a:p>
            <a:pPr>
              <a:defRPr/>
            </a:pPr>
            <a:endParaRPr lang="zh-TW" altLang="en-US" dirty="0"/>
          </a:p>
        </p:txBody>
      </p:sp>
      <p:sp>
        <p:nvSpPr>
          <p:cNvPr id="5" name="投影片編號版面配置區 4"/>
          <p:cNvSpPr>
            <a:spLocks noGrp="1"/>
          </p:cNvSpPr>
          <p:nvPr>
            <p:ph type="sldNum" sz="quarter" idx="12"/>
          </p:nvPr>
        </p:nvSpPr>
        <p:spPr/>
        <p:txBody>
          <a:bodyPr/>
          <a:lstStyle/>
          <a:p>
            <a:pPr>
              <a:defRPr/>
            </a:pPr>
            <a:fld id="{24531CD6-13BA-4304-999F-D086CE62A7E3}" type="slidenum">
              <a:rPr lang="en-US" altLang="zh-TW" smtClean="0"/>
              <a:pPr>
                <a:defRPr/>
              </a:pPr>
              <a:t>23</a:t>
            </a:fld>
            <a:endParaRPr lang="en-US" altLang="zh-TW"/>
          </a:p>
        </p:txBody>
      </p:sp>
      <p:grpSp>
        <p:nvGrpSpPr>
          <p:cNvPr id="2" name="群組 6"/>
          <p:cNvGrpSpPr/>
          <p:nvPr/>
        </p:nvGrpSpPr>
        <p:grpSpPr>
          <a:xfrm>
            <a:off x="869597" y="262348"/>
            <a:ext cx="8006506" cy="2736719"/>
            <a:chOff x="793362" y="2008361"/>
            <a:chExt cx="8628983" cy="2403999"/>
          </a:xfrm>
        </p:grpSpPr>
        <p:pic>
          <p:nvPicPr>
            <p:cNvPr id="8" name="Picture 2" descr="D:\Teliss_Tong\Copy\定期备份\工作备份\！PPT图片及版面资源\06-PPT精选插图\12-标签\方形阴影.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0857" y="3928693"/>
              <a:ext cx="8571168" cy="268843"/>
            </a:xfrm>
            <a:prstGeom prst="rect">
              <a:avLst/>
            </a:prstGeom>
            <a:noFill/>
            <a:extLst>
              <a:ext uri="{909E8E84-426E-40DD-AFC4-6F175D3DCCD1}">
                <a14:hiddenFill xmlns:a14="http://schemas.microsoft.com/office/drawing/2010/main">
                  <a:solidFill>
                    <a:srgbClr val="FFFFFF"/>
                  </a:solidFill>
                </a14:hiddenFill>
              </a:ext>
            </a:extLst>
          </p:spPr>
        </p:pic>
        <p:sp>
          <p:nvSpPr>
            <p:cNvPr id="9" name="矩形 8"/>
            <p:cNvSpPr/>
            <p:nvPr/>
          </p:nvSpPr>
          <p:spPr>
            <a:xfrm>
              <a:off x="810537" y="2342655"/>
              <a:ext cx="8611808" cy="166512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Picture 3" descr="D:\Teliss_Tong\Copy\定期备份\工作备份\！PPT图片及版面资源\06-PPT精选插图\12-标签\绿色边角标签02.png"/>
            <p:cNvPicPr>
              <a:picLocks noChangeAspect="1" noChangeArrowheads="1"/>
            </p:cNvPicPr>
            <p:nvPr/>
          </p:nvPicPr>
          <p:blipFill>
            <a:blip r:embed="rId4" cstate="print">
              <a:duotone>
                <a:prstClr val="black"/>
                <a:srgbClr val="00B0F0">
                  <a:tint val="45000"/>
                  <a:satMod val="400000"/>
                </a:srgbClr>
              </a:duotone>
              <a:extLst>
                <a:ext uri="{28A0092B-C50C-407E-A947-70E740481C1C}">
                  <a14:useLocalDpi xmlns:a14="http://schemas.microsoft.com/office/drawing/2010/main" val="0"/>
                </a:ext>
              </a:extLst>
            </a:blip>
            <a:srcRect/>
            <a:stretch>
              <a:fillRect/>
            </a:stretch>
          </p:blipFill>
          <p:spPr bwMode="auto">
            <a:xfrm>
              <a:off x="793362" y="2310975"/>
              <a:ext cx="1126100" cy="1120321"/>
            </a:xfrm>
            <a:prstGeom prst="rect">
              <a:avLst/>
            </a:prstGeom>
            <a:noFill/>
            <a:extLst>
              <a:ext uri="{909E8E84-426E-40DD-AFC4-6F175D3DCCD1}">
                <a14:hiddenFill xmlns:a14="http://schemas.microsoft.com/office/drawing/2010/main">
                  <a:solidFill>
                    <a:srgbClr val="FFFFFF"/>
                  </a:solidFill>
                </a14:hiddenFill>
              </a:ext>
            </a:extLst>
          </p:spPr>
        </p:pic>
        <p:sp>
          <p:nvSpPr>
            <p:cNvPr id="11" name="Text Box 44"/>
            <p:cNvSpPr txBox="1">
              <a:spLocks noChangeArrowheads="1"/>
            </p:cNvSpPr>
            <p:nvPr/>
          </p:nvSpPr>
          <p:spPr bwMode="auto">
            <a:xfrm>
              <a:off x="1143891" y="2342655"/>
              <a:ext cx="8138681" cy="2069705"/>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a:buNone/>
              </a:pPr>
              <a:r>
                <a:rPr lang="en-US" altLang="zh-TW" sz="2800" b="1" dirty="0">
                  <a:solidFill>
                    <a:schemeClr val="tx1"/>
                  </a:solidFill>
                  <a:latin typeface="微軟正黑體" pitchFamily="34" charset="-120"/>
                  <a:ea typeface="微軟正黑體" pitchFamily="34" charset="-120"/>
                </a:rPr>
                <a:t>[</a:t>
              </a:r>
              <a:r>
                <a:rPr lang="zh-TW" altLang="en-US" sz="2800" b="1" dirty="0">
                  <a:solidFill>
                    <a:schemeClr val="tx1"/>
                  </a:solidFill>
                  <a:latin typeface="微軟正黑體" pitchFamily="34" charset="-120"/>
                  <a:ea typeface="微軟正黑體" pitchFamily="34" charset="-120"/>
                </a:rPr>
                <a:t>實例</a:t>
              </a:r>
              <a:r>
                <a:rPr lang="en-US" altLang="zh-TW" sz="2800" b="1" dirty="0" smtClean="0">
                  <a:solidFill>
                    <a:schemeClr val="tx1"/>
                  </a:solidFill>
                  <a:latin typeface="微軟正黑體" pitchFamily="34" charset="-120"/>
                  <a:ea typeface="微軟正黑體" pitchFamily="34" charset="-120"/>
                </a:rPr>
                <a:t>]</a:t>
              </a:r>
              <a:r>
                <a:rPr lang="zh-TW" altLang="en-US" sz="2800" b="1" dirty="0">
                  <a:solidFill>
                    <a:schemeClr val="tx1"/>
                  </a:solidFill>
                  <a:latin typeface="微軟正黑體" pitchFamily="34" charset="-120"/>
                  <a:ea typeface="微軟正黑體" pitchFamily="34" charset="-120"/>
                </a:rPr>
                <a:t>小豪和雇主約定以現金給薪水，後來小豪竟然不告而別的就離職了，雇主發現離職當月的工資還沒發給他，現在要到發薪日了，不知道如何是好</a:t>
              </a:r>
              <a:r>
                <a:rPr lang="en-US" altLang="zh-TW" sz="2800" b="1" dirty="0">
                  <a:solidFill>
                    <a:schemeClr val="tx1"/>
                  </a:solidFill>
                  <a:latin typeface="微軟正黑體" pitchFamily="34" charset="-120"/>
                  <a:ea typeface="微軟正黑體" pitchFamily="34" charset="-120"/>
                </a:rPr>
                <a:t>? </a:t>
              </a:r>
            </a:p>
          </p:txBody>
        </p:sp>
        <p:sp>
          <p:nvSpPr>
            <p:cNvPr id="12" name="TextBox 41"/>
            <p:cNvSpPr txBox="1"/>
            <p:nvPr/>
          </p:nvSpPr>
          <p:spPr>
            <a:xfrm rot="18836568">
              <a:off x="1000833" y="2588156"/>
              <a:ext cx="308659" cy="364875"/>
            </a:xfrm>
            <a:prstGeom prst="rect">
              <a:avLst/>
            </a:prstGeom>
            <a:noFill/>
          </p:spPr>
          <p:txBody>
            <a:bodyPr wrap="none" rtlCol="0">
              <a:spAutoFit/>
            </a:bodyPr>
            <a:lstStyle/>
            <a:p>
              <a:pPr>
                <a:buNone/>
              </a:pPr>
              <a:r>
                <a:rPr lang="en-US" altLang="zh-TW" sz="1600" dirty="0" smtClean="0">
                  <a:solidFill>
                    <a:schemeClr val="bg1"/>
                  </a:solidFill>
                  <a:latin typeface="微软雅黑" pitchFamily="34" charset="-122"/>
                  <a:ea typeface="微软雅黑" pitchFamily="34" charset="-122"/>
                </a:rPr>
                <a:t>Q</a:t>
              </a:r>
              <a:endParaRPr lang="en-US" sz="1600" dirty="0">
                <a:solidFill>
                  <a:schemeClr val="bg1"/>
                </a:solidFill>
                <a:latin typeface="微软雅黑" pitchFamily="34" charset="-122"/>
                <a:ea typeface="微软雅黑" pitchFamily="34" charset="-122"/>
              </a:endParaRPr>
            </a:p>
          </p:txBody>
        </p:sp>
        <p:sp>
          <p:nvSpPr>
            <p:cNvPr id="13" name="TextBox 45"/>
            <p:cNvSpPr txBox="1"/>
            <p:nvPr/>
          </p:nvSpPr>
          <p:spPr>
            <a:xfrm>
              <a:off x="4432060" y="2008361"/>
              <a:ext cx="184731" cy="1015663"/>
            </a:xfrm>
            <a:prstGeom prst="rect">
              <a:avLst/>
            </a:prstGeom>
            <a:noFill/>
          </p:spPr>
          <p:txBody>
            <a:bodyPr wrap="none" rtlCol="0">
              <a:spAutoFit/>
            </a:bodyPr>
            <a:lstStyle/>
            <a:p>
              <a:endParaRPr lang="en-US" sz="6000" dirty="0">
                <a:ln>
                  <a:solidFill>
                    <a:srgbClr val="76B531"/>
                  </a:solidFill>
                </a:ln>
                <a:solidFill>
                  <a:schemeClr val="bg1"/>
                </a:solidFill>
                <a:effectLst>
                  <a:reflection blurRad="6350" stA="55000" endA="300" endPos="45500" dir="5400000" sy="-100000" algn="bl" rotWithShape="0"/>
                </a:effectLst>
                <a:latin typeface="Arial Black" pitchFamily="34" charset="0"/>
              </a:endParaRPr>
            </a:p>
          </p:txBody>
        </p:sp>
      </p:grpSp>
      <p:grpSp>
        <p:nvGrpSpPr>
          <p:cNvPr id="3" name="群組 13"/>
          <p:cNvGrpSpPr/>
          <p:nvPr/>
        </p:nvGrpSpPr>
        <p:grpSpPr>
          <a:xfrm>
            <a:off x="869597" y="2996952"/>
            <a:ext cx="8022883" cy="3434856"/>
            <a:chOff x="761049" y="2008361"/>
            <a:chExt cx="8022883" cy="3650488"/>
          </a:xfrm>
        </p:grpSpPr>
        <p:pic>
          <p:nvPicPr>
            <p:cNvPr id="15" name="Picture 2" descr="D:\Teliss_Tong\Copy\定期备份\工作备份\！PPT图片及版面资源\06-PPT精选插图\12-标签\方形阴影.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1049" y="3624655"/>
              <a:ext cx="8022881" cy="268843"/>
            </a:xfrm>
            <a:prstGeom prst="rect">
              <a:avLst/>
            </a:prstGeom>
            <a:noFill/>
            <a:extLst>
              <a:ext uri="{909E8E84-426E-40DD-AFC4-6F175D3DCCD1}">
                <a14:hiddenFill xmlns:a14="http://schemas.microsoft.com/office/drawing/2010/main">
                  <a:solidFill>
                    <a:srgbClr val="FFFFFF"/>
                  </a:solidFill>
                </a14:hiddenFill>
              </a:ext>
            </a:extLst>
          </p:spPr>
        </p:pic>
        <p:sp>
          <p:nvSpPr>
            <p:cNvPr id="16" name="矩形 15"/>
            <p:cNvSpPr/>
            <p:nvPr/>
          </p:nvSpPr>
          <p:spPr>
            <a:xfrm>
              <a:off x="810536" y="2342657"/>
              <a:ext cx="7973395" cy="211461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7" name="Picture 3" descr="D:\Teliss_Tong\Copy\定期备份\工作备份\！PPT图片及版面资源\06-PPT精选插图\12-标签\绿色边角标签02.png"/>
            <p:cNvPicPr>
              <a:picLocks noChangeAspect="1" noChangeArrowheads="1"/>
            </p:cNvPicPr>
            <p:nvPr/>
          </p:nvPicPr>
          <p:blipFill>
            <a:blip r:embed="rId4" cstate="print">
              <a:duotone>
                <a:prstClr val="black"/>
                <a:srgbClr val="00B0F0">
                  <a:tint val="45000"/>
                  <a:satMod val="400000"/>
                </a:srgbClr>
              </a:duotone>
              <a:extLst>
                <a:ext uri="{28A0092B-C50C-407E-A947-70E740481C1C}">
                  <a14:useLocalDpi xmlns:a14="http://schemas.microsoft.com/office/drawing/2010/main" val="0"/>
                </a:ext>
              </a:extLst>
            </a:blip>
            <a:srcRect/>
            <a:stretch>
              <a:fillRect/>
            </a:stretch>
          </p:blipFill>
          <p:spPr bwMode="auto">
            <a:xfrm>
              <a:off x="793362" y="2310975"/>
              <a:ext cx="1126100" cy="1120321"/>
            </a:xfrm>
            <a:prstGeom prst="rect">
              <a:avLst/>
            </a:prstGeom>
            <a:noFill/>
            <a:extLst>
              <a:ext uri="{909E8E84-426E-40DD-AFC4-6F175D3DCCD1}">
                <a14:hiddenFill xmlns:a14="http://schemas.microsoft.com/office/drawing/2010/main">
                  <a:solidFill>
                    <a:srgbClr val="FFFFFF"/>
                  </a:solidFill>
                </a14:hiddenFill>
              </a:ext>
            </a:extLst>
          </p:spPr>
        </p:pic>
        <p:sp>
          <p:nvSpPr>
            <p:cNvPr id="18" name="Text Box 44"/>
            <p:cNvSpPr txBox="1">
              <a:spLocks noChangeArrowheads="1"/>
            </p:cNvSpPr>
            <p:nvPr/>
          </p:nvSpPr>
          <p:spPr bwMode="auto">
            <a:xfrm>
              <a:off x="1155162" y="2381327"/>
              <a:ext cx="7628770" cy="3277522"/>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lvl="0">
                <a:buNone/>
              </a:pPr>
              <a:r>
                <a:rPr lang="zh-TW" altLang="en-US" sz="2400" dirty="0">
                  <a:solidFill>
                    <a:schemeClr val="tx1"/>
                  </a:solidFill>
                  <a:latin typeface="微軟正黑體" pitchFamily="34" charset="-120"/>
                  <a:ea typeface="微軟正黑體" pitchFamily="34" charset="-120"/>
                </a:rPr>
                <a:t>勞工工資除依勞資雙方約定日發放外，於契約終結時應結清工資發放給勞工。查雇主應置備勞工名卡，登記必要之基本資料，若雇主無法以現金給付工資，也可以其他方式，如透過勞工名卡上登載之小豪地址得知小豪的住處，以現金袋或其他的方式給薪</a:t>
              </a:r>
              <a:r>
                <a:rPr lang="en-US" altLang="zh-TW" sz="2400" dirty="0">
                  <a:solidFill>
                    <a:schemeClr val="tx1"/>
                  </a:solidFill>
                  <a:latin typeface="微軟正黑體" pitchFamily="34" charset="-120"/>
                  <a:ea typeface="微軟正黑體" pitchFamily="34" charset="-120"/>
                </a:rPr>
                <a:t>(</a:t>
              </a:r>
              <a:r>
                <a:rPr lang="zh-TW" altLang="en-US" sz="2400" dirty="0">
                  <a:solidFill>
                    <a:schemeClr val="tx1"/>
                  </a:solidFill>
                  <a:latin typeface="微軟正黑體" pitchFamily="34" charset="-120"/>
                  <a:ea typeface="微軟正黑體" pitchFamily="34" charset="-120"/>
                </a:rPr>
                <a:t>匯款</a:t>
              </a:r>
              <a:r>
                <a:rPr lang="zh-TW" altLang="en-US" sz="2400" dirty="0" smtClean="0">
                  <a:solidFill>
                    <a:schemeClr val="tx1"/>
                  </a:solidFill>
                  <a:latin typeface="微軟正黑體" pitchFamily="34" charset="-120"/>
                  <a:ea typeface="微軟正黑體" pitchFamily="34" charset="-120"/>
                </a:rPr>
                <a:t>、郵寄</a:t>
              </a:r>
              <a:r>
                <a:rPr lang="en-US" altLang="zh-TW" sz="2400" dirty="0" smtClean="0">
                  <a:solidFill>
                    <a:schemeClr val="tx1"/>
                  </a:solidFill>
                  <a:latin typeface="微軟正黑體" pitchFamily="34" charset="-120"/>
                  <a:ea typeface="微軟正黑體" pitchFamily="34" charset="-120"/>
                </a:rPr>
                <a:t>)</a:t>
              </a:r>
              <a:r>
                <a:rPr lang="zh-TW" altLang="en-US" sz="2400" dirty="0">
                  <a:solidFill>
                    <a:schemeClr val="tx1"/>
                  </a:solidFill>
                  <a:latin typeface="微軟正黑體" pitchFamily="34" charset="-120"/>
                  <a:ea typeface="微軟正黑體" pitchFamily="34" charset="-120"/>
                </a:rPr>
                <a:t>，不可以以任何理由拒絕或拖延發給工資。</a:t>
              </a:r>
            </a:p>
          </p:txBody>
        </p:sp>
        <p:sp>
          <p:nvSpPr>
            <p:cNvPr id="19" name="TextBox 41"/>
            <p:cNvSpPr txBox="1"/>
            <p:nvPr/>
          </p:nvSpPr>
          <p:spPr>
            <a:xfrm rot="18836568">
              <a:off x="990694" y="2601317"/>
              <a:ext cx="328936" cy="338554"/>
            </a:xfrm>
            <a:prstGeom prst="rect">
              <a:avLst/>
            </a:prstGeom>
            <a:noFill/>
          </p:spPr>
          <p:txBody>
            <a:bodyPr wrap="none" rtlCol="0">
              <a:spAutoFit/>
            </a:bodyPr>
            <a:lstStyle/>
            <a:p>
              <a:r>
                <a:rPr lang="en-US" altLang="zh-TW" sz="1600" dirty="0" smtClean="0">
                  <a:solidFill>
                    <a:schemeClr val="bg1"/>
                  </a:solidFill>
                  <a:latin typeface="微软雅黑" pitchFamily="34" charset="-122"/>
                  <a:ea typeface="微软雅黑" pitchFamily="34" charset="-122"/>
                </a:rPr>
                <a:t>A</a:t>
              </a:r>
              <a:endParaRPr lang="en-US" sz="1600" dirty="0">
                <a:solidFill>
                  <a:schemeClr val="bg1"/>
                </a:solidFill>
                <a:latin typeface="微软雅黑" pitchFamily="34" charset="-122"/>
                <a:ea typeface="微软雅黑" pitchFamily="34" charset="-122"/>
              </a:endParaRPr>
            </a:p>
          </p:txBody>
        </p:sp>
        <p:sp>
          <p:nvSpPr>
            <p:cNvPr id="20" name="TextBox 45"/>
            <p:cNvSpPr txBox="1"/>
            <p:nvPr/>
          </p:nvSpPr>
          <p:spPr>
            <a:xfrm>
              <a:off x="4432060" y="2008361"/>
              <a:ext cx="184731" cy="1015663"/>
            </a:xfrm>
            <a:prstGeom prst="rect">
              <a:avLst/>
            </a:prstGeom>
            <a:noFill/>
          </p:spPr>
          <p:txBody>
            <a:bodyPr wrap="none" rtlCol="0">
              <a:spAutoFit/>
            </a:bodyPr>
            <a:lstStyle/>
            <a:p>
              <a:endParaRPr lang="en-US" sz="6000" dirty="0">
                <a:ln>
                  <a:solidFill>
                    <a:srgbClr val="76B531"/>
                  </a:solidFill>
                </a:ln>
                <a:solidFill>
                  <a:schemeClr val="bg1"/>
                </a:solidFill>
                <a:effectLst>
                  <a:reflection blurRad="6350" stA="55000" endA="300" endPos="45500" dir="5400000" sy="-100000" algn="bl" rotWithShape="0"/>
                </a:effectLst>
                <a:latin typeface="Arial Black" pitchFamily="34" charset="0"/>
              </a:endParaRPr>
            </a:p>
          </p:txBody>
        </p:sp>
      </p:grpSp>
    </p:spTree>
    <p:extLst>
      <p:ext uri="{BB962C8B-B14F-4D97-AF65-F5344CB8AC3E}">
        <p14:creationId xmlns:p14="http://schemas.microsoft.com/office/powerpoint/2010/main" val="891498907"/>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標題 2"/>
          <p:cNvSpPr>
            <a:spLocks noGrp="1"/>
          </p:cNvSpPr>
          <p:nvPr>
            <p:ph type="title"/>
          </p:nvPr>
        </p:nvSpPr>
        <p:spPr>
          <a:xfrm>
            <a:off x="762000" y="269875"/>
            <a:ext cx="8382000" cy="1143000"/>
          </a:xfrm>
        </p:spPr>
        <p:txBody>
          <a:bodyPr anchor="ctr"/>
          <a:lstStyle/>
          <a:p>
            <a:r>
              <a:rPr altLang="en-US" dirty="0" err="1" smtClean="0">
                <a:solidFill>
                  <a:schemeClr val="tx1">
                    <a:lumMod val="65000"/>
                    <a:lumOff val="35000"/>
                  </a:schemeClr>
                </a:solidFill>
                <a:latin typeface="微軟正黑體" pitchFamily="34" charset="-120"/>
                <a:ea typeface="微軟正黑體" pitchFamily="34" charset="-120"/>
              </a:rPr>
              <a:t>平日每小時工資額</a:t>
            </a:r>
            <a:r>
              <a:rPr lang="en-US" altLang="en-US" dirty="0" smtClean="0">
                <a:solidFill>
                  <a:schemeClr val="tx1">
                    <a:lumMod val="65000"/>
                    <a:lumOff val="35000"/>
                  </a:schemeClr>
                </a:solidFill>
                <a:latin typeface="微軟正黑體" pitchFamily="34" charset="-120"/>
                <a:ea typeface="微軟正黑體" pitchFamily="34" charset="-120"/>
              </a:rPr>
              <a:t>(</a:t>
            </a:r>
            <a:r>
              <a:rPr lang="zh-TW" altLang="en-US" dirty="0" smtClean="0">
                <a:solidFill>
                  <a:schemeClr val="tx1">
                    <a:lumMod val="65000"/>
                    <a:lumOff val="35000"/>
                  </a:schemeClr>
                </a:solidFill>
                <a:latin typeface="微軟正黑體" pitchFamily="34" charset="-120"/>
                <a:ea typeface="微軟正黑體" pitchFamily="34" charset="-120"/>
              </a:rPr>
              <a:t>加班費</a:t>
            </a:r>
            <a:r>
              <a:rPr lang="en-US" altLang="zh-TW" dirty="0" smtClean="0">
                <a:solidFill>
                  <a:schemeClr val="tx1">
                    <a:lumMod val="65000"/>
                    <a:lumOff val="35000"/>
                  </a:schemeClr>
                </a:solidFill>
                <a:latin typeface="微軟正黑體" pitchFamily="34" charset="-120"/>
                <a:ea typeface="微軟正黑體" pitchFamily="34" charset="-120"/>
              </a:rPr>
              <a:t>)</a:t>
            </a:r>
            <a:endParaRPr altLang="en-US" dirty="0" smtClean="0">
              <a:solidFill>
                <a:schemeClr val="tx1">
                  <a:lumMod val="65000"/>
                  <a:lumOff val="35000"/>
                </a:schemeClr>
              </a:solidFill>
              <a:latin typeface="微軟正黑體" pitchFamily="34" charset="-120"/>
              <a:ea typeface="微軟正黑體" pitchFamily="34" charset="-120"/>
            </a:endParaRPr>
          </a:p>
        </p:txBody>
      </p:sp>
      <p:sp>
        <p:nvSpPr>
          <p:cNvPr id="3" name="頁尾版面配置區 2"/>
          <p:cNvSpPr>
            <a:spLocks noGrp="1"/>
          </p:cNvSpPr>
          <p:nvPr>
            <p:ph type="ftr" sz="quarter" idx="11"/>
          </p:nvPr>
        </p:nvSpPr>
        <p:spPr/>
        <p:txBody>
          <a:bodyPr/>
          <a:lstStyle/>
          <a:p>
            <a:pPr>
              <a:defRPr/>
            </a:pPr>
            <a:endParaRPr lang="zh-TW" altLang="en-US"/>
          </a:p>
        </p:txBody>
      </p:sp>
      <p:sp>
        <p:nvSpPr>
          <p:cNvPr id="4" name="投影片編號版面配置區 3"/>
          <p:cNvSpPr>
            <a:spLocks noGrp="1"/>
          </p:cNvSpPr>
          <p:nvPr>
            <p:ph type="sldNum" sz="quarter" idx="12"/>
          </p:nvPr>
        </p:nvSpPr>
        <p:spPr/>
        <p:txBody>
          <a:bodyPr/>
          <a:lstStyle/>
          <a:p>
            <a:pPr>
              <a:defRPr/>
            </a:pPr>
            <a:fld id="{24531CD6-13BA-4304-999F-D086CE62A7E3}" type="slidenum">
              <a:rPr lang="en-US" altLang="zh-TW" smtClean="0"/>
              <a:pPr>
                <a:defRPr/>
              </a:pPr>
              <a:t>24</a:t>
            </a:fld>
            <a:endParaRPr lang="en-US" altLang="zh-TW"/>
          </a:p>
        </p:txBody>
      </p:sp>
      <p:graphicFrame>
        <p:nvGraphicFramePr>
          <p:cNvPr id="5" name="資料庫圖表 4"/>
          <p:cNvGraphicFramePr/>
          <p:nvPr>
            <p:extLst/>
          </p:nvPr>
        </p:nvGraphicFramePr>
        <p:xfrm>
          <a:off x="755576" y="1556792"/>
          <a:ext cx="7848872" cy="48965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24241285"/>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762000" y="269632"/>
            <a:ext cx="8382000" cy="1143000"/>
          </a:xfrm>
        </p:spPr>
        <p:txBody>
          <a:bodyPr anchor="ctr"/>
          <a:lstStyle/>
          <a:p>
            <a:r>
              <a:rPr lang="zh-TW" altLang="en-US" dirty="0" smtClean="0">
                <a:solidFill>
                  <a:schemeClr val="tx1">
                    <a:lumMod val="65000"/>
                    <a:lumOff val="35000"/>
                  </a:schemeClr>
                </a:solidFill>
                <a:latin typeface="微軟正黑體" pitchFamily="34" charset="-120"/>
                <a:ea typeface="微軟正黑體" pitchFamily="34" charset="-120"/>
              </a:rPr>
              <a:t>平日</a:t>
            </a:r>
            <a:r>
              <a:rPr lang="zh-TW" altLang="en-US" dirty="0">
                <a:solidFill>
                  <a:schemeClr val="tx1">
                    <a:lumMod val="65000"/>
                    <a:lumOff val="35000"/>
                  </a:schemeClr>
                </a:solidFill>
                <a:latin typeface="微軟正黑體" pitchFamily="34" charset="-120"/>
                <a:ea typeface="微軟正黑體" pitchFamily="34" charset="-120"/>
              </a:rPr>
              <a:t>每小時工資額</a:t>
            </a:r>
            <a:r>
              <a:rPr lang="en-US" altLang="zh-TW" dirty="0">
                <a:solidFill>
                  <a:schemeClr val="tx1">
                    <a:lumMod val="65000"/>
                    <a:lumOff val="35000"/>
                  </a:schemeClr>
                </a:solidFill>
                <a:latin typeface="微軟正黑體" pitchFamily="34" charset="-120"/>
                <a:ea typeface="微軟正黑體" pitchFamily="34" charset="-120"/>
              </a:rPr>
              <a:t>(</a:t>
            </a:r>
            <a:r>
              <a:rPr lang="zh-TW" altLang="en-US" dirty="0">
                <a:solidFill>
                  <a:schemeClr val="tx1">
                    <a:lumMod val="65000"/>
                    <a:lumOff val="35000"/>
                  </a:schemeClr>
                </a:solidFill>
                <a:latin typeface="微軟正黑體" pitchFamily="34" charset="-120"/>
                <a:ea typeface="微軟正黑體" pitchFamily="34" charset="-120"/>
              </a:rPr>
              <a:t>加班費</a:t>
            </a:r>
            <a:r>
              <a:rPr lang="en-US" altLang="zh-TW" dirty="0">
                <a:solidFill>
                  <a:schemeClr val="tx1">
                    <a:lumMod val="65000"/>
                    <a:lumOff val="35000"/>
                  </a:schemeClr>
                </a:solidFill>
                <a:latin typeface="微軟正黑體" pitchFamily="34" charset="-120"/>
                <a:ea typeface="微軟正黑體" pitchFamily="34" charset="-120"/>
              </a:rPr>
              <a:t>)</a:t>
            </a:r>
            <a:endParaRPr lang="zh-TW" altLang="en-US" dirty="0">
              <a:solidFill>
                <a:schemeClr val="tx1">
                  <a:lumMod val="65000"/>
                  <a:lumOff val="35000"/>
                </a:schemeClr>
              </a:solidFill>
              <a:latin typeface="微軟正黑體" pitchFamily="34" charset="-120"/>
              <a:ea typeface="微軟正黑體" pitchFamily="34" charset="-120"/>
            </a:endParaRPr>
          </a:p>
        </p:txBody>
      </p:sp>
      <p:graphicFrame>
        <p:nvGraphicFramePr>
          <p:cNvPr id="6" name="內容版面配置區 5"/>
          <p:cNvGraphicFramePr>
            <a:graphicFrameLocks noGrp="1"/>
          </p:cNvGraphicFramePr>
          <p:nvPr>
            <p:ph idx="1"/>
            <p:extLst/>
          </p:nvPr>
        </p:nvGraphicFramePr>
        <p:xfrm>
          <a:off x="762000" y="1597025"/>
          <a:ext cx="8077200" cy="42973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頁尾版面配置區 3"/>
          <p:cNvSpPr>
            <a:spLocks noGrp="1"/>
          </p:cNvSpPr>
          <p:nvPr>
            <p:ph type="ftr" sz="quarter" idx="11"/>
          </p:nvPr>
        </p:nvSpPr>
        <p:spPr/>
        <p:txBody>
          <a:bodyPr/>
          <a:lstStyle/>
          <a:p>
            <a:pPr>
              <a:defRPr/>
            </a:pPr>
            <a:endParaRPr lang="zh-TW" altLang="en-US"/>
          </a:p>
        </p:txBody>
      </p:sp>
      <p:sp>
        <p:nvSpPr>
          <p:cNvPr id="5" name="投影片編號版面配置區 4"/>
          <p:cNvSpPr>
            <a:spLocks noGrp="1"/>
          </p:cNvSpPr>
          <p:nvPr>
            <p:ph type="sldNum" sz="quarter" idx="12"/>
          </p:nvPr>
        </p:nvSpPr>
        <p:spPr/>
        <p:txBody>
          <a:bodyPr/>
          <a:lstStyle/>
          <a:p>
            <a:pPr>
              <a:defRPr/>
            </a:pPr>
            <a:fld id="{24531CD6-13BA-4304-999F-D086CE62A7E3}" type="slidenum">
              <a:rPr lang="en-US" altLang="zh-TW" smtClean="0"/>
              <a:pPr>
                <a:defRPr/>
              </a:pPr>
              <a:t>25</a:t>
            </a:fld>
            <a:endParaRPr lang="en-US" altLang="zh-TW"/>
          </a:p>
        </p:txBody>
      </p:sp>
    </p:spTree>
    <p:extLst>
      <p:ext uri="{BB962C8B-B14F-4D97-AF65-F5344CB8AC3E}">
        <p14:creationId xmlns:p14="http://schemas.microsoft.com/office/powerpoint/2010/main" val="700969717"/>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頁尾版面配置區 3"/>
          <p:cNvSpPr>
            <a:spLocks noGrp="1"/>
          </p:cNvSpPr>
          <p:nvPr>
            <p:ph type="ftr" sz="quarter" idx="11"/>
          </p:nvPr>
        </p:nvSpPr>
        <p:spPr/>
        <p:txBody>
          <a:bodyPr/>
          <a:lstStyle/>
          <a:p>
            <a:pPr>
              <a:defRPr/>
            </a:pPr>
            <a:endParaRPr lang="zh-TW" altLang="en-US"/>
          </a:p>
        </p:txBody>
      </p:sp>
      <p:sp>
        <p:nvSpPr>
          <p:cNvPr id="5" name="投影片編號版面配置區 4"/>
          <p:cNvSpPr>
            <a:spLocks noGrp="1"/>
          </p:cNvSpPr>
          <p:nvPr>
            <p:ph type="sldNum" sz="quarter" idx="12"/>
          </p:nvPr>
        </p:nvSpPr>
        <p:spPr/>
        <p:txBody>
          <a:bodyPr/>
          <a:lstStyle/>
          <a:p>
            <a:pPr>
              <a:defRPr/>
            </a:pPr>
            <a:fld id="{24531CD6-13BA-4304-999F-D086CE62A7E3}" type="slidenum">
              <a:rPr lang="en-US" altLang="zh-TW" smtClean="0"/>
              <a:pPr>
                <a:defRPr/>
              </a:pPr>
              <a:t>26</a:t>
            </a:fld>
            <a:endParaRPr lang="en-US" altLang="zh-TW"/>
          </a:p>
        </p:txBody>
      </p:sp>
      <p:sp>
        <p:nvSpPr>
          <p:cNvPr id="6" name="矩形 5"/>
          <p:cNvSpPr/>
          <p:nvPr/>
        </p:nvSpPr>
        <p:spPr>
          <a:xfrm>
            <a:off x="3702774" y="285728"/>
            <a:ext cx="1512168" cy="3870857"/>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buNone/>
            </a:pPr>
            <a:r>
              <a:rPr lang="en-US" altLang="zh-TW" sz="3200" dirty="0" smtClean="0">
                <a:latin typeface="微軟正黑體" pitchFamily="34" charset="-120"/>
                <a:ea typeface="微軟正黑體" pitchFamily="34" charset="-120"/>
              </a:rPr>
              <a:t>8</a:t>
            </a:r>
            <a:r>
              <a:rPr lang="zh-TW" altLang="en-US" sz="3200" dirty="0" smtClean="0">
                <a:latin typeface="微軟正黑體" pitchFamily="34" charset="-120"/>
                <a:ea typeface="微軟正黑體" pitchFamily="34" charset="-120"/>
              </a:rPr>
              <a:t>小時</a:t>
            </a:r>
            <a:endParaRPr lang="zh-TW" altLang="en-US" sz="3200" dirty="0">
              <a:latin typeface="微軟正黑體" pitchFamily="34" charset="-120"/>
              <a:ea typeface="微軟正黑體" pitchFamily="34" charset="-120"/>
            </a:endParaRPr>
          </a:p>
        </p:txBody>
      </p:sp>
      <p:sp>
        <p:nvSpPr>
          <p:cNvPr id="7" name="矩形 6"/>
          <p:cNvSpPr/>
          <p:nvPr/>
        </p:nvSpPr>
        <p:spPr>
          <a:xfrm>
            <a:off x="3702774" y="4143380"/>
            <a:ext cx="1512168" cy="978758"/>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buNone/>
            </a:pPr>
            <a:r>
              <a:rPr lang="en-US" altLang="zh-TW" sz="3200" dirty="0" smtClean="0">
                <a:latin typeface="微軟正黑體" pitchFamily="34" charset="-120"/>
                <a:ea typeface="微軟正黑體" pitchFamily="34" charset="-120"/>
              </a:rPr>
              <a:t>2</a:t>
            </a:r>
            <a:r>
              <a:rPr lang="zh-TW" altLang="en-US" sz="3200" dirty="0" smtClean="0">
                <a:latin typeface="微軟正黑體" pitchFamily="34" charset="-120"/>
                <a:ea typeface="微軟正黑體" pitchFamily="34" charset="-120"/>
              </a:rPr>
              <a:t>小時</a:t>
            </a:r>
            <a:endParaRPr lang="zh-TW" altLang="en-US" sz="3200" dirty="0">
              <a:latin typeface="微軟正黑體" pitchFamily="34" charset="-120"/>
              <a:ea typeface="微軟正黑體" pitchFamily="34" charset="-120"/>
            </a:endParaRPr>
          </a:p>
        </p:txBody>
      </p:sp>
      <p:sp>
        <p:nvSpPr>
          <p:cNvPr id="9" name="矩形 8"/>
          <p:cNvSpPr/>
          <p:nvPr/>
        </p:nvSpPr>
        <p:spPr>
          <a:xfrm>
            <a:off x="3702774" y="5143512"/>
            <a:ext cx="1512168" cy="97875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en-US" altLang="zh-TW" sz="3200" dirty="0" smtClean="0">
                <a:latin typeface="微軟正黑體" pitchFamily="34" charset="-120"/>
                <a:ea typeface="微軟正黑體" pitchFamily="34" charset="-120"/>
              </a:rPr>
              <a:t>2</a:t>
            </a:r>
            <a:r>
              <a:rPr lang="zh-TW" altLang="en-US" sz="3200" dirty="0" smtClean="0">
                <a:latin typeface="微軟正黑體" pitchFamily="34" charset="-120"/>
                <a:ea typeface="微軟正黑體" pitchFamily="34" charset="-120"/>
              </a:rPr>
              <a:t>小時</a:t>
            </a:r>
            <a:endParaRPr lang="zh-TW" altLang="en-US" sz="3200" dirty="0">
              <a:latin typeface="微軟正黑體" pitchFamily="34" charset="-120"/>
              <a:ea typeface="微軟正黑體" pitchFamily="34" charset="-120"/>
            </a:endParaRPr>
          </a:p>
        </p:txBody>
      </p:sp>
      <p:sp>
        <p:nvSpPr>
          <p:cNvPr id="10" name="圓角矩形圖說文字 9"/>
          <p:cNvSpPr/>
          <p:nvPr/>
        </p:nvSpPr>
        <p:spPr>
          <a:xfrm>
            <a:off x="5500694" y="2000240"/>
            <a:ext cx="3024336" cy="756084"/>
          </a:xfrm>
          <a:prstGeom prst="wedgeRoundRectCallout">
            <a:avLst>
              <a:gd name="adj1" fmla="val -60340"/>
              <a:gd name="adj2" fmla="val 4046"/>
              <a:gd name="adj3" fmla="val 16667"/>
            </a:avLst>
          </a:prstGeom>
        </p:spPr>
        <p:style>
          <a:lnRef idx="3">
            <a:schemeClr val="lt1"/>
          </a:lnRef>
          <a:fillRef idx="1">
            <a:schemeClr val="accent6"/>
          </a:fillRef>
          <a:effectRef idx="1">
            <a:schemeClr val="accent6"/>
          </a:effectRef>
          <a:fontRef idx="minor">
            <a:schemeClr val="lt1"/>
          </a:fontRef>
        </p:style>
        <p:txBody>
          <a:bodyPr rtlCol="0" anchor="ctr"/>
          <a:lstStyle/>
          <a:p>
            <a:pPr algn="ctr">
              <a:buNone/>
            </a:pPr>
            <a:r>
              <a:rPr lang="zh-TW" altLang="en-US" sz="2400" dirty="0" smtClean="0">
                <a:latin typeface="+mj-ea"/>
                <a:ea typeface="+mj-ea"/>
              </a:rPr>
              <a:t>正常工作時間</a:t>
            </a:r>
            <a:endParaRPr lang="zh-TW" altLang="en-US" sz="2400" dirty="0">
              <a:latin typeface="+mj-ea"/>
              <a:ea typeface="+mj-ea"/>
            </a:endParaRPr>
          </a:p>
        </p:txBody>
      </p:sp>
      <p:sp>
        <p:nvSpPr>
          <p:cNvPr id="13" name="圓角矩形圖說文字 12"/>
          <p:cNvSpPr/>
          <p:nvPr/>
        </p:nvSpPr>
        <p:spPr>
          <a:xfrm>
            <a:off x="5562600" y="4114800"/>
            <a:ext cx="3024336" cy="756084"/>
          </a:xfrm>
          <a:prstGeom prst="wedgeRoundRectCallout">
            <a:avLst>
              <a:gd name="adj1" fmla="val -60340"/>
              <a:gd name="adj2" fmla="val 4046"/>
              <a:gd name="adj3" fmla="val 16667"/>
            </a:avLst>
          </a:prstGeom>
        </p:spPr>
        <p:style>
          <a:lnRef idx="3">
            <a:schemeClr val="lt1"/>
          </a:lnRef>
          <a:fillRef idx="1">
            <a:schemeClr val="accent5"/>
          </a:fillRef>
          <a:effectRef idx="1">
            <a:schemeClr val="accent5"/>
          </a:effectRef>
          <a:fontRef idx="minor">
            <a:schemeClr val="lt1"/>
          </a:fontRef>
        </p:style>
        <p:txBody>
          <a:bodyPr rtlCol="0" anchor="ctr"/>
          <a:lstStyle/>
          <a:p>
            <a:pPr algn="ctr">
              <a:buNone/>
            </a:pPr>
            <a:r>
              <a:rPr lang="zh-TW" altLang="en-US" sz="2000" dirty="0" smtClean="0">
                <a:latin typeface="微軟正黑體" pitchFamily="34" charset="-120"/>
                <a:ea typeface="微軟正黑體" pitchFamily="34" charset="-120"/>
              </a:rPr>
              <a:t>延長工作時間第</a:t>
            </a:r>
            <a:r>
              <a:rPr lang="en-US" altLang="zh-TW" sz="2000" dirty="0" smtClean="0">
                <a:latin typeface="微軟正黑體" pitchFamily="34" charset="-120"/>
                <a:ea typeface="微軟正黑體" pitchFamily="34" charset="-120"/>
              </a:rPr>
              <a:t>1</a:t>
            </a:r>
            <a:r>
              <a:rPr lang="zh-TW" altLang="en-US" sz="2000" dirty="0" smtClean="0">
                <a:latin typeface="微軟正黑體" pitchFamily="34" charset="-120"/>
                <a:ea typeface="微軟正黑體" pitchFamily="34" charset="-120"/>
              </a:rPr>
              <a:t>～第</a:t>
            </a:r>
            <a:r>
              <a:rPr lang="en-US" altLang="zh-TW" sz="2000" dirty="0" smtClean="0">
                <a:latin typeface="微軟正黑體" pitchFamily="34" charset="-120"/>
                <a:ea typeface="微軟正黑體" pitchFamily="34" charset="-120"/>
              </a:rPr>
              <a:t>2</a:t>
            </a:r>
            <a:r>
              <a:rPr lang="zh-TW" altLang="en-US" sz="2000" dirty="0" smtClean="0">
                <a:latin typeface="微軟正黑體" pitchFamily="34" charset="-120"/>
                <a:ea typeface="微軟正黑體" pitchFamily="34" charset="-120"/>
              </a:rPr>
              <a:t>小時加給三分之一</a:t>
            </a:r>
            <a:endParaRPr lang="zh-TW" altLang="en-US" sz="2000" dirty="0">
              <a:latin typeface="微軟正黑體" pitchFamily="34" charset="-120"/>
              <a:ea typeface="微軟正黑體" pitchFamily="34" charset="-120"/>
            </a:endParaRPr>
          </a:p>
        </p:txBody>
      </p:sp>
      <p:sp>
        <p:nvSpPr>
          <p:cNvPr id="14" name="圓角矩形圖說文字 13"/>
          <p:cNvSpPr/>
          <p:nvPr/>
        </p:nvSpPr>
        <p:spPr>
          <a:xfrm>
            <a:off x="5500694" y="5286388"/>
            <a:ext cx="3024336" cy="756084"/>
          </a:xfrm>
          <a:prstGeom prst="wedgeRoundRectCallout">
            <a:avLst>
              <a:gd name="adj1" fmla="val -60340"/>
              <a:gd name="adj2" fmla="val 4046"/>
              <a:gd name="adj3" fmla="val 16667"/>
            </a:avLst>
          </a:prstGeom>
        </p:spPr>
        <p:style>
          <a:lnRef idx="3">
            <a:schemeClr val="lt1"/>
          </a:lnRef>
          <a:fillRef idx="1">
            <a:schemeClr val="accent1"/>
          </a:fillRef>
          <a:effectRef idx="1">
            <a:schemeClr val="accent1"/>
          </a:effectRef>
          <a:fontRef idx="minor">
            <a:schemeClr val="lt1"/>
          </a:fontRef>
        </p:style>
        <p:txBody>
          <a:bodyPr rtlCol="0" anchor="ctr"/>
          <a:lstStyle/>
          <a:p>
            <a:pPr algn="ctr">
              <a:buNone/>
            </a:pPr>
            <a:r>
              <a:rPr lang="zh-TW" altLang="en-US" sz="2000" dirty="0" smtClean="0">
                <a:latin typeface="微軟正黑體" pitchFamily="34" charset="-120"/>
                <a:ea typeface="微軟正黑體" pitchFamily="34" charset="-120"/>
              </a:rPr>
              <a:t>延長工作時間第</a:t>
            </a:r>
            <a:r>
              <a:rPr lang="en-US" altLang="zh-TW" sz="2000" dirty="0" smtClean="0">
                <a:latin typeface="微軟正黑體" pitchFamily="34" charset="-120"/>
                <a:ea typeface="微軟正黑體" pitchFamily="34" charset="-120"/>
              </a:rPr>
              <a:t>3</a:t>
            </a:r>
            <a:r>
              <a:rPr lang="zh-TW" altLang="en-US" sz="2000" dirty="0" smtClean="0">
                <a:latin typeface="微軟正黑體" pitchFamily="34" charset="-120"/>
                <a:ea typeface="微軟正黑體" pitchFamily="34" charset="-120"/>
              </a:rPr>
              <a:t>～第</a:t>
            </a:r>
            <a:r>
              <a:rPr lang="en-US" altLang="zh-TW" sz="2000" dirty="0" smtClean="0">
                <a:latin typeface="微軟正黑體" pitchFamily="34" charset="-120"/>
                <a:ea typeface="微軟正黑體" pitchFamily="34" charset="-120"/>
              </a:rPr>
              <a:t>4</a:t>
            </a:r>
            <a:r>
              <a:rPr lang="zh-TW" altLang="en-US" sz="2000" dirty="0" smtClean="0">
                <a:latin typeface="微軟正黑體" pitchFamily="34" charset="-120"/>
                <a:ea typeface="微軟正黑體" pitchFamily="34" charset="-120"/>
              </a:rPr>
              <a:t>個小時，加給三分之二</a:t>
            </a:r>
            <a:endParaRPr lang="zh-TW" altLang="en-US" sz="2000" dirty="0">
              <a:latin typeface="微軟正黑體" pitchFamily="34" charset="-120"/>
              <a:ea typeface="微軟正黑體" pitchFamily="34" charset="-120"/>
            </a:endParaRPr>
          </a:p>
        </p:txBody>
      </p:sp>
    </p:spTree>
    <p:extLst>
      <p:ext uri="{BB962C8B-B14F-4D97-AF65-F5344CB8AC3E}">
        <p14:creationId xmlns:p14="http://schemas.microsoft.com/office/powerpoint/2010/main" val="255965653"/>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標題 1"/>
          <p:cNvSpPr>
            <a:spLocks noGrp="1"/>
          </p:cNvSpPr>
          <p:nvPr>
            <p:ph type="title"/>
          </p:nvPr>
        </p:nvSpPr>
        <p:spPr>
          <a:xfrm>
            <a:off x="762000" y="269875"/>
            <a:ext cx="8382000" cy="1143000"/>
          </a:xfrm>
        </p:spPr>
        <p:txBody>
          <a:bodyPr/>
          <a:lstStyle/>
          <a:p>
            <a:r>
              <a:rPr lang="zh-TW" altLang="en-US" dirty="0" smtClean="0">
                <a:solidFill>
                  <a:schemeClr val="tx1">
                    <a:lumMod val="65000"/>
                    <a:lumOff val="35000"/>
                  </a:schemeClr>
                </a:solidFill>
                <a:latin typeface="微軟正黑體" pitchFamily="34" charset="-120"/>
                <a:ea typeface="微軟正黑體" pitchFamily="34" charset="-120"/>
              </a:rPr>
              <a:t>平日</a:t>
            </a:r>
            <a:r>
              <a:rPr lang="zh-TW" altLang="en-US" dirty="0">
                <a:solidFill>
                  <a:schemeClr val="tx1">
                    <a:lumMod val="65000"/>
                    <a:lumOff val="35000"/>
                  </a:schemeClr>
                </a:solidFill>
                <a:latin typeface="微軟正黑體" pitchFamily="34" charset="-120"/>
                <a:ea typeface="微軟正黑體" pitchFamily="34" charset="-120"/>
              </a:rPr>
              <a:t>每小時工資額</a:t>
            </a:r>
            <a:r>
              <a:rPr lang="en-US" altLang="zh-TW" dirty="0">
                <a:solidFill>
                  <a:schemeClr val="tx1">
                    <a:lumMod val="65000"/>
                    <a:lumOff val="35000"/>
                  </a:schemeClr>
                </a:solidFill>
                <a:latin typeface="微軟正黑體" pitchFamily="34" charset="-120"/>
                <a:ea typeface="微軟正黑體" pitchFamily="34" charset="-120"/>
              </a:rPr>
              <a:t>(</a:t>
            </a:r>
            <a:r>
              <a:rPr lang="zh-TW" altLang="en-US" dirty="0">
                <a:solidFill>
                  <a:schemeClr val="tx1">
                    <a:lumMod val="65000"/>
                    <a:lumOff val="35000"/>
                  </a:schemeClr>
                </a:solidFill>
                <a:latin typeface="微軟正黑體" pitchFamily="34" charset="-120"/>
                <a:ea typeface="微軟正黑體" pitchFamily="34" charset="-120"/>
              </a:rPr>
              <a:t>加班費</a:t>
            </a:r>
            <a:r>
              <a:rPr lang="en-US" altLang="zh-TW" dirty="0">
                <a:solidFill>
                  <a:schemeClr val="tx1">
                    <a:lumMod val="65000"/>
                    <a:lumOff val="35000"/>
                  </a:schemeClr>
                </a:solidFill>
                <a:latin typeface="微軟正黑體" pitchFamily="34" charset="-120"/>
                <a:ea typeface="微軟正黑體" pitchFamily="34" charset="-120"/>
              </a:rPr>
              <a:t>)</a:t>
            </a:r>
            <a:endParaRPr altLang="en-US" dirty="0" smtClean="0">
              <a:solidFill>
                <a:schemeClr val="tx1">
                  <a:lumMod val="65000"/>
                  <a:lumOff val="35000"/>
                </a:schemeClr>
              </a:solidFill>
              <a:latin typeface="微軟正黑體" pitchFamily="34" charset="-120"/>
              <a:ea typeface="微軟正黑體" pitchFamily="34" charset="-120"/>
            </a:endParaRPr>
          </a:p>
        </p:txBody>
      </p:sp>
      <p:sp>
        <p:nvSpPr>
          <p:cNvPr id="2" name="頁尾版面配置區 1"/>
          <p:cNvSpPr>
            <a:spLocks noGrp="1"/>
          </p:cNvSpPr>
          <p:nvPr>
            <p:ph type="ftr" sz="quarter" idx="11"/>
          </p:nvPr>
        </p:nvSpPr>
        <p:spPr/>
        <p:txBody>
          <a:bodyPr/>
          <a:lstStyle/>
          <a:p>
            <a:pPr>
              <a:defRPr/>
            </a:pPr>
            <a:endParaRPr lang="zh-TW" altLang="en-US"/>
          </a:p>
        </p:txBody>
      </p:sp>
      <p:sp>
        <p:nvSpPr>
          <p:cNvPr id="4" name="投影片編號版面配置區 3"/>
          <p:cNvSpPr>
            <a:spLocks noGrp="1"/>
          </p:cNvSpPr>
          <p:nvPr>
            <p:ph type="sldNum" sz="quarter" idx="12"/>
          </p:nvPr>
        </p:nvSpPr>
        <p:spPr/>
        <p:txBody>
          <a:bodyPr/>
          <a:lstStyle/>
          <a:p>
            <a:pPr>
              <a:defRPr/>
            </a:pPr>
            <a:fld id="{24531CD6-13BA-4304-999F-D086CE62A7E3}" type="slidenum">
              <a:rPr lang="en-US" altLang="zh-TW" smtClean="0"/>
              <a:pPr>
                <a:defRPr/>
              </a:pPr>
              <a:t>27</a:t>
            </a:fld>
            <a:endParaRPr lang="en-US" altLang="zh-TW"/>
          </a:p>
        </p:txBody>
      </p:sp>
      <p:graphicFrame>
        <p:nvGraphicFramePr>
          <p:cNvPr id="6" name="資料庫圖表 5"/>
          <p:cNvGraphicFramePr/>
          <p:nvPr>
            <p:extLst>
              <p:ext uri="{D42A27DB-BD31-4B8C-83A1-F6EECF244321}">
                <p14:modId xmlns:p14="http://schemas.microsoft.com/office/powerpoint/2010/main" val="3838469524"/>
              </p:ext>
            </p:extLst>
          </p:nvPr>
        </p:nvGraphicFramePr>
        <p:xfrm>
          <a:off x="683568" y="1340768"/>
          <a:ext cx="8208912" cy="48965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254375078"/>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762000" y="269632"/>
            <a:ext cx="8382000" cy="1143000"/>
          </a:xfrm>
        </p:spPr>
        <p:txBody>
          <a:bodyPr/>
          <a:lstStyle/>
          <a:p>
            <a:r>
              <a:rPr lang="zh-TW" altLang="en-US" dirty="0" smtClean="0">
                <a:solidFill>
                  <a:schemeClr val="tx1">
                    <a:lumMod val="65000"/>
                    <a:lumOff val="35000"/>
                  </a:schemeClr>
                </a:solidFill>
                <a:latin typeface="微軟正黑體" pitchFamily="34" charset="-120"/>
                <a:ea typeface="微軟正黑體" pitchFamily="34" charset="-120"/>
              </a:rPr>
              <a:t>平日</a:t>
            </a:r>
            <a:r>
              <a:rPr lang="zh-TW" altLang="en-US" dirty="0">
                <a:solidFill>
                  <a:schemeClr val="tx1">
                    <a:lumMod val="65000"/>
                    <a:lumOff val="35000"/>
                  </a:schemeClr>
                </a:solidFill>
                <a:latin typeface="微軟正黑體" pitchFamily="34" charset="-120"/>
                <a:ea typeface="微軟正黑體" pitchFamily="34" charset="-120"/>
              </a:rPr>
              <a:t>每小時工資額</a:t>
            </a:r>
            <a:r>
              <a:rPr lang="en-US" altLang="zh-TW" dirty="0">
                <a:solidFill>
                  <a:schemeClr val="tx1">
                    <a:lumMod val="65000"/>
                    <a:lumOff val="35000"/>
                  </a:schemeClr>
                </a:solidFill>
                <a:latin typeface="微軟正黑體" pitchFamily="34" charset="-120"/>
                <a:ea typeface="微軟正黑體" pitchFamily="34" charset="-120"/>
              </a:rPr>
              <a:t>(</a:t>
            </a:r>
            <a:r>
              <a:rPr lang="zh-TW" altLang="en-US" dirty="0">
                <a:solidFill>
                  <a:schemeClr val="tx1">
                    <a:lumMod val="65000"/>
                    <a:lumOff val="35000"/>
                  </a:schemeClr>
                </a:solidFill>
                <a:latin typeface="微軟正黑體" pitchFamily="34" charset="-120"/>
                <a:ea typeface="微軟正黑體" pitchFamily="34" charset="-120"/>
              </a:rPr>
              <a:t>加班費</a:t>
            </a:r>
            <a:r>
              <a:rPr lang="en-US" altLang="zh-TW" dirty="0">
                <a:solidFill>
                  <a:schemeClr val="tx1">
                    <a:lumMod val="65000"/>
                    <a:lumOff val="35000"/>
                  </a:schemeClr>
                </a:solidFill>
                <a:latin typeface="微軟正黑體" pitchFamily="34" charset="-120"/>
                <a:ea typeface="微軟正黑體" pitchFamily="34" charset="-120"/>
              </a:rPr>
              <a:t>)</a:t>
            </a:r>
            <a:endParaRPr lang="zh-TW" altLang="en-US" dirty="0">
              <a:solidFill>
                <a:schemeClr val="tx1">
                  <a:lumMod val="65000"/>
                  <a:lumOff val="35000"/>
                </a:schemeClr>
              </a:solidFill>
              <a:latin typeface="微軟正黑體" pitchFamily="34" charset="-120"/>
              <a:ea typeface="微軟正黑體" pitchFamily="34" charset="-120"/>
            </a:endParaRPr>
          </a:p>
        </p:txBody>
      </p:sp>
      <p:sp>
        <p:nvSpPr>
          <p:cNvPr id="4" name="頁尾版面配置區 3"/>
          <p:cNvSpPr>
            <a:spLocks noGrp="1"/>
          </p:cNvSpPr>
          <p:nvPr>
            <p:ph type="ftr" sz="quarter" idx="11"/>
          </p:nvPr>
        </p:nvSpPr>
        <p:spPr/>
        <p:txBody>
          <a:bodyPr/>
          <a:lstStyle/>
          <a:p>
            <a:pPr>
              <a:defRPr/>
            </a:pPr>
            <a:endParaRPr lang="zh-TW" altLang="en-US"/>
          </a:p>
        </p:txBody>
      </p:sp>
      <p:sp>
        <p:nvSpPr>
          <p:cNvPr id="5" name="投影片編號版面配置區 4"/>
          <p:cNvSpPr>
            <a:spLocks noGrp="1"/>
          </p:cNvSpPr>
          <p:nvPr>
            <p:ph type="sldNum" sz="quarter" idx="12"/>
          </p:nvPr>
        </p:nvSpPr>
        <p:spPr/>
        <p:txBody>
          <a:bodyPr/>
          <a:lstStyle/>
          <a:p>
            <a:pPr>
              <a:defRPr/>
            </a:pPr>
            <a:fld id="{24531CD6-13BA-4304-999F-D086CE62A7E3}" type="slidenum">
              <a:rPr lang="en-US" altLang="zh-TW" smtClean="0"/>
              <a:pPr>
                <a:defRPr/>
              </a:pPr>
              <a:t>28</a:t>
            </a:fld>
            <a:endParaRPr lang="en-US" altLang="zh-TW"/>
          </a:p>
        </p:txBody>
      </p:sp>
      <p:graphicFrame>
        <p:nvGraphicFramePr>
          <p:cNvPr id="7" name="內容版面配置區 6"/>
          <p:cNvGraphicFramePr>
            <a:graphicFrameLocks noGrp="1"/>
          </p:cNvGraphicFramePr>
          <p:nvPr>
            <p:ph idx="1"/>
            <p:extLst/>
          </p:nvPr>
        </p:nvGraphicFramePr>
        <p:xfrm>
          <a:off x="609600" y="1524000"/>
          <a:ext cx="8229600" cy="438943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181597177"/>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圓角矩形 6"/>
          <p:cNvSpPr/>
          <p:nvPr/>
        </p:nvSpPr>
        <p:spPr>
          <a:xfrm>
            <a:off x="762000" y="3810000"/>
            <a:ext cx="990600" cy="609600"/>
          </a:xfrm>
          <a:prstGeom prst="roundRect">
            <a:avLst/>
          </a:prstGeom>
        </p:spPr>
        <p:style>
          <a:lnRef idx="3">
            <a:schemeClr val="l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lt1"/>
          </a:fontRef>
        </p:style>
      </p:sp>
      <p:sp>
        <p:nvSpPr>
          <p:cNvPr id="5" name="圓角矩形 4"/>
          <p:cNvSpPr/>
          <p:nvPr/>
        </p:nvSpPr>
        <p:spPr>
          <a:xfrm>
            <a:off x="762000" y="1752600"/>
            <a:ext cx="2667000" cy="609600"/>
          </a:xfrm>
          <a:prstGeom prst="roundRect">
            <a:avLst/>
          </a:prstGeom>
        </p:spPr>
        <p:style>
          <a:lnRef idx="3">
            <a:schemeClr val="l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lt1"/>
          </a:fontRef>
        </p:style>
      </p:sp>
      <p:sp>
        <p:nvSpPr>
          <p:cNvPr id="2" name="標題 1"/>
          <p:cNvSpPr>
            <a:spLocks noGrp="1"/>
          </p:cNvSpPr>
          <p:nvPr>
            <p:ph type="title"/>
          </p:nvPr>
        </p:nvSpPr>
        <p:spPr/>
        <p:txBody>
          <a:bodyPr/>
          <a:lstStyle/>
          <a:p>
            <a:r>
              <a:rPr lang="zh-TW" altLang="en-US" dirty="0">
                <a:latin typeface="微軟正黑體" panose="020B0604030504040204" pitchFamily="34" charset="-120"/>
                <a:ea typeface="微軟正黑體" panose="020B0604030504040204" pitchFamily="34" charset="-120"/>
              </a:rPr>
              <a:t>積借休</a:t>
            </a:r>
            <a:r>
              <a:rPr lang="en-US" altLang="zh-TW" dirty="0">
                <a:latin typeface="微軟正黑體" panose="020B0604030504040204" pitchFamily="34" charset="-120"/>
                <a:ea typeface="微軟正黑體" panose="020B0604030504040204" pitchFamily="34" charset="-120"/>
              </a:rPr>
              <a:t>-</a:t>
            </a:r>
            <a:r>
              <a:rPr lang="zh-TW" altLang="en-US" dirty="0">
                <a:latin typeface="微軟正黑體" panose="020B0604030504040204" pitchFamily="34" charset="-120"/>
                <a:ea typeface="微軟正黑體" panose="020B0604030504040204" pitchFamily="34" charset="-120"/>
              </a:rPr>
              <a:t>積休</a:t>
            </a:r>
          </a:p>
        </p:txBody>
      </p:sp>
      <p:sp>
        <p:nvSpPr>
          <p:cNvPr id="3" name="內容版面配置區 2"/>
          <p:cNvSpPr>
            <a:spLocks noGrp="1"/>
          </p:cNvSpPr>
          <p:nvPr>
            <p:ph idx="1"/>
          </p:nvPr>
        </p:nvSpPr>
        <p:spPr/>
        <p:txBody>
          <a:bodyPr>
            <a:normAutofit/>
          </a:bodyPr>
          <a:lstStyle/>
          <a:p>
            <a:r>
              <a:rPr lang="zh-TW" altLang="en-US" dirty="0">
                <a:latin typeface="微軟正黑體" panose="020B0604030504040204" pitchFamily="34" charset="-120"/>
                <a:ea typeface="微軟正黑體" panose="020B0604030504040204" pitchFamily="34" charset="-120"/>
              </a:rPr>
              <a:t>積休制度</a:t>
            </a:r>
            <a:r>
              <a:rPr lang="en-US" altLang="zh-TW" dirty="0">
                <a:latin typeface="微軟正黑體" panose="020B0604030504040204" pitchFamily="34" charset="-120"/>
                <a:ea typeface="微軟正黑體" panose="020B0604030504040204" pitchFamily="34" charset="-120"/>
              </a:rPr>
              <a:t>:</a:t>
            </a:r>
            <a:r>
              <a:rPr lang="zh-TW" altLang="en-US" dirty="0">
                <a:latin typeface="微軟正黑體" panose="020B0604030504040204" pitchFamily="34" charset="-120"/>
                <a:ea typeface="微軟正黑體" panose="020B0604030504040204" pitchFamily="34" charset="-120"/>
              </a:rPr>
              <a:t>類似補休</a:t>
            </a:r>
          </a:p>
          <a:p>
            <a:r>
              <a:rPr lang="zh-TW" altLang="en-US" b="1" dirty="0" smtClean="0">
                <a:solidFill>
                  <a:schemeClr val="bg1"/>
                </a:solidFill>
                <a:latin typeface="微軟正黑體" panose="020B0604030504040204" pitchFamily="34" charset="-120"/>
                <a:ea typeface="微軟正黑體" panose="020B0604030504040204" pitchFamily="34" charset="-120"/>
              </a:rPr>
              <a:t>違法樣態舉例</a:t>
            </a:r>
            <a:r>
              <a:rPr lang="en-US" altLang="zh-TW" dirty="0" smtClean="0">
                <a:latin typeface="微軟正黑體" panose="020B0604030504040204" pitchFamily="34" charset="-120"/>
                <a:ea typeface="微軟正黑體" panose="020B0604030504040204" pitchFamily="34" charset="-120"/>
              </a:rPr>
              <a:t>:</a:t>
            </a:r>
            <a:r>
              <a:rPr lang="zh-TW" altLang="en-US" dirty="0" smtClean="0">
                <a:latin typeface="微軟正黑體" panose="020B0604030504040204" pitchFamily="34" charset="-120"/>
                <a:ea typeface="微軟正黑體" panose="020B0604030504040204" pitchFamily="34" charset="-120"/>
              </a:rPr>
              <a:t>雇主使勞工於約定之正常工時之外延長工時或假日出勤，惟未併入當月工資給付加班費或假日出勤工資，只有允許日後補休（即積休）。</a:t>
            </a:r>
          </a:p>
          <a:p>
            <a:r>
              <a:rPr lang="zh-TW" altLang="en-US" b="1" dirty="0" smtClean="0">
                <a:solidFill>
                  <a:schemeClr val="bg1"/>
                </a:solidFill>
                <a:latin typeface="微軟正黑體" panose="020B0604030504040204" pitchFamily="34" charset="-120"/>
                <a:ea typeface="微軟正黑體" panose="020B0604030504040204" pitchFamily="34" charset="-120"/>
              </a:rPr>
              <a:t>問題</a:t>
            </a:r>
            <a:r>
              <a:rPr lang="en-US" altLang="zh-TW" dirty="0">
                <a:latin typeface="微軟正黑體" panose="020B0604030504040204" pitchFamily="34" charset="-120"/>
                <a:ea typeface="微軟正黑體" panose="020B0604030504040204" pitchFamily="34" charset="-120"/>
              </a:rPr>
              <a:t>:</a:t>
            </a:r>
            <a:r>
              <a:rPr lang="zh-TW" altLang="en-US" dirty="0">
                <a:latin typeface="微軟正黑體" panose="020B0604030504040204" pitchFamily="34" charset="-120"/>
                <a:ea typeface="微軟正黑體" panose="020B0604030504040204" pitchFamily="34" charset="-120"/>
              </a:rPr>
              <a:t>延長工時或假日出勤工資本應併當月工資給付</a:t>
            </a:r>
            <a:r>
              <a:rPr lang="zh-TW" altLang="en-US" dirty="0" smtClean="0">
                <a:latin typeface="微軟正黑體" panose="020B0604030504040204" pitchFamily="34" charset="-120"/>
                <a:ea typeface="微軟正黑體" panose="020B0604030504040204" pitchFamily="34" charset="-120"/>
              </a:rPr>
              <a:t>。雇主</a:t>
            </a:r>
            <a:r>
              <a:rPr lang="zh-TW" altLang="en-US" dirty="0">
                <a:latin typeface="微軟正黑體" panose="020B0604030504040204" pitchFamily="34" charset="-120"/>
                <a:ea typeface="微軟正黑體" panose="020B0604030504040204" pitchFamily="34" charset="-120"/>
              </a:rPr>
              <a:t>不得逕自規定只有補休，並應確認無法補休</a:t>
            </a:r>
            <a:r>
              <a:rPr lang="zh-TW" altLang="en-US" dirty="0" smtClean="0">
                <a:latin typeface="微軟正黑體" panose="020B0604030504040204" pitchFamily="34" charset="-120"/>
                <a:ea typeface="微軟正黑體" panose="020B0604030504040204" pitchFamily="34" charset="-120"/>
              </a:rPr>
              <a:t>完畢</a:t>
            </a:r>
            <a:r>
              <a:rPr lang="zh-TW" altLang="en-US" dirty="0">
                <a:latin typeface="微軟正黑體" panose="020B0604030504040204" pitchFamily="34" charset="-120"/>
                <a:ea typeface="微軟正黑體" panose="020B0604030504040204" pitchFamily="34" charset="-120"/>
              </a:rPr>
              <a:t>者有無結清工資制度。</a:t>
            </a:r>
          </a:p>
        </p:txBody>
      </p:sp>
    </p:spTree>
    <p:extLst>
      <p:ext uri="{BB962C8B-B14F-4D97-AF65-F5344CB8AC3E}">
        <p14:creationId xmlns:p14="http://schemas.microsoft.com/office/powerpoint/2010/main" val="29381756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zh-TW" altLang="en-US" sz="3600" dirty="0">
                <a:latin typeface="微軟正黑體" panose="020B0604030504040204" pitchFamily="34" charset="-120"/>
                <a:ea typeface="微軟正黑體" panose="020B0604030504040204" pitchFamily="34" charset="-120"/>
              </a:rPr>
              <a:t>勞基法修法重點</a:t>
            </a:r>
            <a:r>
              <a:rPr lang="en-US" altLang="zh-TW" sz="3600" dirty="0">
                <a:latin typeface="微軟正黑體" panose="020B0604030504040204" pitchFamily="34" charset="-120"/>
                <a:ea typeface="微軟正黑體" panose="020B0604030504040204" pitchFamily="34" charset="-120"/>
              </a:rPr>
              <a:t>(105</a:t>
            </a:r>
            <a:r>
              <a:rPr lang="zh-TW" altLang="en-US" sz="3600" dirty="0">
                <a:latin typeface="微軟正黑體" panose="020B0604030504040204" pitchFamily="34" charset="-120"/>
                <a:ea typeface="微軟正黑體" panose="020B0604030504040204" pitchFamily="34" charset="-120"/>
              </a:rPr>
              <a:t>年</a:t>
            </a:r>
            <a:r>
              <a:rPr lang="en-US" altLang="zh-TW" sz="3600" dirty="0">
                <a:latin typeface="微軟正黑體" panose="020B0604030504040204" pitchFamily="34" charset="-120"/>
                <a:ea typeface="微軟正黑體" panose="020B0604030504040204" pitchFamily="34" charset="-120"/>
              </a:rPr>
              <a:t>1</a:t>
            </a:r>
            <a:r>
              <a:rPr lang="zh-TW" altLang="en-US" sz="3600" dirty="0">
                <a:latin typeface="微軟正黑體" panose="020B0604030504040204" pitchFamily="34" charset="-120"/>
                <a:ea typeface="微軟正黑體" panose="020B0604030504040204" pitchFamily="34" charset="-120"/>
              </a:rPr>
              <a:t>月</a:t>
            </a:r>
            <a:r>
              <a:rPr lang="en-US" altLang="zh-TW" sz="3600" dirty="0">
                <a:latin typeface="微軟正黑體" panose="020B0604030504040204" pitchFamily="34" charset="-120"/>
                <a:ea typeface="微軟正黑體" panose="020B0604030504040204" pitchFamily="34" charset="-120"/>
              </a:rPr>
              <a:t>1</a:t>
            </a:r>
            <a:r>
              <a:rPr lang="zh-TW" altLang="en-US" sz="3600" dirty="0">
                <a:latin typeface="微軟正黑體" panose="020B0604030504040204" pitchFamily="34" charset="-120"/>
                <a:ea typeface="微軟正黑體" panose="020B0604030504040204" pitchFamily="34" charset="-120"/>
              </a:rPr>
              <a:t>日起施行</a:t>
            </a:r>
            <a:r>
              <a:rPr lang="en-US" altLang="zh-TW" sz="3600" dirty="0">
                <a:latin typeface="微軟正黑體" panose="020B0604030504040204" pitchFamily="34" charset="-120"/>
                <a:ea typeface="微軟正黑體" panose="020B0604030504040204" pitchFamily="34" charset="-120"/>
              </a:rPr>
              <a:t>)</a:t>
            </a:r>
            <a:endParaRPr lang="zh-TW" altLang="en-US" sz="3600" dirty="0">
              <a:latin typeface="微軟正黑體" panose="020B0604030504040204" pitchFamily="34" charset="-120"/>
              <a:ea typeface="微軟正黑體" panose="020B0604030504040204" pitchFamily="34" charset="-120"/>
            </a:endParaRPr>
          </a:p>
        </p:txBody>
      </p:sp>
      <p:graphicFrame>
        <p:nvGraphicFramePr>
          <p:cNvPr id="4" name="內容版面配置區 3"/>
          <p:cNvGraphicFramePr>
            <a:graphicFrameLocks noGrp="1"/>
          </p:cNvGraphicFramePr>
          <p:nvPr>
            <p:ph idx="1"/>
            <p:extLst>
              <p:ext uri="{D42A27DB-BD31-4B8C-83A1-F6EECF244321}">
                <p14:modId xmlns:p14="http://schemas.microsoft.com/office/powerpoint/2010/main" val="3380010949"/>
              </p:ext>
            </p:extLst>
          </p:nvPr>
        </p:nvGraphicFramePr>
        <p:xfrm>
          <a:off x="457200" y="1044575"/>
          <a:ext cx="8229600" cy="5550217"/>
        </p:xfrm>
        <a:graphic>
          <a:graphicData uri="http://schemas.openxmlformats.org/drawingml/2006/table">
            <a:tbl>
              <a:tblPr firstRow="1" bandRow="1">
                <a:tableStyleId>{F5AB1C69-6EDB-4FF4-983F-18BD219EF322}</a:tableStyleId>
              </a:tblPr>
              <a:tblGrid>
                <a:gridCol w="6858000"/>
                <a:gridCol w="1371600"/>
              </a:tblGrid>
              <a:tr h="631825">
                <a:tc>
                  <a:txBody>
                    <a:bodyPr/>
                    <a:lstStyle/>
                    <a:p>
                      <a:r>
                        <a:rPr lang="zh-TW" altLang="en-US" sz="1800" u="none" strike="noStrike" kern="1200" baseline="0" dirty="0" smtClean="0"/>
                        <a:t>修法內容</a:t>
                      </a:r>
                      <a:endParaRPr lang="zh-TW" altLang="en-US" dirty="0"/>
                    </a:p>
                  </a:txBody>
                  <a:tcPr/>
                </a:tc>
                <a:tc>
                  <a:txBody>
                    <a:bodyPr/>
                    <a:lstStyle/>
                    <a:p>
                      <a:r>
                        <a:rPr lang="zh-TW" altLang="en-US" sz="1800" u="none" strike="noStrike" kern="1200" baseline="0" dirty="0" smtClean="0"/>
                        <a:t>罰則</a:t>
                      </a:r>
                      <a:endParaRPr lang="zh-TW" altLang="en-US" dirty="0"/>
                    </a:p>
                  </a:txBody>
                  <a:tcPr/>
                </a:tc>
              </a:tr>
              <a:tr h="1752600">
                <a:tc>
                  <a:txBody>
                    <a:bodyPr/>
                    <a:lstStyle/>
                    <a:p>
                      <a:r>
                        <a:rPr lang="zh-TW" altLang="en-US" dirty="0" smtClean="0">
                          <a:latin typeface="微軟正黑體" panose="020B0604030504040204" pitchFamily="34" charset="-120"/>
                          <a:ea typeface="微軟正黑體" panose="020B0604030504040204" pitchFamily="34" charset="-120"/>
                        </a:rPr>
                        <a:t>●</a:t>
                      </a:r>
                      <a:r>
                        <a:rPr lang="zh-TW" altLang="en-US" sz="2000" b="0" i="0" u="none" strike="noStrike" kern="1200" baseline="0" dirty="0" smtClean="0">
                          <a:solidFill>
                            <a:schemeClr val="dk1"/>
                          </a:solidFill>
                          <a:latin typeface="微軟正黑體" panose="020B0604030504040204" pitchFamily="34" charset="-120"/>
                          <a:ea typeface="微軟正黑體" panose="020B0604030504040204" pitchFamily="34" charset="-120"/>
                          <a:cs typeface="+mn-cs"/>
                        </a:rPr>
                        <a:t>每週正常工時為</a:t>
                      </a:r>
                      <a:r>
                        <a:rPr lang="en-US" altLang="zh-TW" sz="2000" b="0" i="0" u="none" strike="noStrike" kern="1200" baseline="0" dirty="0" smtClean="0">
                          <a:solidFill>
                            <a:schemeClr val="dk1"/>
                          </a:solidFill>
                          <a:latin typeface="微軟正黑體" panose="020B0604030504040204" pitchFamily="34" charset="-120"/>
                          <a:ea typeface="微軟正黑體" panose="020B0604030504040204" pitchFamily="34" charset="-120"/>
                          <a:cs typeface="+mn-cs"/>
                        </a:rPr>
                        <a:t>40</a:t>
                      </a:r>
                      <a:r>
                        <a:rPr lang="zh-TW" altLang="en-US" sz="2000" b="0" i="0" u="none" strike="noStrike" kern="1200" baseline="0" dirty="0" smtClean="0">
                          <a:solidFill>
                            <a:schemeClr val="dk1"/>
                          </a:solidFill>
                          <a:latin typeface="微軟正黑體" panose="020B0604030504040204" pitchFamily="34" charset="-120"/>
                          <a:ea typeface="微軟正黑體" panose="020B0604030504040204" pitchFamily="34" charset="-120"/>
                          <a:cs typeface="+mn-cs"/>
                        </a:rPr>
                        <a:t>小時</a:t>
                      </a:r>
                      <a:r>
                        <a:rPr lang="en-US" altLang="zh-TW" sz="2000" b="0" i="0" u="none" strike="noStrike" kern="1200" baseline="0" dirty="0" smtClean="0">
                          <a:solidFill>
                            <a:schemeClr val="dk1"/>
                          </a:solidFill>
                          <a:latin typeface="微軟正黑體" panose="020B0604030504040204" pitchFamily="34" charset="-120"/>
                          <a:ea typeface="微軟正黑體" panose="020B0604030504040204" pitchFamily="34" charset="-120"/>
                          <a:cs typeface="+mn-cs"/>
                        </a:rPr>
                        <a:t>(</a:t>
                      </a:r>
                      <a:r>
                        <a:rPr lang="zh-TW" altLang="en-US" sz="2000" b="0" i="0" u="none" strike="noStrike" kern="1200" baseline="0" dirty="0" smtClean="0">
                          <a:solidFill>
                            <a:schemeClr val="dk1"/>
                          </a:solidFill>
                          <a:latin typeface="微軟正黑體" panose="020B0604030504040204" pitchFamily="34" charset="-120"/>
                          <a:ea typeface="微軟正黑體" panose="020B0604030504040204" pitchFamily="34" charset="-120"/>
                          <a:cs typeface="+mn-cs"/>
                        </a:rPr>
                        <a:t>舊法</a:t>
                      </a:r>
                      <a:r>
                        <a:rPr lang="en-US" altLang="zh-TW" sz="2000" b="0" i="0" u="none" strike="noStrike" kern="1200" baseline="0" dirty="0" smtClean="0">
                          <a:solidFill>
                            <a:schemeClr val="dk1"/>
                          </a:solidFill>
                          <a:latin typeface="微軟正黑體" panose="020B0604030504040204" pitchFamily="34" charset="-120"/>
                          <a:ea typeface="微軟正黑體" panose="020B0604030504040204" pitchFamily="34" charset="-120"/>
                          <a:cs typeface="+mn-cs"/>
                        </a:rPr>
                        <a:t>:</a:t>
                      </a:r>
                      <a:r>
                        <a:rPr lang="zh-TW" altLang="en-US" sz="2000" b="0" i="0" u="none" strike="noStrike" kern="1200" baseline="0" dirty="0" smtClean="0">
                          <a:solidFill>
                            <a:schemeClr val="dk1"/>
                          </a:solidFill>
                          <a:latin typeface="微軟正黑體" panose="020B0604030504040204" pitchFamily="34" charset="-120"/>
                          <a:ea typeface="微軟正黑體" panose="020B0604030504040204" pitchFamily="34" charset="-120"/>
                          <a:cs typeface="+mn-cs"/>
                        </a:rPr>
                        <a:t>每</a:t>
                      </a:r>
                      <a:r>
                        <a:rPr lang="en-US" altLang="zh-TW" sz="2000" b="0" i="0" u="none" strike="noStrike" kern="1200" baseline="0" dirty="0" smtClean="0">
                          <a:solidFill>
                            <a:schemeClr val="dk1"/>
                          </a:solidFill>
                          <a:latin typeface="微軟正黑體" panose="020B0604030504040204" pitchFamily="34" charset="-120"/>
                          <a:ea typeface="微軟正黑體" panose="020B0604030504040204" pitchFamily="34" charset="-120"/>
                          <a:cs typeface="+mn-cs"/>
                        </a:rPr>
                        <a:t>2</a:t>
                      </a:r>
                      <a:r>
                        <a:rPr lang="zh-TW" altLang="en-US" sz="2000" b="0" i="0" u="none" strike="noStrike" kern="1200" baseline="0" dirty="0" smtClean="0">
                          <a:solidFill>
                            <a:schemeClr val="dk1"/>
                          </a:solidFill>
                          <a:latin typeface="微軟正黑體" panose="020B0604030504040204" pitchFamily="34" charset="-120"/>
                          <a:ea typeface="微軟正黑體" panose="020B0604030504040204" pitchFamily="34" charset="-120"/>
                          <a:cs typeface="+mn-cs"/>
                        </a:rPr>
                        <a:t>週</a:t>
                      </a:r>
                      <a:r>
                        <a:rPr lang="en-US" altLang="zh-TW" sz="2000" b="0" i="0" u="none" strike="noStrike" kern="1200" baseline="0" dirty="0" smtClean="0">
                          <a:solidFill>
                            <a:schemeClr val="dk1"/>
                          </a:solidFill>
                          <a:latin typeface="微軟正黑體" panose="020B0604030504040204" pitchFamily="34" charset="-120"/>
                          <a:ea typeface="微軟正黑體" panose="020B0604030504040204" pitchFamily="34" charset="-120"/>
                          <a:cs typeface="+mn-cs"/>
                        </a:rPr>
                        <a:t>84</a:t>
                      </a:r>
                      <a:r>
                        <a:rPr lang="zh-TW" altLang="en-US" sz="2000" b="0" i="0" u="none" strike="noStrike" kern="1200" baseline="0" dirty="0" smtClean="0">
                          <a:solidFill>
                            <a:schemeClr val="dk1"/>
                          </a:solidFill>
                          <a:latin typeface="微軟正黑體" panose="020B0604030504040204" pitchFamily="34" charset="-120"/>
                          <a:ea typeface="微軟正黑體" panose="020B0604030504040204" pitchFamily="34" charset="-120"/>
                          <a:cs typeface="+mn-cs"/>
                        </a:rPr>
                        <a:t>小時</a:t>
                      </a:r>
                      <a:r>
                        <a:rPr lang="en-US" altLang="zh-TW" sz="2000" b="0" i="0" u="none" strike="noStrike" kern="1200" baseline="0" dirty="0" smtClean="0">
                          <a:solidFill>
                            <a:schemeClr val="dk1"/>
                          </a:solidFill>
                          <a:latin typeface="微軟正黑體" panose="020B0604030504040204" pitchFamily="34" charset="-120"/>
                          <a:ea typeface="微軟正黑體" panose="020B0604030504040204" pitchFamily="34" charset="-120"/>
                          <a:cs typeface="+mn-cs"/>
                        </a:rPr>
                        <a:t>)</a:t>
                      </a:r>
                      <a:endParaRPr lang="en-US" altLang="zh-TW" sz="2000" dirty="0" smtClean="0">
                        <a:latin typeface="微軟正黑體" panose="020B0604030504040204" pitchFamily="34" charset="-120"/>
                        <a:ea typeface="微軟正黑體" panose="020B0604030504040204" pitchFamily="34" charset="-120"/>
                      </a:endParaRPr>
                    </a:p>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2000" dirty="0" smtClean="0">
                          <a:latin typeface="微軟正黑體" panose="020B0604030504040204" pitchFamily="34" charset="-120"/>
                          <a:ea typeface="微軟正黑體" panose="020B0604030504040204" pitchFamily="34" charset="-120"/>
                        </a:rPr>
                        <a:t>●</a:t>
                      </a:r>
                      <a:r>
                        <a:rPr lang="zh-TW" altLang="en-US" sz="2000" b="0" i="0" u="none" strike="noStrike" kern="1200" baseline="0" dirty="0" smtClean="0">
                          <a:solidFill>
                            <a:schemeClr val="dk1"/>
                          </a:solidFill>
                          <a:latin typeface="微軟正黑體" panose="020B0604030504040204" pitchFamily="34" charset="-120"/>
                          <a:ea typeface="微軟正黑體" panose="020B0604030504040204" pitchFamily="34" charset="-120"/>
                          <a:cs typeface="+mn-cs"/>
                        </a:rPr>
                        <a:t>雇主不得因法定正常工時縮減而減少勞工工資</a:t>
                      </a:r>
                      <a:r>
                        <a:rPr lang="en-US" altLang="zh-TW" sz="2000" b="0" i="0" u="none" strike="noStrike" kern="1200" baseline="0" dirty="0" smtClean="0">
                          <a:solidFill>
                            <a:schemeClr val="dk1"/>
                          </a:solidFill>
                          <a:latin typeface="微軟正黑體" panose="020B0604030504040204" pitchFamily="34" charset="-120"/>
                          <a:ea typeface="微軟正黑體" panose="020B0604030504040204" pitchFamily="34" charset="-120"/>
                          <a:cs typeface="+mn-cs"/>
                        </a:rPr>
                        <a:t>(</a:t>
                      </a:r>
                      <a:r>
                        <a:rPr lang="zh-TW" altLang="en-US" sz="2000" b="0" i="0" u="none" strike="noStrike" kern="1200" baseline="0" dirty="0" smtClean="0">
                          <a:solidFill>
                            <a:schemeClr val="dk1"/>
                          </a:solidFill>
                          <a:latin typeface="微軟正黑體" panose="020B0604030504040204" pitchFamily="34" charset="-120"/>
                          <a:ea typeface="微軟正黑體" panose="020B0604030504040204" pitchFamily="34" charset="-120"/>
                          <a:cs typeface="+mn-cs"/>
                        </a:rPr>
                        <a:t>新增</a:t>
                      </a:r>
                      <a:r>
                        <a:rPr lang="en-US" altLang="zh-TW" sz="2000" b="0" i="0" u="none" strike="noStrike" kern="1200" baseline="0" dirty="0" smtClean="0">
                          <a:solidFill>
                            <a:schemeClr val="dk1"/>
                          </a:solidFill>
                          <a:latin typeface="微軟正黑體" panose="020B0604030504040204" pitchFamily="34" charset="-120"/>
                          <a:ea typeface="微軟正黑體" panose="020B0604030504040204" pitchFamily="34" charset="-120"/>
                          <a:cs typeface="+mn-cs"/>
                        </a:rPr>
                        <a:t>)</a:t>
                      </a:r>
                      <a:endParaRPr lang="en-US" altLang="zh-TW" sz="2000" dirty="0" smtClean="0">
                        <a:latin typeface="微軟正黑體" panose="020B0604030504040204" pitchFamily="34" charset="-120"/>
                        <a:ea typeface="微軟正黑體" panose="020B0604030504040204" pitchFamily="34" charset="-120"/>
                      </a:endParaRPr>
                    </a:p>
                    <a:p>
                      <a:r>
                        <a:rPr lang="zh-TW" altLang="en-US" sz="2000" dirty="0" smtClean="0">
                          <a:latin typeface="微軟正黑體" panose="020B0604030504040204" pitchFamily="34" charset="-120"/>
                          <a:ea typeface="微軟正黑體" panose="020B0604030504040204" pitchFamily="34" charset="-120"/>
                        </a:rPr>
                        <a:t>●</a:t>
                      </a:r>
                      <a:r>
                        <a:rPr lang="zh-TW" altLang="en-US" sz="2000" b="0" i="0" u="none" strike="noStrike" kern="1200" baseline="0" dirty="0" smtClean="0">
                          <a:solidFill>
                            <a:schemeClr val="dk1"/>
                          </a:solidFill>
                          <a:latin typeface="微軟正黑體" panose="020B0604030504040204" pitchFamily="34" charset="-120"/>
                          <a:ea typeface="微軟正黑體" panose="020B0604030504040204" pitchFamily="34" charset="-120"/>
                          <a:cs typeface="+mn-cs"/>
                        </a:rPr>
                        <a:t>勞工出勤紀錄應逐日記載勞工出勤情形至分鐘為止，</a:t>
                      </a:r>
                    </a:p>
                    <a:p>
                      <a:r>
                        <a:rPr lang="zh-TW" altLang="en-US" sz="2000" b="0" i="0" u="none" strike="noStrike" kern="1200" baseline="0" dirty="0" smtClean="0">
                          <a:solidFill>
                            <a:schemeClr val="dk1"/>
                          </a:solidFill>
                          <a:latin typeface="微軟正黑體" panose="020B0604030504040204" pitchFamily="34" charset="-120"/>
                          <a:ea typeface="微軟正黑體" panose="020B0604030504040204" pitchFamily="34" charset="-120"/>
                          <a:cs typeface="+mn-cs"/>
                        </a:rPr>
                        <a:t>    勞工向雇主申請其出勤紀錄副本或影本，雇主不得拒</a:t>
                      </a:r>
                    </a:p>
                    <a:p>
                      <a:r>
                        <a:rPr lang="zh-TW" altLang="en-US" sz="2000" b="0" i="0" u="none" strike="noStrike" kern="1200" baseline="0" dirty="0" smtClean="0">
                          <a:solidFill>
                            <a:schemeClr val="dk1"/>
                          </a:solidFill>
                          <a:latin typeface="微軟正黑體" panose="020B0604030504040204" pitchFamily="34" charset="-120"/>
                          <a:ea typeface="微軟正黑體" panose="020B0604030504040204" pitchFamily="34" charset="-120"/>
                          <a:cs typeface="+mn-cs"/>
                        </a:rPr>
                        <a:t>    絕</a:t>
                      </a:r>
                      <a:r>
                        <a:rPr lang="en-US" altLang="zh-TW" sz="2000" b="0" i="0" u="none" strike="noStrike" kern="1200" baseline="0" dirty="0" smtClean="0">
                          <a:solidFill>
                            <a:schemeClr val="dk1"/>
                          </a:solidFill>
                          <a:latin typeface="微軟正黑體" panose="020B0604030504040204" pitchFamily="34" charset="-120"/>
                          <a:ea typeface="微軟正黑體" panose="020B0604030504040204" pitchFamily="34" charset="-120"/>
                          <a:cs typeface="+mn-cs"/>
                        </a:rPr>
                        <a:t>(</a:t>
                      </a:r>
                      <a:r>
                        <a:rPr lang="zh-TW" altLang="en-US" sz="2000" b="0" i="0" u="none" strike="noStrike" kern="1200" baseline="0" dirty="0" smtClean="0">
                          <a:solidFill>
                            <a:schemeClr val="dk1"/>
                          </a:solidFill>
                          <a:latin typeface="微軟正黑體" panose="020B0604030504040204" pitchFamily="34" charset="-120"/>
                          <a:ea typeface="微軟正黑體" panose="020B0604030504040204" pitchFamily="34" charset="-120"/>
                          <a:cs typeface="+mn-cs"/>
                        </a:rPr>
                        <a:t>新增</a:t>
                      </a:r>
                      <a:r>
                        <a:rPr lang="en-US" altLang="zh-TW" sz="2000" b="0" i="0" u="none" strike="noStrike" kern="1200" baseline="0" dirty="0" smtClean="0">
                          <a:solidFill>
                            <a:schemeClr val="dk1"/>
                          </a:solidFill>
                          <a:latin typeface="微軟正黑體" panose="020B0604030504040204" pitchFamily="34" charset="-120"/>
                          <a:ea typeface="微軟正黑體" panose="020B0604030504040204" pitchFamily="34" charset="-120"/>
                          <a:cs typeface="+mn-cs"/>
                        </a:rPr>
                        <a:t>)</a:t>
                      </a:r>
                      <a:endParaRPr lang="en-US" altLang="zh-TW" sz="2000" dirty="0" smtClean="0">
                        <a:latin typeface="微軟正黑體" panose="020B0604030504040204" pitchFamily="34" charset="-120"/>
                        <a:ea typeface="微軟正黑體" panose="020B0604030504040204" pitchFamily="34" charset="-12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zh-TW" dirty="0" smtClean="0">
                        <a:latin typeface="微軟正黑體" panose="020B0604030504040204" pitchFamily="34" charset="-120"/>
                        <a:ea typeface="微軟正黑體" panose="020B0604030504040204" pitchFamily="34" charset="-120"/>
                      </a:endParaRPr>
                    </a:p>
                    <a:p>
                      <a:endParaRPr lang="zh-TW" altLang="en-US" dirty="0">
                        <a:latin typeface="微軟正黑體" panose="020B0604030504040204" pitchFamily="34" charset="-120"/>
                        <a:ea typeface="微軟正黑體" panose="020B0604030504040204" pitchFamily="34" charset="-120"/>
                      </a:endParaRPr>
                    </a:p>
                  </a:txBody>
                  <a:tcPr/>
                </a:tc>
                <a:tc>
                  <a:txBody>
                    <a:bodyPr/>
                    <a:lstStyle/>
                    <a:p>
                      <a:r>
                        <a:rPr lang="en-US" altLang="zh-TW" sz="1800" b="0" i="0" u="none" strike="noStrike" kern="1200" baseline="0" dirty="0" smtClean="0">
                          <a:solidFill>
                            <a:schemeClr val="dk1"/>
                          </a:solidFill>
                          <a:latin typeface="微軟正黑體" panose="020B0604030504040204" pitchFamily="34" charset="-120"/>
                          <a:ea typeface="微軟正黑體" panose="020B0604030504040204" pitchFamily="34" charset="-120"/>
                          <a:cs typeface="+mn-cs"/>
                        </a:rPr>
                        <a:t>2~30</a:t>
                      </a:r>
                      <a:r>
                        <a:rPr lang="zh-TW" altLang="en-US" sz="1800" b="0" i="0" u="none" strike="noStrike" kern="1200" baseline="0" dirty="0" smtClean="0">
                          <a:solidFill>
                            <a:schemeClr val="dk1"/>
                          </a:solidFill>
                          <a:latin typeface="微軟正黑體" panose="020B0604030504040204" pitchFamily="34" charset="-120"/>
                          <a:ea typeface="微軟正黑體" panose="020B0604030504040204" pitchFamily="34" charset="-120"/>
                          <a:cs typeface="+mn-cs"/>
                        </a:rPr>
                        <a:t>萬元</a:t>
                      </a:r>
                      <a:endParaRPr lang="zh-TW" altLang="en-US" dirty="0">
                        <a:latin typeface="微軟正黑體" panose="020B0604030504040204" pitchFamily="34" charset="-120"/>
                        <a:ea typeface="微軟正黑體" panose="020B0604030504040204" pitchFamily="34" charset="-120"/>
                      </a:endParaRPr>
                    </a:p>
                  </a:txBody>
                  <a:tcPr/>
                </a:tc>
              </a:tr>
              <a:tr h="1377156">
                <a:tc>
                  <a:txBody>
                    <a:bodyPr/>
                    <a:lstStyle/>
                    <a:p>
                      <a:r>
                        <a:rPr lang="zh-TW" altLang="en-US" dirty="0" smtClean="0">
                          <a:latin typeface="微軟正黑體" panose="020B0604030504040204" pitchFamily="34" charset="-120"/>
                          <a:ea typeface="微軟正黑體" panose="020B0604030504040204" pitchFamily="34" charset="-120"/>
                        </a:rPr>
                        <a:t>●</a:t>
                      </a:r>
                      <a:r>
                        <a:rPr lang="zh-TW" altLang="en-US" sz="2000" b="0" i="0" u="none" strike="noStrike" kern="1200" baseline="0" dirty="0" smtClean="0">
                          <a:solidFill>
                            <a:schemeClr val="dk1"/>
                          </a:solidFill>
                          <a:latin typeface="微軟正黑體" panose="020B0604030504040204" pitchFamily="34" charset="-120"/>
                          <a:ea typeface="微軟正黑體" panose="020B0604030504040204" pitchFamily="34" charset="-120"/>
                          <a:cs typeface="+mn-cs"/>
                        </a:rPr>
                        <a:t>雇主應置備勞工出勤紀錄，並保存</a:t>
                      </a:r>
                      <a:r>
                        <a:rPr lang="en-US" altLang="zh-TW" sz="2000" b="0" i="0" u="none" strike="noStrike" kern="1200" baseline="0" dirty="0" smtClean="0">
                          <a:solidFill>
                            <a:schemeClr val="dk1"/>
                          </a:solidFill>
                          <a:latin typeface="微軟正黑體" panose="020B0604030504040204" pitchFamily="34" charset="-120"/>
                          <a:ea typeface="微軟正黑體" panose="020B0604030504040204" pitchFamily="34" charset="-120"/>
                          <a:cs typeface="+mn-cs"/>
                        </a:rPr>
                        <a:t>5</a:t>
                      </a:r>
                      <a:r>
                        <a:rPr lang="zh-TW" altLang="en-US" sz="2000" b="0" i="0" u="none" strike="noStrike" kern="1200" baseline="0" dirty="0" smtClean="0">
                          <a:solidFill>
                            <a:schemeClr val="dk1"/>
                          </a:solidFill>
                          <a:latin typeface="微軟正黑體" panose="020B0604030504040204" pitchFamily="34" charset="-120"/>
                          <a:ea typeface="微軟正黑體" panose="020B0604030504040204" pitchFamily="34" charset="-120"/>
                          <a:cs typeface="+mn-cs"/>
                        </a:rPr>
                        <a:t>年</a:t>
                      </a:r>
                      <a:r>
                        <a:rPr lang="en-US" altLang="zh-TW" sz="2000" b="0" i="0" u="none" strike="noStrike" kern="1200" baseline="0" dirty="0" smtClean="0">
                          <a:solidFill>
                            <a:schemeClr val="dk1"/>
                          </a:solidFill>
                          <a:latin typeface="微軟正黑體" panose="020B0604030504040204" pitchFamily="34" charset="-120"/>
                          <a:ea typeface="微軟正黑體" panose="020B0604030504040204" pitchFamily="34" charset="-120"/>
                          <a:cs typeface="+mn-cs"/>
                        </a:rPr>
                        <a:t>(</a:t>
                      </a:r>
                      <a:r>
                        <a:rPr lang="zh-TW" altLang="en-US" sz="2000" b="0" i="0" u="none" strike="noStrike" kern="1200" baseline="0" dirty="0" smtClean="0">
                          <a:solidFill>
                            <a:schemeClr val="dk1"/>
                          </a:solidFill>
                          <a:latin typeface="微軟正黑體" panose="020B0604030504040204" pitchFamily="34" charset="-120"/>
                          <a:ea typeface="微軟正黑體" panose="020B0604030504040204" pitchFamily="34" charset="-120"/>
                          <a:cs typeface="+mn-cs"/>
                        </a:rPr>
                        <a:t>舊法</a:t>
                      </a:r>
                      <a:r>
                        <a:rPr lang="en-US" altLang="zh-TW" sz="2000" b="0" i="0" u="none" strike="noStrike" kern="1200" baseline="0" dirty="0" smtClean="0">
                          <a:solidFill>
                            <a:schemeClr val="dk1"/>
                          </a:solidFill>
                          <a:latin typeface="微軟正黑體" panose="020B0604030504040204" pitchFamily="34" charset="-120"/>
                          <a:ea typeface="微軟正黑體" panose="020B0604030504040204" pitchFamily="34" charset="-120"/>
                          <a:cs typeface="+mn-cs"/>
                        </a:rPr>
                        <a:t>:1</a:t>
                      </a:r>
                      <a:r>
                        <a:rPr lang="zh-TW" altLang="en-US" sz="2000" b="0" i="0" u="none" strike="noStrike" kern="1200" baseline="0" dirty="0" smtClean="0">
                          <a:solidFill>
                            <a:schemeClr val="dk1"/>
                          </a:solidFill>
                          <a:latin typeface="微軟正黑體" panose="020B0604030504040204" pitchFamily="34" charset="-120"/>
                          <a:ea typeface="微軟正黑體" panose="020B0604030504040204" pitchFamily="34" charset="-120"/>
                          <a:cs typeface="+mn-cs"/>
                        </a:rPr>
                        <a:t>年</a:t>
                      </a:r>
                      <a:r>
                        <a:rPr lang="en-US" altLang="zh-TW" sz="2000" b="0" i="0" u="none" strike="noStrike" kern="1200" baseline="0" dirty="0" smtClean="0">
                          <a:solidFill>
                            <a:schemeClr val="dk1"/>
                          </a:solidFill>
                          <a:latin typeface="微軟正黑體" panose="020B0604030504040204" pitchFamily="34" charset="-120"/>
                          <a:ea typeface="微軟正黑體" panose="020B0604030504040204" pitchFamily="34" charset="-120"/>
                          <a:cs typeface="+mn-cs"/>
                        </a:rPr>
                        <a:t>)</a:t>
                      </a:r>
                      <a:endParaRPr lang="zh-TW" altLang="en-US" sz="2000" dirty="0">
                        <a:latin typeface="微軟正黑體" panose="020B0604030504040204" pitchFamily="34" charset="-120"/>
                        <a:ea typeface="微軟正黑體" panose="020B0604030504040204" pitchFamily="34" charset="-120"/>
                      </a:endParaRPr>
                    </a:p>
                  </a:txBody>
                  <a:tcPr/>
                </a:tc>
                <a:tc>
                  <a:txBody>
                    <a:bodyPr/>
                    <a:lstStyle/>
                    <a:p>
                      <a:r>
                        <a:rPr lang="en-US" altLang="zh-TW" sz="1800" b="0" i="0" u="none" strike="noStrike" kern="1200" baseline="0" dirty="0" smtClean="0">
                          <a:solidFill>
                            <a:schemeClr val="dk1"/>
                          </a:solidFill>
                          <a:latin typeface="微軟正黑體" panose="020B0604030504040204" pitchFamily="34" charset="-120"/>
                          <a:ea typeface="微軟正黑體" panose="020B0604030504040204" pitchFamily="34" charset="-120"/>
                          <a:cs typeface="+mn-cs"/>
                        </a:rPr>
                        <a:t>9~45</a:t>
                      </a:r>
                      <a:r>
                        <a:rPr lang="zh-TW" altLang="en-US" sz="1800" b="0" i="0" u="none" strike="noStrike" kern="1200" baseline="0" dirty="0" smtClean="0">
                          <a:solidFill>
                            <a:schemeClr val="dk1"/>
                          </a:solidFill>
                          <a:latin typeface="微軟正黑體" panose="020B0604030504040204" pitchFamily="34" charset="-120"/>
                          <a:ea typeface="微軟正黑體" panose="020B0604030504040204" pitchFamily="34" charset="-120"/>
                          <a:cs typeface="+mn-cs"/>
                        </a:rPr>
                        <a:t>萬元</a:t>
                      </a:r>
                      <a:endParaRPr lang="en-US" altLang="zh-TW" sz="1800" b="0" i="0" u="none" strike="noStrike" kern="1200" baseline="0" dirty="0" smtClean="0">
                        <a:solidFill>
                          <a:schemeClr val="dk1"/>
                        </a:solidFill>
                        <a:latin typeface="微軟正黑體" panose="020B0604030504040204" pitchFamily="34" charset="-120"/>
                        <a:ea typeface="微軟正黑體" panose="020B0604030504040204" pitchFamily="34" charset="-120"/>
                        <a:cs typeface="+mn-cs"/>
                      </a:endParaRPr>
                    </a:p>
                    <a:p>
                      <a:r>
                        <a:rPr lang="zh-TW" altLang="en-US" dirty="0" smtClean="0">
                          <a:latin typeface="微軟正黑體" panose="020B0604030504040204" pitchFamily="34" charset="-120"/>
                          <a:ea typeface="微軟正黑體" panose="020B0604030504040204" pitchFamily="34" charset="-120"/>
                        </a:rPr>
                        <a:t>（舊法：</a:t>
                      </a:r>
                      <a:r>
                        <a:rPr lang="en-US" altLang="zh-TW" dirty="0" smtClean="0">
                          <a:latin typeface="微軟正黑體" panose="020B0604030504040204" pitchFamily="34" charset="-120"/>
                          <a:ea typeface="微軟正黑體" panose="020B0604030504040204" pitchFamily="34" charset="-120"/>
                        </a:rPr>
                        <a:t>2</a:t>
                      </a:r>
                      <a:r>
                        <a:rPr lang="zh-TW" altLang="en-US" dirty="0" smtClean="0">
                          <a:latin typeface="微軟正黑體" panose="020B0604030504040204" pitchFamily="34" charset="-120"/>
                          <a:ea typeface="微軟正黑體" panose="020B0604030504040204" pitchFamily="34" charset="-120"/>
                        </a:rPr>
                        <a:t>～</a:t>
                      </a:r>
                      <a:r>
                        <a:rPr lang="en-US" altLang="zh-TW" dirty="0" smtClean="0">
                          <a:latin typeface="微軟正黑體" panose="020B0604030504040204" pitchFamily="34" charset="-120"/>
                          <a:ea typeface="微軟正黑體" panose="020B0604030504040204" pitchFamily="34" charset="-120"/>
                        </a:rPr>
                        <a:t>30</a:t>
                      </a:r>
                      <a:r>
                        <a:rPr lang="zh-TW" altLang="en-US" dirty="0" smtClean="0">
                          <a:latin typeface="微軟正黑體" panose="020B0604030504040204" pitchFamily="34" charset="-120"/>
                          <a:ea typeface="微軟正黑體" panose="020B0604030504040204" pitchFamily="34" charset="-120"/>
                        </a:rPr>
                        <a:t>萬）</a:t>
                      </a:r>
                      <a:endParaRPr lang="zh-TW" altLang="en-US" dirty="0">
                        <a:latin typeface="微軟正黑體" panose="020B0604030504040204" pitchFamily="34" charset="-120"/>
                        <a:ea typeface="微軟正黑體" panose="020B0604030504040204" pitchFamily="34" charset="-120"/>
                      </a:endParaRPr>
                    </a:p>
                  </a:txBody>
                  <a:tcPr/>
                </a:tc>
              </a:tr>
              <a:tr h="1377156">
                <a:tc>
                  <a:txBody>
                    <a:bodyPr/>
                    <a:lstStyle/>
                    <a:p>
                      <a:r>
                        <a:rPr lang="zh-TW" altLang="en-US" dirty="0" smtClean="0">
                          <a:latin typeface="微軟正黑體" panose="020B0604030504040204" pitchFamily="34" charset="-120"/>
                          <a:ea typeface="微軟正黑體" panose="020B0604030504040204" pitchFamily="34" charset="-120"/>
                        </a:rPr>
                        <a:t>●</a:t>
                      </a:r>
                      <a:r>
                        <a:rPr lang="zh-TW" altLang="en-US" sz="2000" b="0" i="0" u="none" strike="noStrike" kern="1200" baseline="0" dirty="0" smtClean="0">
                          <a:solidFill>
                            <a:schemeClr val="dk1"/>
                          </a:solidFill>
                          <a:latin typeface="微軟正黑體" panose="020B0604030504040204" pitchFamily="34" charset="-120"/>
                          <a:ea typeface="微軟正黑體" panose="020B0604030504040204" pitchFamily="34" charset="-120"/>
                          <a:cs typeface="+mn-cs"/>
                        </a:rPr>
                        <a:t>雇主得視勞工照顧家庭成員需要，允許勞工於不變更</a:t>
                      </a:r>
                    </a:p>
                    <a:p>
                      <a:r>
                        <a:rPr lang="zh-TW" altLang="en-US" sz="2000" b="0" i="0" u="none" strike="noStrike" kern="1200" baseline="0" dirty="0" smtClean="0">
                          <a:solidFill>
                            <a:schemeClr val="dk1"/>
                          </a:solidFill>
                          <a:latin typeface="微軟正黑體" panose="020B0604030504040204" pitchFamily="34" charset="-120"/>
                          <a:ea typeface="微軟正黑體" panose="020B0604030504040204" pitchFamily="34" charset="-120"/>
                          <a:cs typeface="+mn-cs"/>
                        </a:rPr>
                        <a:t>    每日正常工作時數下，在</a:t>
                      </a:r>
                      <a:r>
                        <a:rPr lang="en-US" altLang="zh-TW" sz="2000" b="0" i="0" u="none" strike="noStrike" kern="1200" baseline="0" dirty="0" smtClean="0">
                          <a:solidFill>
                            <a:schemeClr val="dk1"/>
                          </a:solidFill>
                          <a:latin typeface="微軟正黑體" panose="020B0604030504040204" pitchFamily="34" charset="-120"/>
                          <a:ea typeface="微軟正黑體" panose="020B0604030504040204" pitchFamily="34" charset="-120"/>
                          <a:cs typeface="+mn-cs"/>
                        </a:rPr>
                        <a:t>1</a:t>
                      </a:r>
                      <a:r>
                        <a:rPr lang="zh-TW" altLang="en-US" sz="2000" b="0" i="0" u="none" strike="noStrike" kern="1200" baseline="0" dirty="0" smtClean="0">
                          <a:solidFill>
                            <a:schemeClr val="dk1"/>
                          </a:solidFill>
                          <a:latin typeface="微軟正黑體" panose="020B0604030504040204" pitchFamily="34" charset="-120"/>
                          <a:ea typeface="微軟正黑體" panose="020B0604030504040204" pitchFamily="34" charset="-120"/>
                          <a:cs typeface="+mn-cs"/>
                        </a:rPr>
                        <a:t>小時範圍內，彈性調整工</a:t>
                      </a:r>
                    </a:p>
                    <a:p>
                      <a:r>
                        <a:rPr lang="zh-TW" altLang="en-US" sz="2000" b="0" i="0" u="none" strike="noStrike" kern="1200" baseline="0" dirty="0" smtClean="0">
                          <a:solidFill>
                            <a:schemeClr val="dk1"/>
                          </a:solidFill>
                          <a:latin typeface="微軟正黑體" panose="020B0604030504040204" pitchFamily="34" charset="-120"/>
                          <a:ea typeface="微軟正黑體" panose="020B0604030504040204" pitchFamily="34" charset="-120"/>
                          <a:cs typeface="+mn-cs"/>
                        </a:rPr>
                        <a:t>    作開始及終止之時間</a:t>
                      </a:r>
                      <a:r>
                        <a:rPr lang="en-US" altLang="zh-TW" sz="2000" b="0" i="0" u="none" strike="noStrike" kern="1200" baseline="0" dirty="0" smtClean="0">
                          <a:solidFill>
                            <a:schemeClr val="dk1"/>
                          </a:solidFill>
                          <a:latin typeface="微軟正黑體" panose="020B0604030504040204" pitchFamily="34" charset="-120"/>
                          <a:ea typeface="微軟正黑體" panose="020B0604030504040204" pitchFamily="34" charset="-120"/>
                          <a:cs typeface="+mn-cs"/>
                        </a:rPr>
                        <a:t>(</a:t>
                      </a:r>
                      <a:r>
                        <a:rPr lang="zh-TW" altLang="en-US" sz="2000" b="0" i="0" u="none" strike="noStrike" kern="1200" baseline="0" dirty="0" smtClean="0">
                          <a:solidFill>
                            <a:schemeClr val="dk1"/>
                          </a:solidFill>
                          <a:latin typeface="微軟正黑體" panose="020B0604030504040204" pitchFamily="34" charset="-120"/>
                          <a:ea typeface="微軟正黑體" panose="020B0604030504040204" pitchFamily="34" charset="-120"/>
                          <a:cs typeface="+mn-cs"/>
                        </a:rPr>
                        <a:t>新增</a:t>
                      </a:r>
                      <a:r>
                        <a:rPr lang="en-US" altLang="zh-TW" sz="2000" b="0" i="0" u="none" strike="noStrike" kern="1200" baseline="0" dirty="0" smtClean="0">
                          <a:solidFill>
                            <a:schemeClr val="dk1"/>
                          </a:solidFill>
                          <a:latin typeface="微軟正黑體" panose="020B0604030504040204" pitchFamily="34" charset="-120"/>
                          <a:ea typeface="微軟正黑體" panose="020B0604030504040204" pitchFamily="34" charset="-120"/>
                          <a:cs typeface="+mn-cs"/>
                        </a:rPr>
                        <a:t>)</a:t>
                      </a:r>
                      <a:endParaRPr lang="zh-TW" altLang="en-US" sz="2000" dirty="0">
                        <a:latin typeface="微軟正黑體" panose="020B0604030504040204" pitchFamily="34" charset="-120"/>
                        <a:ea typeface="微軟正黑體" panose="020B0604030504040204" pitchFamily="34" charset="-120"/>
                      </a:endParaRPr>
                    </a:p>
                  </a:txBody>
                  <a:tcPr/>
                </a:tc>
                <a:tc>
                  <a:txBody>
                    <a:bodyPr/>
                    <a:lstStyle/>
                    <a:p>
                      <a:endParaRPr lang="zh-TW" altLang="en-US" dirty="0">
                        <a:latin typeface="微軟正黑體" panose="020B0604030504040204" pitchFamily="34" charset="-120"/>
                        <a:ea typeface="微軟正黑體" panose="020B0604030504040204" pitchFamily="34" charset="-120"/>
                      </a:endParaRPr>
                    </a:p>
                  </a:txBody>
                  <a:tcPr/>
                </a:tc>
              </a:tr>
            </a:tbl>
          </a:graphicData>
        </a:graphic>
      </p:graphicFrame>
    </p:spTree>
    <p:extLst>
      <p:ext uri="{BB962C8B-B14F-4D97-AF65-F5344CB8AC3E}">
        <p14:creationId xmlns:p14="http://schemas.microsoft.com/office/powerpoint/2010/main" val="63034572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圓角矩形 4"/>
          <p:cNvSpPr/>
          <p:nvPr/>
        </p:nvSpPr>
        <p:spPr>
          <a:xfrm>
            <a:off x="762000" y="3124200"/>
            <a:ext cx="990600" cy="533400"/>
          </a:xfrm>
          <a:prstGeom prst="roundRect">
            <a:avLst/>
          </a:prstGeom>
        </p:spPr>
        <p:style>
          <a:lnRef idx="3">
            <a:schemeClr val="l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lt1"/>
          </a:fontRef>
        </p:style>
      </p:sp>
      <p:sp>
        <p:nvSpPr>
          <p:cNvPr id="4" name="圓角矩形 3"/>
          <p:cNvSpPr/>
          <p:nvPr/>
        </p:nvSpPr>
        <p:spPr>
          <a:xfrm>
            <a:off x="762000" y="1600200"/>
            <a:ext cx="2667000" cy="609600"/>
          </a:xfrm>
          <a:prstGeom prst="roundRect">
            <a:avLst/>
          </a:prstGeom>
        </p:spPr>
        <p:style>
          <a:lnRef idx="3">
            <a:schemeClr val="l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lt1"/>
          </a:fontRef>
        </p:style>
      </p:sp>
      <p:sp>
        <p:nvSpPr>
          <p:cNvPr id="2" name="標題 1"/>
          <p:cNvSpPr>
            <a:spLocks noGrp="1"/>
          </p:cNvSpPr>
          <p:nvPr>
            <p:ph type="title"/>
          </p:nvPr>
        </p:nvSpPr>
        <p:spPr/>
        <p:txBody>
          <a:bodyPr/>
          <a:lstStyle/>
          <a:p>
            <a:r>
              <a:rPr lang="zh-TW" altLang="en-US" dirty="0">
                <a:latin typeface="微軟正黑體" panose="020B0604030504040204" pitchFamily="34" charset="-120"/>
                <a:ea typeface="微軟正黑體" panose="020B0604030504040204" pitchFamily="34" charset="-120"/>
              </a:rPr>
              <a:t>積借休</a:t>
            </a:r>
            <a:r>
              <a:rPr lang="en-US" altLang="zh-TW" dirty="0">
                <a:latin typeface="微軟正黑體" panose="020B0604030504040204" pitchFamily="34" charset="-120"/>
                <a:ea typeface="微軟正黑體" panose="020B0604030504040204" pitchFamily="34" charset="-120"/>
              </a:rPr>
              <a:t>-</a:t>
            </a:r>
            <a:r>
              <a:rPr lang="zh-TW" altLang="en-US" dirty="0">
                <a:latin typeface="微軟正黑體" panose="020B0604030504040204" pitchFamily="34" charset="-120"/>
                <a:ea typeface="微軟正黑體" panose="020B0604030504040204" pitchFamily="34" charset="-120"/>
              </a:rPr>
              <a:t>借休</a:t>
            </a:r>
          </a:p>
        </p:txBody>
      </p:sp>
      <p:sp>
        <p:nvSpPr>
          <p:cNvPr id="3" name="內容版面配置區 2"/>
          <p:cNvSpPr>
            <a:spLocks noGrp="1"/>
          </p:cNvSpPr>
          <p:nvPr>
            <p:ph idx="1"/>
          </p:nvPr>
        </p:nvSpPr>
        <p:spPr/>
        <p:txBody>
          <a:bodyPr>
            <a:normAutofit lnSpcReduction="10000"/>
          </a:bodyPr>
          <a:lstStyle/>
          <a:p>
            <a:r>
              <a:rPr lang="zh-TW" altLang="en-US" dirty="0">
                <a:latin typeface="微軟正黑體" panose="020B0604030504040204" pitchFamily="34" charset="-120"/>
                <a:ea typeface="微軟正黑體" panose="020B0604030504040204" pitchFamily="34" charset="-120"/>
              </a:rPr>
              <a:t>借休可行嗎</a:t>
            </a:r>
            <a:r>
              <a:rPr lang="en-US" altLang="zh-TW" dirty="0">
                <a:latin typeface="微軟正黑體" panose="020B0604030504040204" pitchFamily="34" charset="-120"/>
                <a:ea typeface="微軟正黑體" panose="020B0604030504040204" pitchFamily="34" charset="-120"/>
              </a:rPr>
              <a:t>?</a:t>
            </a:r>
          </a:p>
          <a:p>
            <a:r>
              <a:rPr lang="zh-TW" altLang="en-US" b="1" dirty="0">
                <a:solidFill>
                  <a:schemeClr val="bg1"/>
                </a:solidFill>
                <a:latin typeface="微軟正黑體" panose="020B0604030504040204" pitchFamily="34" charset="-120"/>
                <a:ea typeface="微軟正黑體" panose="020B0604030504040204" pitchFamily="34" charset="-120"/>
              </a:rPr>
              <a:t>違法情形舉例</a:t>
            </a:r>
            <a:r>
              <a:rPr lang="en-US" altLang="zh-TW" dirty="0">
                <a:latin typeface="微軟正黑體" panose="020B0604030504040204" pitchFamily="34" charset="-120"/>
                <a:ea typeface="微軟正黑體" panose="020B0604030504040204" pitchFamily="34" charset="-120"/>
              </a:rPr>
              <a:t>:</a:t>
            </a:r>
            <a:r>
              <a:rPr lang="zh-TW" altLang="en-US" dirty="0">
                <a:latin typeface="微軟正黑體" panose="020B0604030504040204" pitchFamily="34" charset="-120"/>
                <a:ea typeface="微軟正黑體" panose="020B0604030504040204" pitchFamily="34" charset="-120"/>
              </a:rPr>
              <a:t>雇主逕命勞工於約定之正常工時不</a:t>
            </a:r>
            <a:r>
              <a:rPr lang="zh-TW" altLang="en-US" dirty="0" smtClean="0">
                <a:latin typeface="微軟正黑體" panose="020B0604030504040204" pitchFamily="34" charset="-120"/>
                <a:ea typeface="微軟正黑體" panose="020B0604030504040204" pitchFamily="34" charset="-120"/>
              </a:rPr>
              <a:t>出勤</a:t>
            </a:r>
            <a:r>
              <a:rPr lang="zh-TW" altLang="en-US" dirty="0">
                <a:latin typeface="微軟正黑體" panose="020B0604030504040204" pitchFamily="34" charset="-120"/>
                <a:ea typeface="微軟正黑體" panose="020B0604030504040204" pitchFamily="34" charset="-120"/>
              </a:rPr>
              <a:t>，要求勞工嗣後補服勞務，不另給付延時工資</a:t>
            </a:r>
            <a:r>
              <a:rPr lang="zh-TW" altLang="en-US" dirty="0" smtClean="0">
                <a:latin typeface="微軟正黑體" panose="020B0604030504040204" pitchFamily="34" charset="-120"/>
                <a:ea typeface="微軟正黑體" panose="020B0604030504040204" pitchFamily="34" charset="-120"/>
              </a:rPr>
              <a:t>或假日</a:t>
            </a:r>
            <a:r>
              <a:rPr lang="zh-TW" altLang="en-US" dirty="0">
                <a:latin typeface="微軟正黑體" panose="020B0604030504040204" pitchFamily="34" charset="-120"/>
                <a:ea typeface="微軟正黑體" panose="020B0604030504040204" pitchFamily="34" charset="-120"/>
              </a:rPr>
              <a:t>出勤工資。</a:t>
            </a:r>
          </a:p>
          <a:p>
            <a:r>
              <a:rPr lang="zh-TW" altLang="en-US" b="1" dirty="0">
                <a:solidFill>
                  <a:schemeClr val="bg1"/>
                </a:solidFill>
                <a:latin typeface="微軟正黑體" panose="020B0604030504040204" pitchFamily="34" charset="-120"/>
                <a:ea typeface="微軟正黑體" panose="020B0604030504040204" pitchFamily="34" charset="-120"/>
              </a:rPr>
              <a:t>問題</a:t>
            </a:r>
            <a:r>
              <a:rPr lang="en-US" altLang="zh-TW" dirty="0">
                <a:latin typeface="微軟正黑體" panose="020B0604030504040204" pitchFamily="34" charset="-120"/>
                <a:ea typeface="微軟正黑體" panose="020B0604030504040204" pitchFamily="34" charset="-120"/>
              </a:rPr>
              <a:t>:</a:t>
            </a:r>
            <a:r>
              <a:rPr lang="zh-TW" altLang="en-US" dirty="0">
                <a:latin typeface="微軟正黑體" panose="020B0604030504040204" pitchFamily="34" charset="-120"/>
                <a:ea typeface="微軟正黑體" panose="020B0604030504040204" pitchFamily="34" charset="-120"/>
              </a:rPr>
              <a:t>因勞動力無法儲存。可歸責雇主致受領勞 務</a:t>
            </a:r>
            <a:r>
              <a:rPr lang="zh-TW" altLang="en-US" dirty="0" smtClean="0">
                <a:latin typeface="微軟正黑體" panose="020B0604030504040204" pitchFamily="34" charset="-120"/>
                <a:ea typeface="微軟正黑體" panose="020B0604030504040204" pitchFamily="34" charset="-120"/>
              </a:rPr>
              <a:t>遲延</a:t>
            </a:r>
            <a:r>
              <a:rPr lang="zh-TW" altLang="en-US" dirty="0">
                <a:latin typeface="微軟正黑體" panose="020B0604030504040204" pitchFamily="34" charset="-120"/>
                <a:ea typeface="微軟正黑體" panose="020B0604030504040204" pitchFamily="34" charset="-120"/>
              </a:rPr>
              <a:t>者，勞工則無補服勞務之義務，仍得請求報酬</a:t>
            </a:r>
            <a:r>
              <a:rPr lang="zh-TW" altLang="en-US" dirty="0" smtClean="0">
                <a:latin typeface="微軟正黑體" panose="020B0604030504040204" pitchFamily="34" charset="-120"/>
                <a:ea typeface="微軟正黑體" panose="020B0604030504040204" pitchFamily="34" charset="-120"/>
              </a:rPr>
              <a:t>，故</a:t>
            </a:r>
            <a:r>
              <a:rPr lang="zh-TW" altLang="en-US" dirty="0">
                <a:latin typeface="微軟正黑體" panose="020B0604030504040204" pitchFamily="34" charset="-120"/>
                <a:ea typeface="微軟正黑體" panose="020B0604030504040204" pitchFamily="34" charset="-120"/>
              </a:rPr>
              <a:t>雇主片面停工且短付工資，可能違反第</a:t>
            </a:r>
            <a:r>
              <a:rPr lang="en-US" altLang="zh-TW" dirty="0">
                <a:latin typeface="微軟正黑體" panose="020B0604030504040204" pitchFamily="34" charset="-120"/>
                <a:ea typeface="微軟正黑體" panose="020B0604030504040204" pitchFamily="34" charset="-120"/>
              </a:rPr>
              <a:t>22</a:t>
            </a:r>
            <a:r>
              <a:rPr lang="zh-TW" altLang="en-US" dirty="0">
                <a:latin typeface="微軟正黑體" panose="020B0604030504040204" pitchFamily="34" charset="-120"/>
                <a:ea typeface="微軟正黑體" panose="020B0604030504040204" pitchFamily="34" charset="-120"/>
              </a:rPr>
              <a:t>條規定</a:t>
            </a:r>
            <a:r>
              <a:rPr lang="zh-TW" altLang="en-US" dirty="0" smtClean="0">
                <a:latin typeface="微軟正黑體" panose="020B0604030504040204" pitchFamily="34" charset="-120"/>
                <a:ea typeface="微軟正黑體" panose="020B0604030504040204" pitchFamily="34" charset="-120"/>
              </a:rPr>
              <a:t>。之後</a:t>
            </a:r>
            <a:r>
              <a:rPr lang="zh-TW" altLang="en-US" dirty="0">
                <a:latin typeface="微軟正黑體" panose="020B0604030504040204" pitchFamily="34" charset="-120"/>
                <a:ea typeface="微軟正黑體" panose="020B0604030504040204" pitchFamily="34" charset="-120"/>
              </a:rPr>
              <a:t>要求勞工補服勞務，致有延長工時但未依法</a:t>
            </a:r>
            <a:r>
              <a:rPr lang="zh-TW" altLang="en-US" dirty="0" smtClean="0">
                <a:latin typeface="微軟正黑體" panose="020B0604030504040204" pitchFamily="34" charset="-120"/>
                <a:ea typeface="微軟正黑體" panose="020B0604030504040204" pitchFamily="34" charset="-120"/>
              </a:rPr>
              <a:t>給付</a:t>
            </a:r>
            <a:r>
              <a:rPr lang="zh-TW" altLang="en-US" dirty="0">
                <a:latin typeface="微軟正黑體" panose="020B0604030504040204" pitchFamily="34" charset="-120"/>
                <a:ea typeface="微軟正黑體" panose="020B0604030504040204" pitchFamily="34" charset="-120"/>
              </a:rPr>
              <a:t>延長工時工資者，可能違反第</a:t>
            </a:r>
            <a:r>
              <a:rPr lang="en-US" altLang="zh-TW" dirty="0">
                <a:latin typeface="微軟正黑體" panose="020B0604030504040204" pitchFamily="34" charset="-120"/>
                <a:ea typeface="微軟正黑體" panose="020B0604030504040204" pitchFamily="34" charset="-120"/>
              </a:rPr>
              <a:t>24</a:t>
            </a:r>
            <a:r>
              <a:rPr lang="zh-TW" altLang="en-US" dirty="0">
                <a:latin typeface="微軟正黑體" panose="020B0604030504040204" pitchFamily="34" charset="-120"/>
                <a:ea typeface="微軟正黑體" panose="020B0604030504040204" pitchFamily="34" charset="-120"/>
              </a:rPr>
              <a:t>條規定。</a:t>
            </a:r>
          </a:p>
        </p:txBody>
      </p:sp>
    </p:spTree>
    <p:extLst>
      <p:ext uri="{BB962C8B-B14F-4D97-AF65-F5344CB8AC3E}">
        <p14:creationId xmlns:p14="http://schemas.microsoft.com/office/powerpoint/2010/main" val="401063261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內容版面配置區 2"/>
          <p:cNvSpPr>
            <a:spLocks noGrp="1"/>
          </p:cNvSpPr>
          <p:nvPr>
            <p:ph idx="1"/>
          </p:nvPr>
        </p:nvSpPr>
        <p:spPr>
          <a:xfrm>
            <a:off x="762000" y="260649"/>
            <a:ext cx="8077200" cy="4752528"/>
          </a:xfrm>
        </p:spPr>
        <p:txBody>
          <a:bodyPr/>
          <a:lstStyle/>
          <a:p>
            <a:pPr marL="0" indent="0">
              <a:buNone/>
            </a:pPr>
            <a:r>
              <a:rPr lang="en-US" altLang="zh-TW" sz="3200" b="1" dirty="0" smtClean="0">
                <a:latin typeface="微軟正黑體" pitchFamily="34" charset="-120"/>
                <a:ea typeface="微軟正黑體" pitchFamily="34" charset="-120"/>
              </a:rPr>
              <a:t>[</a:t>
            </a:r>
            <a:r>
              <a:rPr lang="zh-TW" altLang="en-US" sz="3200" b="1" dirty="0" smtClean="0">
                <a:latin typeface="微軟正黑體" pitchFamily="34" charset="-120"/>
                <a:ea typeface="微軟正黑體" pitchFamily="34" charset="-120"/>
              </a:rPr>
              <a:t>實例</a:t>
            </a:r>
            <a:r>
              <a:rPr lang="en-US" altLang="zh-TW" sz="3200" b="1" dirty="0" smtClean="0">
                <a:latin typeface="微軟正黑體" pitchFamily="34" charset="-120"/>
                <a:ea typeface="微軟正黑體" pitchFamily="34" charset="-120"/>
              </a:rPr>
              <a:t>]</a:t>
            </a:r>
            <a:r>
              <a:rPr lang="zh-TW" altLang="en-US" sz="3200" b="1" dirty="0" smtClean="0">
                <a:latin typeface="微軟正黑體" pitchFamily="34" charset="-120"/>
                <a:ea typeface="微軟正黑體" pitchFamily="34" charset="-120"/>
              </a:rPr>
              <a:t>小劉在</a:t>
            </a:r>
            <a:r>
              <a:rPr lang="en-US" altLang="zh-TW" sz="3200" b="1" dirty="0" smtClean="0">
                <a:latin typeface="微軟正黑體" pitchFamily="34" charset="-120"/>
                <a:ea typeface="微軟正黑體" pitchFamily="34" charset="-120"/>
              </a:rPr>
              <a:t>12</a:t>
            </a:r>
            <a:r>
              <a:rPr lang="zh-TW" altLang="en-US" sz="3200" b="1" dirty="0" smtClean="0">
                <a:latin typeface="微軟正黑體" pitchFamily="34" charset="-120"/>
                <a:ea typeface="微軟正黑體" pitchFamily="34" charset="-120"/>
              </a:rPr>
              <a:t>月</a:t>
            </a:r>
            <a:r>
              <a:rPr lang="en-US" altLang="zh-TW" sz="3200" b="1" dirty="0" smtClean="0">
                <a:latin typeface="微軟正黑體" pitchFamily="34" charset="-120"/>
                <a:ea typeface="微軟正黑體" pitchFamily="34" charset="-120"/>
              </a:rPr>
              <a:t>10</a:t>
            </a:r>
            <a:r>
              <a:rPr lang="zh-TW" altLang="en-US" sz="3200" b="1" dirty="0" smtClean="0">
                <a:latin typeface="微軟正黑體" pitchFamily="34" charset="-120"/>
                <a:ea typeface="微軟正黑體" pitchFamily="34" charset="-120"/>
              </a:rPr>
              <a:t>日多加班了</a:t>
            </a:r>
            <a:r>
              <a:rPr lang="en-US" altLang="zh-TW" sz="3200" b="1" dirty="0" smtClean="0">
                <a:latin typeface="微軟正黑體" pitchFamily="34" charset="-120"/>
                <a:ea typeface="微軟正黑體" pitchFamily="34" charset="-120"/>
              </a:rPr>
              <a:t>4</a:t>
            </a:r>
            <a:r>
              <a:rPr lang="zh-TW" altLang="en-US" sz="3200" b="1" dirty="0" smtClean="0">
                <a:latin typeface="微軟正黑體" pitchFamily="34" charset="-120"/>
                <a:ea typeface="微軟正黑體" pitchFamily="34" charset="-120"/>
              </a:rPr>
              <a:t>個小時，他的加班費怎麼算？</a:t>
            </a:r>
            <a:endParaRPr lang="zh-TW" altLang="en-US" sz="3200" b="1" dirty="0">
              <a:latin typeface="微軟正黑體" pitchFamily="34" charset="-120"/>
              <a:ea typeface="微軟正黑體" pitchFamily="34" charset="-120"/>
            </a:endParaRPr>
          </a:p>
        </p:txBody>
      </p:sp>
      <p:sp>
        <p:nvSpPr>
          <p:cNvPr id="4" name="頁尾版面配置區 3"/>
          <p:cNvSpPr>
            <a:spLocks noGrp="1"/>
          </p:cNvSpPr>
          <p:nvPr>
            <p:ph type="ftr" sz="quarter" idx="11"/>
          </p:nvPr>
        </p:nvSpPr>
        <p:spPr/>
        <p:txBody>
          <a:bodyPr/>
          <a:lstStyle/>
          <a:p>
            <a:pPr>
              <a:defRPr/>
            </a:pPr>
            <a:endParaRPr lang="zh-TW" altLang="en-US"/>
          </a:p>
        </p:txBody>
      </p:sp>
      <p:sp>
        <p:nvSpPr>
          <p:cNvPr id="5" name="投影片編號版面配置區 4"/>
          <p:cNvSpPr>
            <a:spLocks noGrp="1"/>
          </p:cNvSpPr>
          <p:nvPr>
            <p:ph type="sldNum" sz="quarter" idx="12"/>
          </p:nvPr>
        </p:nvSpPr>
        <p:spPr/>
        <p:txBody>
          <a:bodyPr/>
          <a:lstStyle/>
          <a:p>
            <a:pPr>
              <a:defRPr/>
            </a:pPr>
            <a:fld id="{24531CD6-13BA-4304-999F-D086CE62A7E3}" type="slidenum">
              <a:rPr lang="en-US" altLang="zh-TW" smtClean="0"/>
              <a:pPr>
                <a:defRPr/>
              </a:pPr>
              <a:t>31</a:t>
            </a:fld>
            <a:endParaRPr lang="en-US" altLang="zh-TW"/>
          </a:p>
        </p:txBody>
      </p:sp>
      <p:grpSp>
        <p:nvGrpSpPr>
          <p:cNvPr id="2" name="群組 5"/>
          <p:cNvGrpSpPr/>
          <p:nvPr/>
        </p:nvGrpSpPr>
        <p:grpSpPr>
          <a:xfrm>
            <a:off x="902563" y="1412776"/>
            <a:ext cx="4608513" cy="2520951"/>
            <a:chOff x="1860550" y="2247900"/>
            <a:chExt cx="4608513" cy="2520951"/>
          </a:xfrm>
        </p:grpSpPr>
        <p:sp>
          <p:nvSpPr>
            <p:cNvPr id="7" name="AutoShape 13" descr="Z"/>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a:lstStyle/>
            <a:p>
              <a:endParaRPr lang="zh-TW" altLang="en-US"/>
            </a:p>
          </p:txBody>
        </p:sp>
        <p:grpSp>
          <p:nvGrpSpPr>
            <p:cNvPr id="6" name="Group 29"/>
            <p:cNvGrpSpPr>
              <a:grpSpLocks/>
            </p:cNvGrpSpPr>
            <p:nvPr/>
          </p:nvGrpSpPr>
          <p:grpSpPr bwMode="auto">
            <a:xfrm>
              <a:off x="1860550" y="2247900"/>
              <a:ext cx="4608513" cy="2520951"/>
              <a:chOff x="524" y="1480"/>
              <a:chExt cx="2903" cy="1588"/>
            </a:xfrm>
          </p:grpSpPr>
          <p:sp>
            <p:nvSpPr>
              <p:cNvPr id="9" name="Rectangle 30"/>
              <p:cNvSpPr>
                <a:spLocks noChangeArrowheads="1"/>
              </p:cNvSpPr>
              <p:nvPr/>
            </p:nvSpPr>
            <p:spPr bwMode="auto">
              <a:xfrm>
                <a:off x="1973" y="1480"/>
                <a:ext cx="1134" cy="13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lgn="l">
                  <a:buNone/>
                </a:pPr>
                <a:r>
                  <a:rPr lang="zh-TW" altLang="en-US" sz="2800" dirty="0">
                    <a:latin typeface="微軟正黑體" pitchFamily="34" charset="-120"/>
                    <a:ea typeface="微軟正黑體" pitchFamily="34" charset="-120"/>
                  </a:rPr>
                  <a:t>底薪</a:t>
                </a:r>
              </a:p>
              <a:p>
                <a:pPr algn="l">
                  <a:buNone/>
                </a:pPr>
                <a:r>
                  <a:rPr lang="zh-TW" altLang="en-US" sz="2800" dirty="0">
                    <a:latin typeface="微軟正黑體" pitchFamily="34" charset="-120"/>
                    <a:ea typeface="微軟正黑體" pitchFamily="34" charset="-120"/>
                  </a:rPr>
                  <a:t>全勤獎金</a:t>
                </a:r>
              </a:p>
              <a:p>
                <a:pPr algn="l">
                  <a:buNone/>
                </a:pPr>
                <a:r>
                  <a:rPr lang="zh-TW" altLang="en-US" sz="2800" dirty="0">
                    <a:latin typeface="微軟正黑體" pitchFamily="34" charset="-120"/>
                    <a:ea typeface="微軟正黑體" pitchFamily="34" charset="-120"/>
                  </a:rPr>
                  <a:t>輪班津貼</a:t>
                </a:r>
              </a:p>
              <a:p>
                <a:pPr algn="l">
                  <a:buNone/>
                </a:pPr>
                <a:r>
                  <a:rPr lang="zh-TW" altLang="en-US" sz="2800" dirty="0">
                    <a:latin typeface="微軟正黑體" pitchFamily="34" charset="-120"/>
                    <a:ea typeface="微軟正黑體" pitchFamily="34" charset="-120"/>
                  </a:rPr>
                  <a:t>固定伙食津貼</a:t>
                </a:r>
              </a:p>
            </p:txBody>
          </p:sp>
          <p:sp>
            <p:nvSpPr>
              <p:cNvPr id="10" name="Line 31"/>
              <p:cNvSpPr>
                <a:spLocks noChangeShapeType="1"/>
              </p:cNvSpPr>
              <p:nvPr/>
            </p:nvSpPr>
            <p:spPr bwMode="auto">
              <a:xfrm>
                <a:off x="524" y="2750"/>
                <a:ext cx="2903"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TW" altLang="en-US"/>
              </a:p>
            </p:txBody>
          </p:sp>
          <p:sp>
            <p:nvSpPr>
              <p:cNvPr id="11" name="Rectangle 32"/>
              <p:cNvSpPr>
                <a:spLocks noChangeArrowheads="1"/>
              </p:cNvSpPr>
              <p:nvPr/>
            </p:nvSpPr>
            <p:spPr bwMode="auto">
              <a:xfrm>
                <a:off x="1020" y="1485"/>
                <a:ext cx="862" cy="13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lgn="r">
                  <a:buNone/>
                </a:pPr>
                <a:r>
                  <a:rPr lang="en-US" altLang="zh-TW" sz="2800" dirty="0">
                    <a:latin typeface="微軟正黑體" pitchFamily="34" charset="-120"/>
                    <a:ea typeface="微軟正黑體" pitchFamily="34" charset="-120"/>
                  </a:rPr>
                  <a:t>15,000</a:t>
                </a:r>
                <a:r>
                  <a:rPr lang="zh-TW" altLang="en-US" sz="2800" dirty="0">
                    <a:latin typeface="微軟正黑體" pitchFamily="34" charset="-120"/>
                    <a:ea typeface="微軟正黑體" pitchFamily="34" charset="-120"/>
                  </a:rPr>
                  <a:t>元</a:t>
                </a:r>
              </a:p>
              <a:p>
                <a:pPr algn="r">
                  <a:buNone/>
                </a:pPr>
                <a:r>
                  <a:rPr lang="en-US" altLang="zh-TW" sz="2800" dirty="0">
                    <a:latin typeface="微軟正黑體" pitchFamily="34" charset="-120"/>
                    <a:ea typeface="微軟正黑體" pitchFamily="34" charset="-120"/>
                  </a:rPr>
                  <a:t>3,000</a:t>
                </a:r>
                <a:r>
                  <a:rPr lang="zh-TW" altLang="en-US" sz="2800" dirty="0">
                    <a:latin typeface="微軟正黑體" pitchFamily="34" charset="-120"/>
                    <a:ea typeface="微軟正黑體" pitchFamily="34" charset="-120"/>
                  </a:rPr>
                  <a:t>元</a:t>
                </a:r>
              </a:p>
              <a:p>
                <a:pPr algn="r">
                  <a:buNone/>
                </a:pPr>
                <a:r>
                  <a:rPr lang="en-US" altLang="zh-TW" sz="2800" dirty="0">
                    <a:latin typeface="微軟正黑體" pitchFamily="34" charset="-120"/>
                    <a:ea typeface="微軟正黑體" pitchFamily="34" charset="-120"/>
                  </a:rPr>
                  <a:t>1,200</a:t>
                </a:r>
                <a:r>
                  <a:rPr lang="zh-TW" altLang="en-US" sz="2800" dirty="0">
                    <a:latin typeface="微軟正黑體" pitchFamily="34" charset="-120"/>
                    <a:ea typeface="微軟正黑體" pitchFamily="34" charset="-120"/>
                  </a:rPr>
                  <a:t>元</a:t>
                </a:r>
              </a:p>
              <a:p>
                <a:pPr algn="r">
                  <a:buNone/>
                </a:pPr>
                <a:r>
                  <a:rPr lang="en-US" altLang="zh-TW" sz="2800" dirty="0">
                    <a:latin typeface="微軟正黑體" pitchFamily="34" charset="-120"/>
                    <a:ea typeface="微軟正黑體" pitchFamily="34" charset="-120"/>
                  </a:rPr>
                  <a:t>1,800</a:t>
                </a:r>
                <a:r>
                  <a:rPr lang="zh-TW" altLang="en-US" sz="2800" dirty="0">
                    <a:latin typeface="微軟正黑體" pitchFamily="34" charset="-120"/>
                    <a:ea typeface="微軟正黑體" pitchFamily="34" charset="-120"/>
                  </a:rPr>
                  <a:t>元</a:t>
                </a:r>
              </a:p>
            </p:txBody>
          </p:sp>
          <p:sp>
            <p:nvSpPr>
              <p:cNvPr id="12" name="Rectangle 33"/>
              <p:cNvSpPr>
                <a:spLocks noChangeArrowheads="1"/>
              </p:cNvSpPr>
              <p:nvPr/>
            </p:nvSpPr>
            <p:spPr bwMode="auto">
              <a:xfrm>
                <a:off x="1020" y="2795"/>
                <a:ext cx="870" cy="2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buNone/>
                </a:pPr>
                <a:r>
                  <a:rPr lang="en-US" altLang="zh-TW" sz="2800" dirty="0">
                    <a:latin typeface="微軟正黑體" pitchFamily="34" charset="-120"/>
                    <a:ea typeface="微軟正黑體" pitchFamily="34" charset="-120"/>
                  </a:rPr>
                  <a:t>21,000</a:t>
                </a:r>
                <a:r>
                  <a:rPr lang="zh-TW" altLang="en-US" sz="2800" dirty="0">
                    <a:latin typeface="微軟正黑體" pitchFamily="34" charset="-120"/>
                    <a:ea typeface="微軟正黑體" pitchFamily="34" charset="-120"/>
                  </a:rPr>
                  <a:t>元</a:t>
                </a:r>
              </a:p>
            </p:txBody>
          </p:sp>
          <p:sp>
            <p:nvSpPr>
              <p:cNvPr id="13" name="Rectangle 34"/>
              <p:cNvSpPr>
                <a:spLocks noChangeArrowheads="1"/>
              </p:cNvSpPr>
              <p:nvPr/>
            </p:nvSpPr>
            <p:spPr bwMode="auto">
              <a:xfrm>
                <a:off x="532" y="2342"/>
                <a:ext cx="454" cy="2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None/>
                </a:pPr>
                <a:r>
                  <a:rPr lang="zh-TW" altLang="en-US" sz="2200" dirty="0"/>
                  <a:t>＋</a:t>
                </a:r>
              </a:p>
            </p:txBody>
          </p:sp>
        </p:grpSp>
      </p:grpSp>
      <p:sp>
        <p:nvSpPr>
          <p:cNvPr id="14" name="內容版面配置區 2"/>
          <p:cNvSpPr txBox="1">
            <a:spLocks/>
          </p:cNvSpPr>
          <p:nvPr/>
        </p:nvSpPr>
        <p:spPr bwMode="auto">
          <a:xfrm>
            <a:off x="533400" y="4307970"/>
            <a:ext cx="8241437" cy="2550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lvl1pPr marL="342900" indent="-342900" algn="l" rtl="0" eaLnBrk="1" fontAlgn="base" latinLnBrk="0" hangingPunct="1">
              <a:spcBef>
                <a:spcPct val="20000"/>
              </a:spcBef>
              <a:spcAft>
                <a:spcPct val="0"/>
              </a:spcAft>
              <a:buFont typeface="Arial" pitchFamily="34" charset="0"/>
              <a:buChar char="•"/>
              <a:defRPr kumimoji="0" lang="zh-TW" sz="3200" kern="1200">
                <a:solidFill>
                  <a:schemeClr val="tx1"/>
                </a:solidFill>
                <a:latin typeface="微軟正黑體" pitchFamily="34" charset="-120"/>
                <a:ea typeface="微軟正黑體" pitchFamily="34" charset="-120"/>
                <a:cs typeface="+mn-cs"/>
              </a:defRPr>
            </a:lvl1pPr>
            <a:lvl2pPr marL="742950" indent="-285750" algn="l" rtl="0" eaLnBrk="1" fontAlgn="base" latinLnBrk="0" hangingPunct="1">
              <a:spcBef>
                <a:spcPct val="20000"/>
              </a:spcBef>
              <a:spcAft>
                <a:spcPct val="0"/>
              </a:spcAft>
              <a:buFont typeface="Arial" pitchFamily="34" charset="0"/>
              <a:buChar char="–"/>
              <a:defRPr kumimoji="0" lang="zh-TW" sz="2800" kern="1200">
                <a:solidFill>
                  <a:schemeClr val="tx1"/>
                </a:solidFill>
                <a:latin typeface="微軟正黑體" pitchFamily="34" charset="-120"/>
                <a:ea typeface="微軟正黑體" pitchFamily="34" charset="-120"/>
                <a:cs typeface="+mn-cs"/>
              </a:defRPr>
            </a:lvl2pPr>
            <a:lvl3pPr marL="1143000" indent="-228600" algn="l" rtl="0" eaLnBrk="1" fontAlgn="base" latinLnBrk="0" hangingPunct="1">
              <a:spcBef>
                <a:spcPct val="20000"/>
              </a:spcBef>
              <a:spcAft>
                <a:spcPct val="0"/>
              </a:spcAft>
              <a:buFont typeface="Arial" pitchFamily="34" charset="0"/>
              <a:buChar char="•"/>
              <a:defRPr kumimoji="0" lang="zh-TW" sz="2400" kern="1200">
                <a:solidFill>
                  <a:schemeClr val="tx1"/>
                </a:solidFill>
                <a:latin typeface="微軟正黑體" pitchFamily="34" charset="-120"/>
                <a:ea typeface="微軟正黑體" pitchFamily="34" charset="-120"/>
                <a:cs typeface="+mn-cs"/>
              </a:defRPr>
            </a:lvl3pPr>
            <a:lvl4pPr marL="1600200" indent="-228600" algn="l" rtl="0" eaLnBrk="1" fontAlgn="base" latinLnBrk="0" hangingPunct="1">
              <a:spcBef>
                <a:spcPct val="20000"/>
              </a:spcBef>
              <a:spcAft>
                <a:spcPct val="0"/>
              </a:spcAft>
              <a:buFont typeface="Arial" pitchFamily="34" charset="0"/>
              <a:buChar char="–"/>
              <a:defRPr kumimoji="0" lang="zh-TW" sz="2400" kern="1200">
                <a:solidFill>
                  <a:schemeClr val="tx1"/>
                </a:solidFill>
                <a:latin typeface="微軟正黑體" pitchFamily="34" charset="-120"/>
                <a:ea typeface="微軟正黑體" pitchFamily="34" charset="-120"/>
                <a:cs typeface="+mn-cs"/>
              </a:defRPr>
            </a:lvl4pPr>
            <a:lvl5pPr marL="2057400" indent="-228600" algn="l" rtl="0" eaLnBrk="1" fontAlgn="base" latinLnBrk="0" hangingPunct="1">
              <a:spcBef>
                <a:spcPct val="20000"/>
              </a:spcBef>
              <a:spcAft>
                <a:spcPct val="0"/>
              </a:spcAft>
              <a:buFont typeface="Arial" pitchFamily="34" charset="0"/>
              <a:buChar char="»"/>
              <a:defRPr kumimoji="0" lang="zh-TW" sz="2400" kern="1200">
                <a:solidFill>
                  <a:schemeClr val="tx1"/>
                </a:solidFill>
                <a:latin typeface="微軟正黑體" pitchFamily="34" charset="-120"/>
                <a:ea typeface="微軟正黑體" pitchFamily="34" charset="-120"/>
                <a:cs typeface="+mn-cs"/>
              </a:defRPr>
            </a:lvl5pPr>
            <a:lvl6pPr marL="2514600" indent="-228600" algn="l" defTabSz="914400" rtl="0" eaLnBrk="1" latinLnBrk="0" hangingPunct="1">
              <a:spcBef>
                <a:spcPct val="20000"/>
              </a:spcBef>
              <a:buFont typeface="Arial" pitchFamily="34" charset="0"/>
              <a:buChar char="•"/>
              <a:defRPr kumimoji="0" lang="zh-TW"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0" lang="zh-TW"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0" lang="zh-TW"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0" lang="zh-TW" sz="2000" kern="1200">
                <a:solidFill>
                  <a:schemeClr val="tx1"/>
                </a:solidFill>
                <a:latin typeface="+mn-lt"/>
                <a:ea typeface="+mn-ea"/>
                <a:cs typeface="+mn-cs"/>
              </a:defRPr>
            </a:lvl9pPr>
          </a:lstStyle>
          <a:p>
            <a:r>
              <a:rPr lang="zh-TW" altLang="en-US" sz="2800" b="1" dirty="0" smtClean="0"/>
              <a:t>平日每小時工資額</a:t>
            </a:r>
            <a:r>
              <a:rPr lang="zh-TW" altLang="en-US" sz="2800" dirty="0" smtClean="0"/>
              <a:t>：</a:t>
            </a:r>
            <a:r>
              <a:rPr lang="en-US" altLang="zh-TW" sz="2800" b="1" dirty="0" smtClean="0"/>
              <a:t>21,000÷240</a:t>
            </a:r>
            <a:r>
              <a:rPr lang="zh-TW" altLang="en-US" sz="2800" b="1" dirty="0" smtClean="0"/>
              <a:t>小時＝</a:t>
            </a:r>
            <a:r>
              <a:rPr lang="en-US" altLang="zh-TW" sz="2800" b="1" dirty="0" smtClean="0"/>
              <a:t>87.5</a:t>
            </a:r>
            <a:r>
              <a:rPr lang="zh-TW" altLang="en-US" sz="2800" b="1" dirty="0" smtClean="0"/>
              <a:t>元</a:t>
            </a:r>
            <a:endParaRPr lang="en-US" altLang="zh-TW" sz="2800" b="1" dirty="0" smtClean="0"/>
          </a:p>
          <a:p>
            <a:r>
              <a:rPr lang="zh-TW" altLang="en-US" sz="2800" b="1" dirty="0" smtClean="0"/>
              <a:t>小劉當天的加班費</a:t>
            </a:r>
            <a:r>
              <a:rPr lang="zh-TW" altLang="en-US" sz="2800" dirty="0" smtClean="0"/>
              <a:t>：</a:t>
            </a:r>
            <a:endParaRPr lang="en-US" altLang="zh-TW" sz="2800" dirty="0" smtClean="0"/>
          </a:p>
          <a:p>
            <a:pPr algn="ctr">
              <a:buNone/>
            </a:pPr>
            <a:r>
              <a:rPr lang="en-US" altLang="zh-TW" sz="2800" dirty="0" smtClean="0"/>
              <a:t>87.5x4/3x2+87.5x5/3x2</a:t>
            </a:r>
            <a:r>
              <a:rPr altLang="en-US" sz="2800" dirty="0" smtClean="0"/>
              <a:t>＝</a:t>
            </a:r>
            <a:r>
              <a:rPr lang="en-US" altLang="en-US" sz="2800" dirty="0" smtClean="0"/>
              <a:t>525</a:t>
            </a:r>
            <a:r>
              <a:rPr altLang="en-US" sz="2800" dirty="0" smtClean="0"/>
              <a:t>元</a:t>
            </a:r>
            <a:endParaRPr lang="en-US" altLang="zh-TW" sz="2800" dirty="0" smtClean="0"/>
          </a:p>
        </p:txBody>
      </p:sp>
    </p:spTree>
    <p:extLst>
      <p:ext uri="{BB962C8B-B14F-4D97-AF65-F5344CB8AC3E}">
        <p14:creationId xmlns:p14="http://schemas.microsoft.com/office/powerpoint/2010/main" val="3356978716"/>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zh-TW" altLang="en-US" dirty="0" smtClean="0">
                <a:solidFill>
                  <a:schemeClr val="tx1">
                    <a:lumMod val="65000"/>
                    <a:lumOff val="35000"/>
                  </a:schemeClr>
                </a:solidFill>
                <a:latin typeface="微軟正黑體" pitchFamily="34" charset="-120"/>
                <a:ea typeface="微軟正黑體" pitchFamily="34" charset="-120"/>
              </a:rPr>
              <a:t>工作時間之定義</a:t>
            </a:r>
          </a:p>
        </p:txBody>
      </p:sp>
      <p:sp>
        <p:nvSpPr>
          <p:cNvPr id="10243" name="Rectangle 3"/>
          <p:cNvSpPr>
            <a:spLocks noGrp="1" noChangeArrowheads="1"/>
          </p:cNvSpPr>
          <p:nvPr>
            <p:ph idx="1"/>
          </p:nvPr>
        </p:nvSpPr>
        <p:spPr>
          <a:xfrm>
            <a:off x="609600" y="1524000"/>
            <a:ext cx="8253412" cy="4995863"/>
          </a:xfrm>
        </p:spPr>
        <p:txBody>
          <a:bodyPr/>
          <a:lstStyle/>
          <a:p>
            <a:pPr algn="just">
              <a:spcBef>
                <a:spcPct val="80000"/>
              </a:spcBef>
            </a:pPr>
            <a:r>
              <a:rPr lang="zh-TW" altLang="en-US" sz="2400" dirty="0" smtClean="0">
                <a:latin typeface="微軟正黑體" pitchFamily="34" charset="-120"/>
                <a:ea typeface="微軟正黑體" pitchFamily="34" charset="-120"/>
              </a:rPr>
              <a:t>指勞工在雇主指揮監督之下，於雇主之設施內或雇主指定之場所提供勞務或受令等待提供勞務之時間。</a:t>
            </a:r>
          </a:p>
          <a:p>
            <a:pPr algn="just">
              <a:spcBef>
                <a:spcPct val="80000"/>
              </a:spcBef>
            </a:pPr>
            <a:r>
              <a:rPr lang="zh-TW" altLang="en-US" sz="2400" dirty="0" smtClean="0">
                <a:latin typeface="微軟正黑體" pitchFamily="34" charset="-120"/>
                <a:ea typeface="微軟正黑體" pitchFamily="34" charset="-120"/>
              </a:rPr>
              <a:t>受令等待提供勞務之時間（待命時間） ，因受雇主拘束，亦屬工作時間。</a:t>
            </a:r>
          </a:p>
          <a:p>
            <a:pPr algn="just">
              <a:spcBef>
                <a:spcPct val="80000"/>
              </a:spcBef>
            </a:pPr>
            <a:r>
              <a:rPr lang="zh-TW" altLang="en-US" sz="2400" dirty="0" smtClean="0">
                <a:latin typeface="微軟正黑體" pitchFamily="34" charset="-120"/>
                <a:ea typeface="微軟正黑體" pitchFamily="34" charset="-120"/>
              </a:rPr>
              <a:t>不包括不受雇主支配拘束之休息時間。但依勞工安全衛生法所定有關高溫度、異常氣壓作業、高架作業、精密作業、重體力勞動或其他對於勞工具有特殊危害作業標準中所定之休息時間，亦應計入工作時間。</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Rot="1" noChangeArrowheads="1"/>
          </p:cNvSpPr>
          <p:nvPr>
            <p:ph type="title"/>
          </p:nvPr>
        </p:nvSpPr>
        <p:spPr>
          <a:xfrm>
            <a:off x="323850" y="260350"/>
            <a:ext cx="8540750" cy="936625"/>
          </a:xfrm>
        </p:spPr>
        <p:txBody>
          <a:bodyPr>
            <a:normAutofit/>
          </a:bodyPr>
          <a:lstStyle/>
          <a:p>
            <a:pPr fontAlgn="auto">
              <a:spcAft>
                <a:spcPts val="0"/>
              </a:spcAft>
              <a:defRPr/>
            </a:pPr>
            <a:r>
              <a:rPr lang="zh-TW" altLang="en-US" b="1" dirty="0" smtClean="0">
                <a:solidFill>
                  <a:schemeClr val="tx1">
                    <a:lumMod val="65000"/>
                    <a:lumOff val="35000"/>
                  </a:schemeClr>
                </a:solidFill>
                <a:latin typeface="微軟正黑體" pitchFamily="34" charset="-120"/>
              </a:rPr>
              <a:t>     </a:t>
            </a:r>
            <a:r>
              <a:rPr lang="zh-TW" altLang="en-US" b="1" dirty="0" smtClean="0">
                <a:solidFill>
                  <a:schemeClr val="tx1">
                    <a:lumMod val="65000"/>
                    <a:lumOff val="35000"/>
                  </a:schemeClr>
                </a:solidFill>
                <a:latin typeface="微軟正黑體" pitchFamily="34" charset="-120"/>
                <a:ea typeface="微軟正黑體" pitchFamily="34" charset="-120"/>
              </a:rPr>
              <a:t>工作時間之認定</a:t>
            </a:r>
          </a:p>
        </p:txBody>
      </p:sp>
      <p:graphicFrame>
        <p:nvGraphicFramePr>
          <p:cNvPr id="504835" name="Group 3"/>
          <p:cNvGraphicFramePr>
            <a:graphicFrameLocks noGrp="1"/>
          </p:cNvGraphicFramePr>
          <p:nvPr>
            <p:ph idx="1"/>
          </p:nvPr>
        </p:nvGraphicFramePr>
        <p:xfrm>
          <a:off x="285750" y="1285875"/>
          <a:ext cx="8540750" cy="4415801"/>
        </p:xfrm>
        <a:graphic>
          <a:graphicData uri="http://schemas.openxmlformats.org/drawingml/2006/table">
            <a:tbl>
              <a:tblPr>
                <a:tableStyleId>{BC89EF96-8CEA-46FF-86C4-4CE0E7609802}</a:tableStyleId>
              </a:tblPr>
              <a:tblGrid>
                <a:gridCol w="1428730"/>
                <a:gridCol w="5072098"/>
                <a:gridCol w="2039922"/>
              </a:tblGrid>
              <a:tr h="618492">
                <a:tc>
                  <a:txBody>
                    <a:bodyPr/>
                    <a:lstStyle/>
                    <a:p>
                      <a:pPr marL="342900" marR="0" lvl="0" indent="-342900" algn="ctr" defTabSz="914400" rtl="0" eaLnBrk="1" fontAlgn="base" latinLnBrk="0" hangingPunct="1">
                        <a:lnSpc>
                          <a:spcPct val="100000"/>
                        </a:lnSpc>
                        <a:spcBef>
                          <a:spcPct val="0"/>
                        </a:spcBef>
                        <a:spcAft>
                          <a:spcPct val="0"/>
                        </a:spcAft>
                        <a:buClrTx/>
                        <a:buSzPct val="75000"/>
                        <a:buFont typeface="Wingdings" pitchFamily="2" charset="2"/>
                        <a:buNone/>
                        <a:tabLst/>
                      </a:pPr>
                      <a:r>
                        <a:rPr kumimoji="1" lang="zh-TW" altLang="en-US" sz="2000" u="none" strike="noStrike" cap="none" normalizeH="0" baseline="0" dirty="0" smtClean="0">
                          <a:ln>
                            <a:noFill/>
                          </a:ln>
                          <a:effectLst/>
                          <a:latin typeface="微軟正黑體" pitchFamily="34" charset="-120"/>
                          <a:ea typeface="微軟正黑體" pitchFamily="34" charset="-120"/>
                        </a:rPr>
                        <a:t>類型</a:t>
                      </a:r>
                      <a:endParaRPr kumimoji="1" lang="zh-TW" altLang="en-US" sz="2000" b="0" i="0" u="none" strike="noStrike" cap="none" normalizeH="0" baseline="0" dirty="0" smtClean="0">
                        <a:ln>
                          <a:noFill/>
                        </a:ln>
                        <a:solidFill>
                          <a:schemeClr val="tx1"/>
                        </a:solidFill>
                        <a:effectLst/>
                        <a:latin typeface="微軟正黑體" pitchFamily="34" charset="-120"/>
                        <a:ea typeface="微軟正黑體" pitchFamily="34" charset="-120"/>
                        <a:cs typeface="Times New Roman" pitchFamily="18" charset="0"/>
                      </a:endParaRPr>
                    </a:p>
                  </a:txBody>
                  <a:tcPr horzOverflow="overflow"/>
                </a:tc>
                <a:tc>
                  <a:txBody>
                    <a:bodyPr/>
                    <a:lstStyle/>
                    <a:p>
                      <a:pPr marL="342900" marR="0" lvl="0" indent="-342900" algn="ctr" defTabSz="914400" rtl="0" eaLnBrk="1" fontAlgn="base" latinLnBrk="0" hangingPunct="1">
                        <a:lnSpc>
                          <a:spcPct val="100000"/>
                        </a:lnSpc>
                        <a:spcBef>
                          <a:spcPct val="0"/>
                        </a:spcBef>
                        <a:spcAft>
                          <a:spcPct val="0"/>
                        </a:spcAft>
                        <a:buClrTx/>
                        <a:buSzPct val="75000"/>
                        <a:buFont typeface="Wingdings" pitchFamily="2" charset="2"/>
                        <a:buNone/>
                        <a:tabLst/>
                      </a:pPr>
                      <a:r>
                        <a:rPr kumimoji="1" lang="zh-TW" altLang="en-US" sz="2000" u="none" strike="noStrike" cap="none" normalizeH="0" baseline="0" dirty="0" smtClean="0">
                          <a:ln>
                            <a:noFill/>
                          </a:ln>
                          <a:effectLst/>
                          <a:latin typeface="微軟正黑體" pitchFamily="34" charset="-120"/>
                          <a:ea typeface="微軟正黑體" pitchFamily="34" charset="-120"/>
                        </a:rPr>
                        <a:t>說明</a:t>
                      </a:r>
                      <a:endParaRPr kumimoji="1" lang="zh-TW" altLang="en-US" sz="2000" b="0" i="0" u="none" strike="noStrike" cap="none" normalizeH="0" baseline="0" dirty="0" smtClean="0">
                        <a:ln>
                          <a:noFill/>
                        </a:ln>
                        <a:solidFill>
                          <a:schemeClr val="tx1"/>
                        </a:solidFill>
                        <a:effectLst/>
                        <a:latin typeface="微軟正黑體" pitchFamily="34" charset="-120"/>
                        <a:ea typeface="微軟正黑體" pitchFamily="34" charset="-120"/>
                        <a:cs typeface="Times New Roman" pitchFamily="18" charset="0"/>
                      </a:endParaRPr>
                    </a:p>
                  </a:txBody>
                  <a:tcPr horzOverflow="overflow"/>
                </a:tc>
                <a:tc>
                  <a:txBody>
                    <a:bodyPr/>
                    <a:lstStyle/>
                    <a:p>
                      <a:pPr marL="342900" marR="0" lvl="0" indent="-342900" algn="ctr" defTabSz="914400" rtl="0" eaLnBrk="1" fontAlgn="base" latinLnBrk="0" hangingPunct="1">
                        <a:lnSpc>
                          <a:spcPct val="100000"/>
                        </a:lnSpc>
                        <a:spcBef>
                          <a:spcPct val="0"/>
                        </a:spcBef>
                        <a:spcAft>
                          <a:spcPct val="0"/>
                        </a:spcAft>
                        <a:buClrTx/>
                        <a:buSzPct val="75000"/>
                        <a:buFont typeface="Wingdings" pitchFamily="2" charset="2"/>
                        <a:buNone/>
                        <a:tabLst/>
                      </a:pPr>
                      <a:r>
                        <a:rPr kumimoji="1" lang="zh-TW" altLang="en-US" sz="2000" u="none" strike="noStrike" cap="none" normalizeH="0" baseline="0" dirty="0" smtClean="0">
                          <a:ln>
                            <a:noFill/>
                          </a:ln>
                          <a:effectLst/>
                          <a:latin typeface="微軟正黑體" pitchFamily="34" charset="-120"/>
                          <a:ea typeface="微軟正黑體" pitchFamily="34" charset="-120"/>
                        </a:rPr>
                        <a:t>是否為工作時間</a:t>
                      </a:r>
                      <a:endParaRPr kumimoji="1" lang="zh-TW" altLang="en-US" sz="2000" b="0" i="0" u="none" strike="noStrike" cap="none" normalizeH="0" baseline="0" dirty="0" smtClean="0">
                        <a:ln>
                          <a:noFill/>
                        </a:ln>
                        <a:solidFill>
                          <a:schemeClr val="tx1"/>
                        </a:solidFill>
                        <a:effectLst/>
                        <a:latin typeface="微軟正黑體" pitchFamily="34" charset="-120"/>
                        <a:ea typeface="微軟正黑體" pitchFamily="34" charset="-120"/>
                        <a:cs typeface="Times New Roman" pitchFamily="18" charset="0"/>
                      </a:endParaRPr>
                    </a:p>
                  </a:txBody>
                  <a:tcPr horzOverflow="overflow"/>
                </a:tc>
              </a:tr>
              <a:tr h="738815">
                <a:tc>
                  <a:txBody>
                    <a:bodyPr/>
                    <a:lstStyle/>
                    <a:p>
                      <a:pPr marL="342900" marR="0" lvl="0" indent="-342900" algn="ctr" defTabSz="914400" rtl="0" eaLnBrk="1" fontAlgn="base" latinLnBrk="0" hangingPunct="1">
                        <a:lnSpc>
                          <a:spcPct val="100000"/>
                        </a:lnSpc>
                        <a:spcBef>
                          <a:spcPct val="0"/>
                        </a:spcBef>
                        <a:spcAft>
                          <a:spcPct val="0"/>
                        </a:spcAft>
                        <a:buClrTx/>
                        <a:buSzPct val="75000"/>
                        <a:buFont typeface="Wingdings" pitchFamily="2" charset="2"/>
                        <a:buNone/>
                        <a:tabLst/>
                      </a:pPr>
                      <a:r>
                        <a:rPr kumimoji="1" lang="zh-TW" altLang="en-US" sz="2000" u="none" strike="noStrike" cap="none" normalizeH="0" baseline="0" dirty="0" smtClean="0">
                          <a:ln>
                            <a:noFill/>
                          </a:ln>
                          <a:effectLst/>
                          <a:latin typeface="微軟正黑體" pitchFamily="34" charset="-120"/>
                          <a:ea typeface="微軟正黑體" pitchFamily="34" charset="-120"/>
                        </a:rPr>
                        <a:t>待命時間</a:t>
                      </a:r>
                      <a:endParaRPr kumimoji="1" lang="zh-TW" altLang="en-US" sz="2000" b="0" i="0" u="none" strike="noStrike" cap="none" normalizeH="0" baseline="0" dirty="0" smtClean="0">
                        <a:ln>
                          <a:noFill/>
                        </a:ln>
                        <a:solidFill>
                          <a:schemeClr val="tx1"/>
                        </a:solidFill>
                        <a:effectLst/>
                        <a:latin typeface="微軟正黑體" pitchFamily="34" charset="-120"/>
                        <a:ea typeface="微軟正黑體" pitchFamily="34" charset="-120"/>
                        <a:cs typeface="Times New Roman" pitchFamily="18"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1" lang="zh-TW" altLang="en-US" sz="2000" u="none" strike="noStrike" cap="none" normalizeH="0" baseline="0" dirty="0" smtClean="0">
                          <a:ln>
                            <a:noFill/>
                          </a:ln>
                          <a:effectLst/>
                          <a:latin typeface="微軟正黑體" pitchFamily="34" charset="-120"/>
                          <a:ea typeface="微軟正黑體" pitchFamily="34" charset="-120"/>
                        </a:rPr>
                        <a:t>指受令等待提供勞務之時間，因受雇主拘束，亦屬工作時間。</a:t>
                      </a:r>
                      <a:endParaRPr kumimoji="1" lang="zh-TW" altLang="en-US" sz="2000" b="0" i="0" u="none" strike="noStrike" cap="none" normalizeH="0" baseline="0" dirty="0" smtClean="0">
                        <a:ln>
                          <a:noFill/>
                        </a:ln>
                        <a:solidFill>
                          <a:schemeClr val="tx1"/>
                        </a:solidFill>
                        <a:effectLst/>
                        <a:latin typeface="微軟正黑體" pitchFamily="34" charset="-120"/>
                        <a:ea typeface="微軟正黑體" pitchFamily="34" charset="-120"/>
                        <a:cs typeface="Times New Roman" pitchFamily="18" charset="0"/>
                      </a:endParaRPr>
                    </a:p>
                  </a:txBody>
                  <a:tcPr horzOverflow="overflow"/>
                </a:tc>
                <a:tc>
                  <a:txBody>
                    <a:bodyPr/>
                    <a:lstStyle/>
                    <a:p>
                      <a:pPr marL="342900" marR="0" lvl="0" indent="-342900" algn="l" defTabSz="914400" rtl="0" eaLnBrk="1" fontAlgn="base" latinLnBrk="0" hangingPunct="1">
                        <a:lnSpc>
                          <a:spcPct val="100000"/>
                        </a:lnSpc>
                        <a:spcBef>
                          <a:spcPct val="0"/>
                        </a:spcBef>
                        <a:spcAft>
                          <a:spcPct val="0"/>
                        </a:spcAft>
                        <a:buClrTx/>
                        <a:buSzPct val="75000"/>
                        <a:buFont typeface="Wingdings" pitchFamily="2" charset="2"/>
                        <a:buNone/>
                        <a:tabLst/>
                      </a:pPr>
                      <a:r>
                        <a:rPr kumimoji="1" lang="zh-TW" altLang="en-US" sz="2000" u="none" strike="noStrike" cap="none" normalizeH="0" baseline="0" dirty="0" smtClean="0">
                          <a:ln>
                            <a:noFill/>
                          </a:ln>
                          <a:effectLst/>
                          <a:latin typeface="微軟正黑體" pitchFamily="34" charset="-120"/>
                          <a:ea typeface="微軟正黑體" pitchFamily="34" charset="-120"/>
                        </a:rPr>
                        <a:t>是</a:t>
                      </a:r>
                      <a:endParaRPr kumimoji="1" lang="zh-TW" altLang="en-US" sz="2000" b="0" i="0" u="none" strike="noStrike" cap="none" normalizeH="0" baseline="0" dirty="0" smtClean="0">
                        <a:ln>
                          <a:noFill/>
                        </a:ln>
                        <a:solidFill>
                          <a:schemeClr val="tx1"/>
                        </a:solidFill>
                        <a:effectLst/>
                        <a:latin typeface="微軟正黑體" pitchFamily="34" charset="-120"/>
                        <a:ea typeface="微軟正黑體" pitchFamily="34" charset="-120"/>
                        <a:cs typeface="Times New Roman" pitchFamily="18" charset="0"/>
                      </a:endParaRPr>
                    </a:p>
                  </a:txBody>
                  <a:tcPr horzOverflow="overflow"/>
                </a:tc>
              </a:tr>
              <a:tr h="2357454">
                <a:tc>
                  <a:txBody>
                    <a:bodyPr/>
                    <a:lstStyle/>
                    <a:p>
                      <a:pPr marL="342900" marR="0" lvl="0" indent="-342900" algn="ctr" defTabSz="914400" rtl="0" eaLnBrk="1" fontAlgn="base" latinLnBrk="0" hangingPunct="1">
                        <a:lnSpc>
                          <a:spcPct val="100000"/>
                        </a:lnSpc>
                        <a:spcBef>
                          <a:spcPct val="0"/>
                        </a:spcBef>
                        <a:spcAft>
                          <a:spcPct val="0"/>
                        </a:spcAft>
                        <a:buClrTx/>
                        <a:buSzPct val="75000"/>
                        <a:buFont typeface="Wingdings" pitchFamily="2" charset="2"/>
                        <a:buNone/>
                        <a:tabLst/>
                      </a:pPr>
                      <a:r>
                        <a:rPr kumimoji="1" lang="zh-TW" altLang="en-US" sz="2000" u="none" strike="noStrike" cap="none" normalizeH="0" baseline="0" smtClean="0">
                          <a:ln>
                            <a:noFill/>
                          </a:ln>
                          <a:effectLst/>
                          <a:latin typeface="微軟正黑體" pitchFamily="34" charset="-120"/>
                          <a:ea typeface="微軟正黑體" pitchFamily="34" charset="-120"/>
                        </a:rPr>
                        <a:t>教育訓練</a:t>
                      </a:r>
                    </a:p>
                    <a:p>
                      <a:pPr marL="342900" marR="0" lvl="0" indent="-342900" algn="ctr" defTabSz="914400" rtl="0" eaLnBrk="1" fontAlgn="base" latinLnBrk="0" hangingPunct="1">
                        <a:lnSpc>
                          <a:spcPct val="100000"/>
                        </a:lnSpc>
                        <a:spcBef>
                          <a:spcPct val="0"/>
                        </a:spcBef>
                        <a:spcAft>
                          <a:spcPct val="0"/>
                        </a:spcAft>
                        <a:buClrTx/>
                        <a:buSzPct val="75000"/>
                        <a:buFont typeface="Wingdings" pitchFamily="2" charset="2"/>
                        <a:buNone/>
                        <a:tabLst/>
                      </a:pPr>
                      <a:r>
                        <a:rPr kumimoji="1" lang="zh-TW" altLang="en-US" sz="2000" u="none" strike="noStrike" cap="none" normalizeH="0" baseline="0" smtClean="0">
                          <a:ln>
                            <a:noFill/>
                          </a:ln>
                          <a:effectLst/>
                          <a:latin typeface="微軟正黑體" pitchFamily="34" charset="-120"/>
                          <a:ea typeface="微軟正黑體" pitchFamily="34" charset="-120"/>
                        </a:rPr>
                        <a:t>時間</a:t>
                      </a:r>
                      <a:endParaRPr kumimoji="1" lang="zh-TW" altLang="en-US" sz="2000" b="0" i="0" u="none" strike="noStrike" cap="none" normalizeH="0" baseline="0" smtClean="0">
                        <a:ln>
                          <a:noFill/>
                        </a:ln>
                        <a:solidFill>
                          <a:schemeClr val="tx1"/>
                        </a:solidFill>
                        <a:effectLst/>
                        <a:latin typeface="微軟正黑體" pitchFamily="34" charset="-120"/>
                        <a:ea typeface="微軟正黑體" pitchFamily="34" charset="-120"/>
                        <a:cs typeface="Times New Roman" pitchFamily="18" charset="0"/>
                      </a:endParaRPr>
                    </a:p>
                  </a:txBody>
                  <a:tcPr horzOverflow="overflow"/>
                </a:tc>
                <a:tc>
                  <a:txBody>
                    <a:bodyPr/>
                    <a:lstStyle/>
                    <a:p>
                      <a:pPr marL="342900" marR="0" lvl="0" indent="-342900" algn="l" defTabSz="914400" rtl="0" eaLnBrk="1" fontAlgn="base" latinLnBrk="0" hangingPunct="1">
                        <a:lnSpc>
                          <a:spcPct val="100000"/>
                        </a:lnSpc>
                        <a:spcBef>
                          <a:spcPct val="0"/>
                        </a:spcBef>
                        <a:spcAft>
                          <a:spcPct val="0"/>
                        </a:spcAft>
                        <a:buClrTx/>
                        <a:buSzPct val="75000"/>
                        <a:buFont typeface="Wingdings" pitchFamily="2" charset="2"/>
                        <a:buChar char=""/>
                        <a:tabLst>
                          <a:tab pos="304800" algn="l"/>
                        </a:tabLst>
                      </a:pPr>
                      <a:r>
                        <a:rPr kumimoji="1" lang="zh-TW" altLang="en-US" sz="2000" u="none" strike="noStrike" cap="none" normalizeH="0" baseline="0" dirty="0" smtClean="0">
                          <a:ln>
                            <a:noFill/>
                          </a:ln>
                          <a:effectLst/>
                          <a:latin typeface="微軟正黑體" pitchFamily="34" charset="-120"/>
                          <a:ea typeface="微軟正黑體" pitchFamily="34" charset="-120"/>
                        </a:rPr>
                        <a:t>雇主強制勞工參加與業務頗具關連性之教育訓練，其訓練應計入工作時間。</a:t>
                      </a:r>
                    </a:p>
                    <a:p>
                      <a:pPr marL="342900" marR="0" lvl="0" indent="-342900" algn="l" defTabSz="914400" rtl="0" eaLnBrk="0" fontAlgn="base" latinLnBrk="0" hangingPunct="0">
                        <a:lnSpc>
                          <a:spcPct val="100000"/>
                        </a:lnSpc>
                        <a:spcBef>
                          <a:spcPct val="0"/>
                        </a:spcBef>
                        <a:spcAft>
                          <a:spcPct val="0"/>
                        </a:spcAft>
                        <a:buClrTx/>
                        <a:buSzPct val="75000"/>
                        <a:buFont typeface="Wingdings" pitchFamily="2" charset="2"/>
                        <a:buChar char=""/>
                        <a:tabLst>
                          <a:tab pos="304800" algn="l"/>
                        </a:tabLst>
                      </a:pPr>
                      <a:r>
                        <a:rPr kumimoji="1" lang="zh-TW" altLang="en-US" sz="2000" u="none" strike="noStrike" cap="none" normalizeH="0" baseline="0" dirty="0" smtClean="0">
                          <a:ln>
                            <a:noFill/>
                          </a:ln>
                          <a:effectLst/>
                          <a:latin typeface="微軟正黑體" pitchFamily="34" charset="-120"/>
                          <a:ea typeface="微軟正黑體" pitchFamily="34" charset="-120"/>
                        </a:rPr>
                        <a:t>事業單位於正常工作時間外辦理訓練或集會，如該訓練係屬自願性參加，則該時段不屬工作時間。</a:t>
                      </a:r>
                    </a:p>
                    <a:p>
                      <a:pPr marL="342900" marR="0" lvl="0" indent="-342900" algn="l" defTabSz="914400" rtl="0" eaLnBrk="0" fontAlgn="base" latinLnBrk="0" hangingPunct="0">
                        <a:lnSpc>
                          <a:spcPct val="100000"/>
                        </a:lnSpc>
                        <a:spcBef>
                          <a:spcPct val="0"/>
                        </a:spcBef>
                        <a:spcAft>
                          <a:spcPct val="0"/>
                        </a:spcAft>
                        <a:buClrTx/>
                        <a:buSzPct val="75000"/>
                        <a:buFont typeface="Wingdings" pitchFamily="2" charset="2"/>
                        <a:buChar char=""/>
                        <a:tabLst>
                          <a:tab pos="304800" algn="l"/>
                        </a:tabLst>
                      </a:pPr>
                      <a:r>
                        <a:rPr kumimoji="1" lang="zh-TW" altLang="en-US" sz="2000" u="none" strike="noStrike" cap="none" normalizeH="0" baseline="0" dirty="0" smtClean="0">
                          <a:ln>
                            <a:noFill/>
                          </a:ln>
                          <a:effectLst/>
                          <a:latin typeface="微軟正黑體" pitchFamily="34" charset="-120"/>
                          <a:ea typeface="微軟正黑體" pitchFamily="34" charset="-120"/>
                        </a:rPr>
                        <a:t>事業單位辦理之登山、家庭日、尾牙，如非強制參加，則該時段不屬工作時間</a:t>
                      </a:r>
                      <a:endParaRPr kumimoji="1" lang="zh-TW" altLang="en-US" sz="2000" b="0" i="0" u="none" strike="noStrike" cap="none" normalizeH="0" baseline="0" dirty="0" smtClean="0">
                        <a:ln>
                          <a:noFill/>
                        </a:ln>
                        <a:solidFill>
                          <a:schemeClr val="tx1"/>
                        </a:solidFill>
                        <a:effectLst/>
                        <a:latin typeface="微軟正黑體" pitchFamily="34" charset="-120"/>
                        <a:ea typeface="微軟正黑體" pitchFamily="34" charset="-120"/>
                        <a:cs typeface="Times New Roman" pitchFamily="18" charset="0"/>
                      </a:endParaRP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Pct val="75000"/>
                        <a:buFont typeface="Wingdings" pitchFamily="2" charset="2"/>
                        <a:buNone/>
                        <a:tabLst/>
                      </a:pPr>
                      <a:r>
                        <a:rPr kumimoji="1" lang="zh-TW" altLang="en-US" sz="2000" u="none" strike="noStrike" cap="none" normalizeH="0" baseline="0" dirty="0" smtClean="0">
                          <a:ln>
                            <a:noFill/>
                          </a:ln>
                          <a:effectLst/>
                          <a:latin typeface="微軟正黑體" pitchFamily="34" charset="-120"/>
                          <a:ea typeface="微軟正黑體" pitchFamily="34" charset="-120"/>
                        </a:rPr>
                        <a:t>視實際情形而定</a:t>
                      </a:r>
                      <a:endParaRPr kumimoji="1" lang="zh-TW" altLang="en-US" sz="2000" b="0" i="0" u="none" strike="noStrike" cap="none" normalizeH="0" baseline="0" dirty="0" smtClean="0">
                        <a:ln>
                          <a:noFill/>
                        </a:ln>
                        <a:solidFill>
                          <a:schemeClr val="tx1"/>
                        </a:solidFill>
                        <a:effectLst/>
                        <a:latin typeface="微軟正黑體" pitchFamily="34" charset="-120"/>
                        <a:ea typeface="微軟正黑體" pitchFamily="34" charset="-120"/>
                        <a:cs typeface="Times New Roman" pitchFamily="18" charset="0"/>
                      </a:endParaRPr>
                    </a:p>
                  </a:txBody>
                  <a:tcPr horzOverflow="overflow"/>
                </a:tc>
              </a:tr>
              <a:tr h="618492">
                <a:tc>
                  <a:txBody>
                    <a:bodyPr/>
                    <a:lstStyle/>
                    <a:p>
                      <a:pPr marL="342900" marR="0" lvl="0" indent="-342900" algn="ctr" defTabSz="914400" rtl="0" eaLnBrk="1" fontAlgn="base" latinLnBrk="0" hangingPunct="1">
                        <a:lnSpc>
                          <a:spcPct val="100000"/>
                        </a:lnSpc>
                        <a:spcBef>
                          <a:spcPct val="0"/>
                        </a:spcBef>
                        <a:spcAft>
                          <a:spcPct val="0"/>
                        </a:spcAft>
                        <a:buClrTx/>
                        <a:buSzPct val="75000"/>
                        <a:buFont typeface="Wingdings" pitchFamily="2" charset="2"/>
                        <a:buNone/>
                        <a:tabLst/>
                      </a:pPr>
                      <a:r>
                        <a:rPr kumimoji="1" lang="zh-TW" altLang="en-US" sz="2000" u="none" strike="noStrike" cap="none" normalizeH="0" baseline="0" dirty="0" smtClean="0">
                          <a:ln>
                            <a:noFill/>
                          </a:ln>
                          <a:effectLst/>
                          <a:latin typeface="微軟正黑體" pitchFamily="34" charset="-120"/>
                          <a:ea typeface="微軟正黑體" pitchFamily="34" charset="-120"/>
                        </a:rPr>
                        <a:t>早會時間</a:t>
                      </a:r>
                      <a:endParaRPr kumimoji="1" lang="zh-TW" altLang="en-US" sz="2000" b="0" i="0" u="none" strike="noStrike" cap="none" normalizeH="0" baseline="0" dirty="0" smtClean="0">
                        <a:ln>
                          <a:noFill/>
                        </a:ln>
                        <a:solidFill>
                          <a:schemeClr val="tx1"/>
                        </a:solidFill>
                        <a:effectLst/>
                        <a:latin typeface="微軟正黑體" pitchFamily="34" charset="-120"/>
                        <a:ea typeface="微軟正黑體" pitchFamily="34" charset="-120"/>
                        <a:cs typeface="Times New Roman" pitchFamily="18" charset="0"/>
                      </a:endParaRP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Pct val="75000"/>
                        <a:buFont typeface="Wingdings" pitchFamily="2" charset="2"/>
                        <a:buNone/>
                        <a:tabLst>
                          <a:tab pos="4668838" algn="l"/>
                          <a:tab pos="5029200" algn="l"/>
                          <a:tab pos="5111750" algn="l"/>
                        </a:tabLst>
                      </a:pPr>
                      <a:r>
                        <a:rPr kumimoji="1" lang="zh-TW" altLang="en-US" sz="2000" u="none" strike="noStrike" cap="none" normalizeH="0" baseline="0" dirty="0" smtClean="0">
                          <a:ln>
                            <a:noFill/>
                          </a:ln>
                          <a:effectLst/>
                          <a:latin typeface="微軟正黑體" pitchFamily="34" charset="-120"/>
                          <a:ea typeface="微軟正黑體" pitchFamily="34" charset="-120"/>
                        </a:rPr>
                        <a:t>事業單位如要求勞工參加早會，此項時間應計入工作時間。</a:t>
                      </a:r>
                      <a:endParaRPr kumimoji="1" lang="zh-TW" altLang="en-US" sz="2000" b="0" i="0" u="none" strike="noStrike" cap="none" normalizeH="0" baseline="0" dirty="0" smtClean="0">
                        <a:ln>
                          <a:noFill/>
                        </a:ln>
                        <a:solidFill>
                          <a:schemeClr val="tx1"/>
                        </a:solidFill>
                        <a:effectLst/>
                        <a:latin typeface="微軟正黑體" pitchFamily="34" charset="-120"/>
                        <a:ea typeface="微軟正黑體" pitchFamily="34" charset="-120"/>
                        <a:cs typeface="Times New Roman" pitchFamily="18" charset="0"/>
                      </a:endParaRPr>
                    </a:p>
                  </a:txBody>
                  <a:tcPr horzOverflow="overflow"/>
                </a:tc>
                <a:tc>
                  <a:txBody>
                    <a:bodyPr/>
                    <a:lstStyle/>
                    <a:p>
                      <a:pPr marL="342900" marR="0" lvl="0" indent="-342900" algn="l" defTabSz="914400" rtl="0" eaLnBrk="1" fontAlgn="base" latinLnBrk="0" hangingPunct="1">
                        <a:lnSpc>
                          <a:spcPct val="100000"/>
                        </a:lnSpc>
                        <a:spcBef>
                          <a:spcPct val="0"/>
                        </a:spcBef>
                        <a:spcAft>
                          <a:spcPct val="0"/>
                        </a:spcAft>
                        <a:buClrTx/>
                        <a:buSzPct val="75000"/>
                        <a:buFont typeface="Wingdings" pitchFamily="2" charset="2"/>
                        <a:buNone/>
                        <a:tabLst/>
                      </a:pPr>
                      <a:r>
                        <a:rPr kumimoji="1" lang="zh-TW" altLang="en-US" sz="2000" u="none" strike="noStrike" cap="none" normalizeH="0" baseline="0" dirty="0" smtClean="0">
                          <a:ln>
                            <a:noFill/>
                          </a:ln>
                          <a:effectLst/>
                          <a:latin typeface="微軟正黑體" pitchFamily="34" charset="-120"/>
                          <a:ea typeface="微軟正黑體" pitchFamily="34" charset="-120"/>
                        </a:rPr>
                        <a:t>是</a:t>
                      </a:r>
                      <a:endParaRPr kumimoji="1" lang="zh-TW" altLang="en-US" sz="2000" b="0" i="0" u="none" strike="noStrike" cap="none" normalizeH="0" baseline="0" dirty="0" smtClean="0">
                        <a:ln>
                          <a:noFill/>
                        </a:ln>
                        <a:solidFill>
                          <a:schemeClr val="tx1"/>
                        </a:solidFill>
                        <a:effectLst/>
                        <a:latin typeface="微軟正黑體" pitchFamily="34" charset="-120"/>
                        <a:ea typeface="微軟正黑體" pitchFamily="34" charset="-120"/>
                        <a:cs typeface="Times New Roman" pitchFamily="18" charset="0"/>
                      </a:endParaRPr>
                    </a:p>
                  </a:txBody>
                  <a:tcPr horzOverflow="overflow"/>
                </a:tc>
              </a:tr>
            </a:tbl>
          </a:graphicData>
        </a:graphic>
      </p:graphicFrame>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Rot="1" noChangeArrowheads="1"/>
          </p:cNvSpPr>
          <p:nvPr>
            <p:ph type="title"/>
          </p:nvPr>
        </p:nvSpPr>
        <p:spPr>
          <a:xfrm>
            <a:off x="323850" y="260350"/>
            <a:ext cx="8540750" cy="936625"/>
          </a:xfrm>
        </p:spPr>
        <p:txBody>
          <a:bodyPr>
            <a:normAutofit/>
          </a:bodyPr>
          <a:lstStyle/>
          <a:p>
            <a:pPr fontAlgn="auto">
              <a:spcAft>
                <a:spcPts val="0"/>
              </a:spcAft>
              <a:defRPr/>
            </a:pPr>
            <a:r>
              <a:rPr lang="zh-TW" altLang="en-US" b="1" dirty="0" smtClean="0">
                <a:solidFill>
                  <a:schemeClr val="tx1">
                    <a:lumMod val="65000"/>
                    <a:lumOff val="35000"/>
                  </a:schemeClr>
                </a:solidFill>
                <a:latin typeface="+mj-ea"/>
              </a:rPr>
              <a:t>   </a:t>
            </a:r>
            <a:r>
              <a:rPr lang="zh-TW" altLang="en-US" dirty="0" smtClean="0">
                <a:solidFill>
                  <a:schemeClr val="tx1">
                    <a:lumMod val="65000"/>
                    <a:lumOff val="35000"/>
                  </a:schemeClr>
                </a:solidFill>
                <a:latin typeface="微軟正黑體" pitchFamily="34" charset="-120"/>
                <a:ea typeface="微軟正黑體" pitchFamily="34" charset="-120"/>
              </a:rPr>
              <a:t>工作時間之認定</a:t>
            </a:r>
            <a:r>
              <a:rPr lang="en-US" altLang="zh-TW" dirty="0" smtClean="0">
                <a:solidFill>
                  <a:schemeClr val="tx1">
                    <a:lumMod val="65000"/>
                    <a:lumOff val="35000"/>
                  </a:schemeClr>
                </a:solidFill>
                <a:latin typeface="微軟正黑體" pitchFamily="34" charset="-120"/>
                <a:ea typeface="微軟正黑體" pitchFamily="34" charset="-120"/>
              </a:rPr>
              <a:t>(</a:t>
            </a:r>
            <a:r>
              <a:rPr lang="zh-TW" altLang="en-US" dirty="0" smtClean="0">
                <a:solidFill>
                  <a:schemeClr val="tx1">
                    <a:lumMod val="65000"/>
                    <a:lumOff val="35000"/>
                  </a:schemeClr>
                </a:solidFill>
                <a:latin typeface="微軟正黑體" pitchFamily="34" charset="-120"/>
                <a:ea typeface="微軟正黑體" pitchFamily="34" charset="-120"/>
              </a:rPr>
              <a:t>續</a:t>
            </a:r>
            <a:r>
              <a:rPr lang="en-US" altLang="zh-TW" dirty="0" smtClean="0">
                <a:solidFill>
                  <a:schemeClr val="tx1">
                    <a:lumMod val="65000"/>
                    <a:lumOff val="35000"/>
                  </a:schemeClr>
                </a:solidFill>
                <a:latin typeface="微軟正黑體" pitchFamily="34" charset="-120"/>
                <a:ea typeface="微軟正黑體" pitchFamily="34" charset="-120"/>
              </a:rPr>
              <a:t>)</a:t>
            </a:r>
            <a:endParaRPr lang="zh-TW" altLang="en-US" dirty="0" smtClean="0">
              <a:solidFill>
                <a:schemeClr val="tx1">
                  <a:lumMod val="65000"/>
                  <a:lumOff val="35000"/>
                </a:schemeClr>
              </a:solidFill>
              <a:latin typeface="微軟正黑體" pitchFamily="34" charset="-120"/>
              <a:ea typeface="微軟正黑體" pitchFamily="34" charset="-120"/>
            </a:endParaRPr>
          </a:p>
        </p:txBody>
      </p:sp>
      <p:graphicFrame>
        <p:nvGraphicFramePr>
          <p:cNvPr id="504835" name="Group 3"/>
          <p:cNvGraphicFramePr>
            <a:graphicFrameLocks noGrp="1"/>
          </p:cNvGraphicFramePr>
          <p:nvPr>
            <p:ph idx="1"/>
          </p:nvPr>
        </p:nvGraphicFramePr>
        <p:xfrm>
          <a:off x="285750" y="1285875"/>
          <a:ext cx="8540750" cy="4681132"/>
        </p:xfrm>
        <a:graphic>
          <a:graphicData uri="http://schemas.openxmlformats.org/drawingml/2006/table">
            <a:tbl>
              <a:tblPr>
                <a:tableStyleId>{BC89EF96-8CEA-46FF-86C4-4CE0E7609802}</a:tableStyleId>
              </a:tblPr>
              <a:tblGrid>
                <a:gridCol w="1357292"/>
                <a:gridCol w="5143536"/>
                <a:gridCol w="2039922"/>
              </a:tblGrid>
              <a:tr h="588962">
                <a:tc>
                  <a:txBody>
                    <a:bodyPr/>
                    <a:lstStyle/>
                    <a:p>
                      <a:pPr marL="342900" marR="0" lvl="0" indent="-342900" algn="ctr" defTabSz="914400" rtl="0" eaLnBrk="1" fontAlgn="base" latinLnBrk="0" hangingPunct="1">
                        <a:lnSpc>
                          <a:spcPct val="100000"/>
                        </a:lnSpc>
                        <a:spcBef>
                          <a:spcPct val="0"/>
                        </a:spcBef>
                        <a:spcAft>
                          <a:spcPct val="0"/>
                        </a:spcAft>
                        <a:buClrTx/>
                        <a:buSzPct val="75000"/>
                        <a:buFont typeface="Wingdings" pitchFamily="2" charset="2"/>
                        <a:buNone/>
                        <a:tabLst/>
                      </a:pPr>
                      <a:r>
                        <a:rPr kumimoji="1" lang="zh-TW" altLang="en-US" sz="2000" u="none" strike="noStrike" kern="1200" cap="none" normalizeH="0" baseline="0" dirty="0" smtClean="0">
                          <a:ln>
                            <a:noFill/>
                          </a:ln>
                          <a:effectLst/>
                          <a:latin typeface="微軟正黑體" pitchFamily="34" charset="-120"/>
                          <a:ea typeface="微軟正黑體" pitchFamily="34" charset="-120"/>
                        </a:rPr>
                        <a:t>類型</a:t>
                      </a:r>
                      <a:endParaRPr kumimoji="1" lang="zh-TW" altLang="en-US" sz="2000" b="0" i="0" u="none" strike="noStrike" kern="1200" cap="none" normalizeH="0" baseline="0" dirty="0" smtClean="0">
                        <a:ln>
                          <a:noFill/>
                        </a:ln>
                        <a:solidFill>
                          <a:schemeClr val="tx1"/>
                        </a:solidFill>
                        <a:effectLst/>
                        <a:latin typeface="微軟正黑體" pitchFamily="34" charset="-120"/>
                        <a:ea typeface="微軟正黑體" pitchFamily="34" charset="-120"/>
                        <a:cs typeface="Times New Roman" pitchFamily="18" charset="0"/>
                      </a:endParaRPr>
                    </a:p>
                  </a:txBody>
                  <a:tcPr horzOverflow="overflow"/>
                </a:tc>
                <a:tc>
                  <a:txBody>
                    <a:bodyPr/>
                    <a:lstStyle/>
                    <a:p>
                      <a:pPr marL="342900" marR="0" lvl="0" indent="-342900" algn="ctr" defTabSz="914400" rtl="0" eaLnBrk="1" fontAlgn="base" latinLnBrk="0" hangingPunct="1">
                        <a:lnSpc>
                          <a:spcPct val="100000"/>
                        </a:lnSpc>
                        <a:spcBef>
                          <a:spcPct val="0"/>
                        </a:spcBef>
                        <a:spcAft>
                          <a:spcPct val="0"/>
                        </a:spcAft>
                        <a:buClrTx/>
                        <a:buSzPct val="75000"/>
                        <a:buFont typeface="Wingdings" pitchFamily="2" charset="2"/>
                        <a:buNone/>
                        <a:tabLst/>
                      </a:pPr>
                      <a:r>
                        <a:rPr kumimoji="1" lang="zh-TW" altLang="en-US" sz="2000" u="none" strike="noStrike" cap="none" normalizeH="0" baseline="0" dirty="0" smtClean="0">
                          <a:ln>
                            <a:noFill/>
                          </a:ln>
                          <a:effectLst/>
                          <a:latin typeface="微軟正黑體" pitchFamily="34" charset="-120"/>
                          <a:ea typeface="微軟正黑體" pitchFamily="34" charset="-120"/>
                        </a:rPr>
                        <a:t>說明</a:t>
                      </a:r>
                      <a:endParaRPr kumimoji="1" lang="zh-TW" altLang="en-US" sz="2000" b="0" i="0" u="none" strike="noStrike" cap="none" normalizeH="0" baseline="0" dirty="0" smtClean="0">
                        <a:ln>
                          <a:noFill/>
                        </a:ln>
                        <a:solidFill>
                          <a:schemeClr val="tx1"/>
                        </a:solidFill>
                        <a:effectLst/>
                        <a:latin typeface="微軟正黑體" pitchFamily="34" charset="-120"/>
                        <a:ea typeface="微軟正黑體" pitchFamily="34" charset="-120"/>
                        <a:cs typeface="Times New Roman" pitchFamily="18" charset="0"/>
                      </a:endParaRPr>
                    </a:p>
                  </a:txBody>
                  <a:tcPr horzOverflow="overflow"/>
                </a:tc>
                <a:tc>
                  <a:txBody>
                    <a:bodyPr/>
                    <a:lstStyle/>
                    <a:p>
                      <a:pPr marL="342900" marR="0" lvl="0" indent="-342900" algn="ctr" defTabSz="914400" rtl="0" eaLnBrk="1" fontAlgn="base" latinLnBrk="0" hangingPunct="1">
                        <a:lnSpc>
                          <a:spcPct val="100000"/>
                        </a:lnSpc>
                        <a:spcBef>
                          <a:spcPct val="0"/>
                        </a:spcBef>
                        <a:spcAft>
                          <a:spcPct val="0"/>
                        </a:spcAft>
                        <a:buClrTx/>
                        <a:buSzPct val="75000"/>
                        <a:buFont typeface="Wingdings" pitchFamily="2" charset="2"/>
                        <a:buNone/>
                        <a:tabLst/>
                      </a:pPr>
                      <a:r>
                        <a:rPr kumimoji="1" lang="zh-TW" altLang="en-US" sz="2000" u="none" strike="noStrike" kern="1200" cap="none" normalizeH="0" baseline="0" smtClean="0">
                          <a:ln>
                            <a:noFill/>
                          </a:ln>
                          <a:effectLst/>
                          <a:latin typeface="微軟正黑體" pitchFamily="34" charset="-120"/>
                          <a:ea typeface="微軟正黑體" pitchFamily="34" charset="-120"/>
                        </a:rPr>
                        <a:t>是否為工作時間</a:t>
                      </a:r>
                      <a:endParaRPr kumimoji="1" lang="zh-TW" altLang="en-US" sz="2000" b="0" i="0" u="none" strike="noStrike" kern="1200" cap="none" normalizeH="0" baseline="0" smtClean="0">
                        <a:ln>
                          <a:noFill/>
                        </a:ln>
                        <a:solidFill>
                          <a:schemeClr val="tx1"/>
                        </a:solidFill>
                        <a:effectLst/>
                        <a:latin typeface="微軟正黑體" pitchFamily="34" charset="-120"/>
                        <a:ea typeface="微軟正黑體" pitchFamily="34" charset="-120"/>
                        <a:cs typeface="Times New Roman" pitchFamily="18" charset="0"/>
                      </a:endParaRPr>
                    </a:p>
                  </a:txBody>
                  <a:tcPr horzOverflow="overflow"/>
                </a:tc>
              </a:tr>
              <a:tr h="2054229">
                <a:tc>
                  <a:txBody>
                    <a:bodyPr/>
                    <a:lstStyle/>
                    <a:p>
                      <a:pPr marL="342900" marR="0" lvl="0" indent="-342900" algn="ctr" defTabSz="914400" rtl="0" eaLnBrk="1" fontAlgn="base" latinLnBrk="0" hangingPunct="1">
                        <a:lnSpc>
                          <a:spcPct val="100000"/>
                        </a:lnSpc>
                        <a:spcBef>
                          <a:spcPct val="0"/>
                        </a:spcBef>
                        <a:spcAft>
                          <a:spcPct val="0"/>
                        </a:spcAft>
                        <a:buClrTx/>
                        <a:buSzPct val="75000"/>
                        <a:buFont typeface="Wingdings" pitchFamily="2" charset="2"/>
                        <a:buNone/>
                        <a:tabLst/>
                      </a:pPr>
                      <a:r>
                        <a:rPr kumimoji="1" lang="zh-TW" altLang="en-US" sz="2000" u="none" strike="noStrike" kern="1200" cap="none" normalizeH="0" baseline="0" dirty="0" smtClean="0">
                          <a:ln>
                            <a:noFill/>
                          </a:ln>
                          <a:effectLst/>
                          <a:latin typeface="微軟正黑體" pitchFamily="34" charset="-120"/>
                          <a:ea typeface="微軟正黑體" pitchFamily="34" charset="-120"/>
                        </a:rPr>
                        <a:t>出差時間</a:t>
                      </a:r>
                      <a:endParaRPr kumimoji="1" lang="zh-TW" altLang="en-US" sz="2000" b="0" i="0" u="none" strike="noStrike" kern="1200" cap="none" normalizeH="0" baseline="0" dirty="0" smtClean="0">
                        <a:ln>
                          <a:noFill/>
                        </a:ln>
                        <a:solidFill>
                          <a:schemeClr val="tx1"/>
                        </a:solidFill>
                        <a:effectLst/>
                        <a:latin typeface="微軟正黑體" pitchFamily="34" charset="-120"/>
                        <a:ea typeface="微軟正黑體" pitchFamily="34" charset="-120"/>
                        <a:cs typeface="Times New Roman" pitchFamily="18" charset="0"/>
                      </a:endParaRP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Pct val="75000"/>
                        <a:buFont typeface="Wingdings" pitchFamily="2" charset="2"/>
                        <a:buNone/>
                        <a:tabLst/>
                      </a:pPr>
                      <a:r>
                        <a:rPr kumimoji="1" lang="zh-TW" altLang="en-US" sz="2000" u="none" strike="noStrike" kern="1200" cap="none" normalizeH="0" baseline="0" dirty="0" smtClean="0">
                          <a:ln>
                            <a:noFill/>
                          </a:ln>
                          <a:effectLst/>
                          <a:latin typeface="微軟正黑體" pitchFamily="34" charset="-120"/>
                          <a:ea typeface="微軟正黑體" pitchFamily="34" charset="-120"/>
                        </a:rPr>
                        <a:t>勞動基準法施行細則第</a:t>
                      </a:r>
                      <a:r>
                        <a:rPr kumimoji="1" lang="en-US" altLang="zh-TW" sz="2000" u="none" strike="noStrike" kern="1200" cap="none" normalizeH="0" baseline="0" dirty="0" smtClean="0">
                          <a:ln>
                            <a:noFill/>
                          </a:ln>
                          <a:effectLst/>
                          <a:latin typeface="微軟正黑體" pitchFamily="34" charset="-120"/>
                          <a:ea typeface="微軟正黑體" pitchFamily="34" charset="-120"/>
                        </a:rPr>
                        <a:t>18</a:t>
                      </a:r>
                      <a:r>
                        <a:rPr kumimoji="1" lang="zh-TW" altLang="en-US" sz="2000" u="none" strike="noStrike" kern="1200" cap="none" normalizeH="0" baseline="0" dirty="0" smtClean="0">
                          <a:ln>
                            <a:noFill/>
                          </a:ln>
                          <a:effectLst/>
                          <a:latin typeface="微軟正黑體" pitchFamily="34" charset="-120"/>
                          <a:ea typeface="微軟正黑體" pitchFamily="34" charset="-120"/>
                        </a:rPr>
                        <a:t>條規定，勞工因出差或其他原因，於事業場所外從事工作，致不易計算工作時間者，以平時之</a:t>
                      </a:r>
                    </a:p>
                    <a:p>
                      <a:pPr marL="0" marR="0" lvl="0" indent="0" algn="l" defTabSz="914400" rtl="0" eaLnBrk="1" fontAlgn="base" latinLnBrk="0" hangingPunct="1">
                        <a:lnSpc>
                          <a:spcPct val="100000"/>
                        </a:lnSpc>
                        <a:spcBef>
                          <a:spcPct val="0"/>
                        </a:spcBef>
                        <a:spcAft>
                          <a:spcPct val="0"/>
                        </a:spcAft>
                        <a:buClrTx/>
                        <a:buSzPct val="75000"/>
                        <a:buFont typeface="Wingdings" pitchFamily="2" charset="2"/>
                        <a:buNone/>
                        <a:tabLst/>
                      </a:pPr>
                      <a:r>
                        <a:rPr kumimoji="1" lang="zh-TW" altLang="en-US" sz="2000" u="none" strike="noStrike" kern="1200" cap="none" normalizeH="0" baseline="0" dirty="0" smtClean="0">
                          <a:ln>
                            <a:noFill/>
                          </a:ln>
                          <a:effectLst/>
                          <a:latin typeface="微軟正黑體" pitchFamily="34" charset="-120"/>
                          <a:ea typeface="微軟正黑體" pitchFamily="34" charset="-120"/>
                        </a:rPr>
                        <a:t>工作時間為其工作時間。但其實際工作時間經證明者，不在此限。</a:t>
                      </a:r>
                      <a:r>
                        <a:rPr kumimoji="1" lang="zh-TW" altLang="en-US" sz="2000" u="sng" strike="noStrike" kern="1200" cap="none" normalizeH="0" baseline="0" dirty="0" smtClean="0">
                          <a:ln>
                            <a:noFill/>
                          </a:ln>
                          <a:effectLst/>
                          <a:latin typeface="微軟正黑體" pitchFamily="34" charset="-120"/>
                          <a:ea typeface="微軟正黑體" pitchFamily="34" charset="-120"/>
                        </a:rPr>
                        <a:t>勞工奉派出差或受訓，乘車往返時間，是否屬工作時間，法無明定。</a:t>
                      </a:r>
                      <a:endParaRPr kumimoji="1" lang="zh-TW" altLang="en-US" sz="2000" b="0" i="0" u="sng" strike="noStrike" kern="1200" cap="none" normalizeH="0" baseline="0" dirty="0" smtClean="0">
                        <a:ln>
                          <a:noFill/>
                        </a:ln>
                        <a:solidFill>
                          <a:srgbClr val="9900CC"/>
                        </a:solidFill>
                        <a:effectLst/>
                        <a:latin typeface="微軟正黑體" pitchFamily="34" charset="-120"/>
                        <a:ea typeface="微軟正黑體" pitchFamily="34" charset="-120"/>
                        <a:cs typeface="Times New Roman" pitchFamily="18" charset="0"/>
                      </a:endParaRPr>
                    </a:p>
                  </a:txBody>
                  <a:tcPr horzOverflow="overflow"/>
                </a:tc>
                <a:tc>
                  <a:txBody>
                    <a:bodyPr/>
                    <a:lstStyle/>
                    <a:p>
                      <a:pPr marL="342900" marR="0" lvl="0" indent="-342900" algn="ctr" defTabSz="914400" rtl="0" eaLnBrk="1" fontAlgn="base" latinLnBrk="0" hangingPunct="1">
                        <a:lnSpc>
                          <a:spcPct val="100000"/>
                        </a:lnSpc>
                        <a:spcBef>
                          <a:spcPct val="0"/>
                        </a:spcBef>
                        <a:spcAft>
                          <a:spcPct val="0"/>
                        </a:spcAft>
                        <a:buClrTx/>
                        <a:buSzPct val="75000"/>
                        <a:buFont typeface="Wingdings" pitchFamily="2" charset="2"/>
                        <a:buNone/>
                        <a:tabLst/>
                      </a:pPr>
                      <a:r>
                        <a:rPr kumimoji="1" lang="zh-TW" altLang="en-US" sz="2000" u="none" strike="noStrike" kern="1200" cap="none" normalizeH="0" baseline="0" dirty="0" smtClean="0">
                          <a:ln>
                            <a:noFill/>
                          </a:ln>
                          <a:effectLst/>
                          <a:latin typeface="微軟正黑體" pitchFamily="34" charset="-120"/>
                          <a:ea typeface="微軟正黑體" pitchFamily="34" charset="-120"/>
                        </a:rPr>
                        <a:t>視實際情形而定</a:t>
                      </a:r>
                      <a:endParaRPr kumimoji="1" lang="zh-TW" altLang="en-US" sz="2000" b="0" i="0" u="none" strike="noStrike" kern="1200" cap="none" normalizeH="0" baseline="0" dirty="0" smtClean="0">
                        <a:ln>
                          <a:noFill/>
                        </a:ln>
                        <a:solidFill>
                          <a:schemeClr val="tx1"/>
                        </a:solidFill>
                        <a:effectLst/>
                        <a:latin typeface="微軟正黑體" pitchFamily="34" charset="-120"/>
                        <a:ea typeface="微軟正黑體" pitchFamily="34" charset="-120"/>
                        <a:cs typeface="Times New Roman" pitchFamily="18" charset="0"/>
                      </a:endParaRPr>
                    </a:p>
                  </a:txBody>
                  <a:tcPr horzOverflow="overflow"/>
                </a:tc>
              </a:tr>
              <a:tr h="1020644">
                <a:tc>
                  <a:txBody>
                    <a:bodyPr/>
                    <a:lstStyle/>
                    <a:p>
                      <a:pPr marL="342900" marR="0" lvl="0" indent="-342900" algn="ctr" defTabSz="914400" rtl="0" eaLnBrk="1" fontAlgn="base" latinLnBrk="0" hangingPunct="1">
                        <a:lnSpc>
                          <a:spcPct val="100000"/>
                        </a:lnSpc>
                        <a:spcBef>
                          <a:spcPct val="0"/>
                        </a:spcBef>
                        <a:spcAft>
                          <a:spcPct val="0"/>
                        </a:spcAft>
                        <a:buClrTx/>
                        <a:buSzPct val="75000"/>
                        <a:buFont typeface="Wingdings" pitchFamily="2" charset="2"/>
                        <a:buNone/>
                        <a:tabLst/>
                      </a:pPr>
                      <a:r>
                        <a:rPr kumimoji="1" lang="zh-TW" altLang="en-US" sz="2000" u="none" strike="noStrike" kern="1200" cap="none" normalizeH="0" baseline="0" smtClean="0">
                          <a:ln>
                            <a:noFill/>
                          </a:ln>
                          <a:effectLst/>
                          <a:latin typeface="微軟正黑體" pitchFamily="34" charset="-120"/>
                          <a:ea typeface="微軟正黑體" pitchFamily="34" charset="-120"/>
                        </a:rPr>
                        <a:t>備勤時間</a:t>
                      </a:r>
                      <a:endParaRPr kumimoji="1" lang="zh-TW" altLang="en-US" sz="2000" b="0" i="0" u="none" strike="noStrike" kern="1200" cap="none" normalizeH="0" baseline="0" smtClean="0">
                        <a:ln>
                          <a:noFill/>
                        </a:ln>
                        <a:solidFill>
                          <a:schemeClr val="tx1"/>
                        </a:solidFill>
                        <a:effectLst/>
                        <a:latin typeface="微軟正黑體" pitchFamily="34" charset="-120"/>
                        <a:ea typeface="微軟正黑體" pitchFamily="34" charset="-120"/>
                        <a:cs typeface="Times New Roman" pitchFamily="18" charset="0"/>
                      </a:endParaRP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Pct val="75000"/>
                        <a:buFont typeface="Wingdings" pitchFamily="2" charset="2"/>
                        <a:buNone/>
                        <a:tabLst/>
                      </a:pPr>
                      <a:r>
                        <a:rPr kumimoji="1" lang="zh-TW" altLang="en-US" sz="2000" u="none" strike="noStrike" kern="1200" cap="none" normalizeH="0" baseline="0" dirty="0" smtClean="0">
                          <a:ln>
                            <a:noFill/>
                          </a:ln>
                          <a:effectLst/>
                          <a:latin typeface="微軟正黑體" pitchFamily="34" charset="-120"/>
                          <a:ea typeface="微軟正黑體" pitchFamily="34" charset="-120"/>
                        </a:rPr>
                        <a:t>守衛人員除正常工作時間外，如須駐廠備勤，俾便協助值勤人員執行突發事件，該備勤時間應屬工作時間。</a:t>
                      </a:r>
                      <a:endParaRPr kumimoji="1" lang="zh-TW" altLang="en-US" sz="2000" b="0" i="0" u="none" strike="noStrike" kern="1200" cap="none" normalizeH="0" baseline="0" dirty="0" smtClean="0">
                        <a:ln>
                          <a:noFill/>
                        </a:ln>
                        <a:solidFill>
                          <a:schemeClr val="tx1"/>
                        </a:solidFill>
                        <a:effectLst/>
                        <a:latin typeface="微軟正黑體" pitchFamily="34" charset="-120"/>
                        <a:ea typeface="微軟正黑體" pitchFamily="34" charset="-120"/>
                        <a:cs typeface="Times New Roman" pitchFamily="18" charset="0"/>
                      </a:endParaRPr>
                    </a:p>
                  </a:txBody>
                  <a:tcPr horzOverflow="overflow"/>
                </a:tc>
                <a:tc>
                  <a:txBody>
                    <a:bodyPr/>
                    <a:lstStyle/>
                    <a:p>
                      <a:pPr marL="342900" marR="0" lvl="0" indent="-342900" algn="ctr" defTabSz="914400" rtl="0" eaLnBrk="1" fontAlgn="base" latinLnBrk="0" hangingPunct="1">
                        <a:lnSpc>
                          <a:spcPct val="100000"/>
                        </a:lnSpc>
                        <a:spcBef>
                          <a:spcPct val="0"/>
                        </a:spcBef>
                        <a:spcAft>
                          <a:spcPct val="0"/>
                        </a:spcAft>
                        <a:buClrTx/>
                        <a:buSzPct val="75000"/>
                        <a:buFont typeface="Wingdings" pitchFamily="2" charset="2"/>
                        <a:buNone/>
                        <a:tabLst/>
                      </a:pPr>
                      <a:r>
                        <a:rPr kumimoji="1" lang="zh-TW" altLang="en-US" sz="2000" u="none" strike="noStrike" kern="1200" cap="none" normalizeH="0" baseline="0" smtClean="0">
                          <a:ln>
                            <a:noFill/>
                          </a:ln>
                          <a:effectLst/>
                          <a:latin typeface="微軟正黑體" pitchFamily="34" charset="-120"/>
                          <a:ea typeface="微軟正黑體" pitchFamily="34" charset="-120"/>
                        </a:rPr>
                        <a:t>是</a:t>
                      </a:r>
                      <a:endParaRPr kumimoji="1" lang="zh-TW" altLang="en-US" sz="2000" b="0" i="0" u="none" strike="noStrike" kern="1200" cap="none" normalizeH="0" baseline="0" smtClean="0">
                        <a:ln>
                          <a:noFill/>
                        </a:ln>
                        <a:solidFill>
                          <a:schemeClr val="tx1"/>
                        </a:solidFill>
                        <a:effectLst/>
                        <a:latin typeface="微軟正黑體" pitchFamily="34" charset="-120"/>
                        <a:ea typeface="微軟正黑體" pitchFamily="34" charset="-120"/>
                        <a:cs typeface="Times New Roman" pitchFamily="18" charset="0"/>
                      </a:endParaRPr>
                    </a:p>
                  </a:txBody>
                  <a:tcPr horzOverflow="overflow"/>
                </a:tc>
              </a:tr>
              <a:tr h="1017297">
                <a:tc>
                  <a:txBody>
                    <a:bodyPr/>
                    <a:lstStyle/>
                    <a:p>
                      <a:pPr marL="342900" marR="0" lvl="0" indent="-342900" algn="ctr" defTabSz="914400" rtl="0" eaLnBrk="1" fontAlgn="base" latinLnBrk="0" hangingPunct="1">
                        <a:lnSpc>
                          <a:spcPct val="100000"/>
                        </a:lnSpc>
                        <a:spcBef>
                          <a:spcPct val="0"/>
                        </a:spcBef>
                        <a:spcAft>
                          <a:spcPct val="0"/>
                        </a:spcAft>
                        <a:buClrTx/>
                        <a:buSzPct val="75000"/>
                        <a:buFont typeface="Wingdings" pitchFamily="2" charset="2"/>
                        <a:buNone/>
                        <a:tabLst/>
                      </a:pPr>
                      <a:r>
                        <a:rPr kumimoji="1" lang="en-US" altLang="zh-TW" sz="2000" u="none" strike="noStrike" kern="1200" cap="none" normalizeH="0" baseline="0" smtClean="0">
                          <a:ln>
                            <a:noFill/>
                          </a:ln>
                          <a:effectLst/>
                          <a:latin typeface="微軟正黑體" pitchFamily="34" charset="-120"/>
                          <a:ea typeface="微軟正黑體" pitchFamily="34" charset="-120"/>
                        </a:rPr>
                        <a:t> </a:t>
                      </a:r>
                      <a:r>
                        <a:rPr kumimoji="1" lang="zh-TW" altLang="en-US" sz="2000" u="none" strike="noStrike" kern="1200" cap="none" normalizeH="0" baseline="0" smtClean="0">
                          <a:ln>
                            <a:noFill/>
                          </a:ln>
                          <a:effectLst/>
                          <a:latin typeface="微軟正黑體" pitchFamily="34" charset="-120"/>
                          <a:ea typeface="微軟正黑體" pitchFamily="34" charset="-120"/>
                        </a:rPr>
                        <a:t>準備與整</a:t>
                      </a:r>
                    </a:p>
                    <a:p>
                      <a:pPr marL="342900" marR="0" lvl="0" indent="-342900" algn="ctr" defTabSz="914400" rtl="0" eaLnBrk="1" fontAlgn="base" latinLnBrk="0" hangingPunct="1">
                        <a:lnSpc>
                          <a:spcPct val="100000"/>
                        </a:lnSpc>
                        <a:spcBef>
                          <a:spcPct val="0"/>
                        </a:spcBef>
                        <a:spcAft>
                          <a:spcPct val="0"/>
                        </a:spcAft>
                        <a:buClrTx/>
                        <a:buSzPct val="75000"/>
                        <a:buFont typeface="Wingdings" pitchFamily="2" charset="2"/>
                        <a:buNone/>
                        <a:tabLst/>
                      </a:pPr>
                      <a:r>
                        <a:rPr kumimoji="1" lang="zh-TW" altLang="en-US" sz="2000" u="none" strike="noStrike" kern="1200" cap="none" normalizeH="0" baseline="0" smtClean="0">
                          <a:ln>
                            <a:noFill/>
                          </a:ln>
                          <a:effectLst/>
                          <a:latin typeface="微軟正黑體" pitchFamily="34" charset="-120"/>
                          <a:ea typeface="微軟正黑體" pitchFamily="34" charset="-120"/>
                        </a:rPr>
                        <a:t> 頓時間</a:t>
                      </a:r>
                      <a:endParaRPr kumimoji="1" lang="zh-TW" altLang="en-US" sz="2000" b="0" i="0" u="none" strike="noStrike" kern="1200" cap="none" normalizeH="0" baseline="0" smtClean="0">
                        <a:ln>
                          <a:noFill/>
                        </a:ln>
                        <a:solidFill>
                          <a:schemeClr val="tx1"/>
                        </a:solidFill>
                        <a:effectLst/>
                        <a:latin typeface="微軟正黑體" pitchFamily="34" charset="-120"/>
                        <a:ea typeface="微軟正黑體" pitchFamily="34" charset="-120"/>
                        <a:cs typeface="Times New Roman" pitchFamily="18" charset="0"/>
                      </a:endParaRP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Pct val="75000"/>
                        <a:buFont typeface="Wingdings" pitchFamily="2" charset="2"/>
                        <a:buNone/>
                        <a:tabLst/>
                      </a:pPr>
                      <a:r>
                        <a:rPr kumimoji="1" lang="zh-TW" altLang="en-US" sz="2000" u="none" strike="noStrike" kern="1200" cap="none" normalizeH="0" baseline="0" dirty="0" smtClean="0">
                          <a:ln>
                            <a:noFill/>
                          </a:ln>
                          <a:effectLst/>
                          <a:latin typeface="微軟正黑體" pitchFamily="34" charset="-120"/>
                          <a:ea typeface="微軟正黑體" pitchFamily="34" charset="-120"/>
                        </a:rPr>
                        <a:t>勞工於工作前準備與事後整理及受拘束待命時間，像是換無塵衣、檢查三油三水、收班後之打掃等，均屬工作時間。</a:t>
                      </a:r>
                      <a:endParaRPr kumimoji="1" lang="zh-TW" altLang="en-US" sz="2000" b="0" i="0" u="none" strike="noStrike" kern="1200" cap="none" normalizeH="0" baseline="0" dirty="0" smtClean="0">
                        <a:ln>
                          <a:noFill/>
                        </a:ln>
                        <a:solidFill>
                          <a:schemeClr val="tx1"/>
                        </a:solidFill>
                        <a:effectLst/>
                        <a:latin typeface="微軟正黑體" pitchFamily="34" charset="-120"/>
                        <a:ea typeface="微軟正黑體" pitchFamily="34" charset="-120"/>
                        <a:cs typeface="Times New Roman" pitchFamily="18" charset="0"/>
                      </a:endParaRPr>
                    </a:p>
                  </a:txBody>
                  <a:tcPr horzOverflow="overflow"/>
                </a:tc>
                <a:tc>
                  <a:txBody>
                    <a:bodyPr/>
                    <a:lstStyle/>
                    <a:p>
                      <a:pPr marL="342900" marR="0" lvl="0" indent="-342900" algn="ctr" defTabSz="914400" rtl="0" eaLnBrk="1" fontAlgn="base" latinLnBrk="0" hangingPunct="1">
                        <a:lnSpc>
                          <a:spcPct val="100000"/>
                        </a:lnSpc>
                        <a:spcBef>
                          <a:spcPct val="0"/>
                        </a:spcBef>
                        <a:spcAft>
                          <a:spcPct val="0"/>
                        </a:spcAft>
                        <a:buClrTx/>
                        <a:buSzPct val="75000"/>
                        <a:buFont typeface="Wingdings" pitchFamily="2" charset="2"/>
                        <a:buNone/>
                        <a:tabLst/>
                      </a:pPr>
                      <a:r>
                        <a:rPr kumimoji="1" lang="zh-TW" altLang="en-US" sz="2000" u="none" strike="noStrike" kern="1200" cap="none" normalizeH="0" baseline="0" dirty="0" smtClean="0">
                          <a:ln>
                            <a:noFill/>
                          </a:ln>
                          <a:effectLst/>
                          <a:latin typeface="微軟正黑體" pitchFamily="34" charset="-120"/>
                          <a:ea typeface="微軟正黑體" pitchFamily="34" charset="-120"/>
                        </a:rPr>
                        <a:t>是</a:t>
                      </a:r>
                      <a:endParaRPr kumimoji="1" lang="zh-TW" altLang="en-US" sz="2000" b="0" i="0" u="none" strike="noStrike" kern="1200" cap="none" normalizeH="0" baseline="0" dirty="0" smtClean="0">
                        <a:ln>
                          <a:noFill/>
                        </a:ln>
                        <a:solidFill>
                          <a:schemeClr val="tx1"/>
                        </a:solidFill>
                        <a:effectLst/>
                        <a:latin typeface="微軟正黑體" pitchFamily="34" charset="-120"/>
                        <a:ea typeface="微軟正黑體" pitchFamily="34" charset="-120"/>
                        <a:cs typeface="Times New Roman" pitchFamily="18" charset="0"/>
                      </a:endParaRPr>
                    </a:p>
                  </a:txBody>
                  <a:tcPr horzOverflow="overflow"/>
                </a:tc>
              </a:tr>
            </a:tbl>
          </a:graphicData>
        </a:graphic>
      </p:graphicFrame>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資料庫圖表 5"/>
          <p:cNvGraphicFramePr/>
          <p:nvPr/>
        </p:nvGraphicFramePr>
        <p:xfrm>
          <a:off x="1143000" y="152400"/>
          <a:ext cx="7500990" cy="13573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2291" name="內容版面配置區 2"/>
          <p:cNvSpPr>
            <a:spLocks noGrp="1"/>
          </p:cNvSpPr>
          <p:nvPr>
            <p:ph idx="1"/>
          </p:nvPr>
        </p:nvSpPr>
        <p:spPr>
          <a:xfrm>
            <a:off x="1928813" y="1643063"/>
            <a:ext cx="6500812" cy="4811712"/>
          </a:xfrm>
        </p:spPr>
        <p:txBody>
          <a:bodyPr>
            <a:normAutofit/>
          </a:bodyPr>
          <a:lstStyle/>
          <a:p>
            <a:pPr marL="0" indent="12700" fontAlgn="auto">
              <a:lnSpc>
                <a:spcPct val="110000"/>
              </a:lnSpc>
              <a:spcAft>
                <a:spcPts val="0"/>
              </a:spcAft>
              <a:buClr>
                <a:schemeClr val="accent3"/>
              </a:buClr>
              <a:buFont typeface="Arial" charset="0"/>
              <a:buNone/>
              <a:defRPr/>
            </a:pPr>
            <a:r>
              <a:rPr lang="zh-TW" altLang="en-US" dirty="0" smtClean="0">
                <a:latin typeface="微軟正黑體" pitchFamily="34" charset="-120"/>
                <a:ea typeface="微軟正黑體" pitchFamily="34" charset="-120"/>
              </a:rPr>
              <a:t>公司於</a:t>
            </a:r>
            <a:r>
              <a:rPr lang="en-US" altLang="zh-TW" dirty="0" smtClean="0">
                <a:latin typeface="微軟正黑體" pitchFamily="34" charset="-120"/>
                <a:ea typeface="微軟正黑體" pitchFamily="34" charset="-120"/>
              </a:rPr>
              <a:t>A</a:t>
            </a:r>
            <a:r>
              <a:rPr lang="zh-TW" altLang="en-US" dirty="0" smtClean="0">
                <a:latin typeface="微軟正黑體" pitchFamily="34" charset="-120"/>
                <a:ea typeface="微軟正黑體" pitchFamily="34" charset="-120"/>
              </a:rPr>
              <a:t>地發交通車接員工至</a:t>
            </a:r>
            <a:r>
              <a:rPr lang="en-US" altLang="zh-TW" dirty="0" smtClean="0">
                <a:latin typeface="微軟正黑體" pitchFamily="34" charset="-120"/>
                <a:ea typeface="微軟正黑體" pitchFamily="34" charset="-120"/>
              </a:rPr>
              <a:t>B</a:t>
            </a:r>
            <a:r>
              <a:rPr lang="zh-TW" altLang="en-US" dirty="0" smtClean="0">
                <a:latin typeface="微軟正黑體" pitchFamily="34" charset="-120"/>
                <a:ea typeface="微軟正黑體" pitchFamily="34" charset="-120"/>
              </a:rPr>
              <a:t>地上班，交通車有專責人員進行點名，確認員工上車與否，該</a:t>
            </a:r>
            <a:r>
              <a:rPr lang="zh-TW" altLang="en-US" u="sng" dirty="0" smtClean="0">
                <a:solidFill>
                  <a:schemeClr val="accent5">
                    <a:lumMod val="75000"/>
                  </a:schemeClr>
                </a:solidFill>
                <a:latin typeface="微軟正黑體" pitchFamily="34" charset="-120"/>
                <a:ea typeface="微軟正黑體" pitchFamily="34" charset="-120"/>
              </a:rPr>
              <a:t>通勤時間是否為工作時間</a:t>
            </a:r>
            <a:r>
              <a:rPr lang="zh-TW" altLang="en-US" dirty="0" smtClean="0">
                <a:latin typeface="微軟正黑體" pitchFamily="34" charset="-120"/>
                <a:ea typeface="微軟正黑體" pitchFamily="34" charset="-120"/>
              </a:rPr>
              <a:t>？</a:t>
            </a:r>
            <a:endParaRPr lang="en-US" altLang="zh-TW" dirty="0" smtClean="0">
              <a:latin typeface="微軟正黑體" pitchFamily="34" charset="-120"/>
              <a:ea typeface="微軟正黑體" pitchFamily="34" charset="-120"/>
            </a:endParaRPr>
          </a:p>
          <a:p>
            <a:pPr marL="0" indent="0" fontAlgn="auto">
              <a:lnSpc>
                <a:spcPct val="110000"/>
              </a:lnSpc>
              <a:spcBef>
                <a:spcPts val="3600"/>
              </a:spcBef>
              <a:spcAft>
                <a:spcPts val="0"/>
              </a:spcAft>
              <a:buClr>
                <a:schemeClr val="accent3"/>
              </a:buClr>
              <a:buFont typeface="Arial" charset="0"/>
              <a:buNone/>
              <a:defRPr/>
            </a:pPr>
            <a:r>
              <a:rPr lang="zh-TW" altLang="en-US" dirty="0" smtClean="0">
                <a:latin typeface="微軟正黑體" pitchFamily="34" charset="-120"/>
                <a:ea typeface="微軟正黑體" pitchFamily="34" charset="-120"/>
              </a:rPr>
              <a:t>雇主若要求勞工在特定時間於指定場所後，始前往另一工作場所，所生之交通時間，應屬工作時間</a:t>
            </a:r>
            <a:r>
              <a:rPr lang="zh-TW" altLang="en-US" dirty="0" smtClean="0">
                <a:latin typeface="標楷體" pitchFamily="65" charset="-120"/>
                <a:ea typeface="標楷體" pitchFamily="65" charset="-120"/>
              </a:rPr>
              <a:t>。</a:t>
            </a:r>
            <a:endParaRPr lang="en-US" altLang="zh-TW" dirty="0" smtClean="0">
              <a:latin typeface="標楷體" pitchFamily="65" charset="-120"/>
              <a:ea typeface="標楷體" pitchFamily="65" charset="-120"/>
            </a:endParaRPr>
          </a:p>
        </p:txBody>
      </p:sp>
      <p:sp>
        <p:nvSpPr>
          <p:cNvPr id="7" name="橢圓形圖說文字 6"/>
          <p:cNvSpPr/>
          <p:nvPr/>
        </p:nvSpPr>
        <p:spPr>
          <a:xfrm>
            <a:off x="285750" y="2071688"/>
            <a:ext cx="1357313" cy="1357312"/>
          </a:xfrm>
          <a:prstGeom prst="wedgeEllipseCallout">
            <a:avLst>
              <a:gd name="adj1" fmla="val 74867"/>
              <a:gd name="adj2" fmla="val 5491"/>
            </a:avLst>
          </a:prstGeom>
        </p:spPr>
        <p:style>
          <a:lnRef idx="3">
            <a:schemeClr val="lt1"/>
          </a:lnRef>
          <a:fillRef idx="1">
            <a:schemeClr val="accent6"/>
          </a:fillRef>
          <a:effectRef idx="1">
            <a:schemeClr val="accent6"/>
          </a:effectRef>
          <a:fontRef idx="minor">
            <a:schemeClr val="lt1"/>
          </a:fontRef>
        </p:style>
        <p:txBody>
          <a:bodyPr anchor="ctr"/>
          <a:lstStyle/>
          <a:p>
            <a:pPr algn="ctr">
              <a:buFont typeface="Wingdings" pitchFamily="2" charset="2"/>
              <a:buNone/>
              <a:defRPr/>
            </a:pPr>
            <a:r>
              <a:rPr lang="en-US" altLang="zh-TW" sz="4800" b="1" dirty="0">
                <a:latin typeface="微軟正黑體" pitchFamily="34" charset="-120"/>
                <a:ea typeface="微軟正黑體" pitchFamily="34" charset="-120"/>
              </a:rPr>
              <a:t>Q</a:t>
            </a:r>
          </a:p>
        </p:txBody>
      </p:sp>
      <p:sp>
        <p:nvSpPr>
          <p:cNvPr id="8" name="動作按鈕: 說明 7">
            <a:hlinkClick r:id="" action="ppaction://noaction" highlightClick="1"/>
          </p:cNvPr>
          <p:cNvSpPr/>
          <p:nvPr/>
        </p:nvSpPr>
        <p:spPr>
          <a:xfrm>
            <a:off x="762000" y="2133600"/>
            <a:ext cx="428625" cy="1500188"/>
          </a:xfrm>
          <a:prstGeom prst="actionButtonHelp">
            <a:avLst/>
          </a:prstGeom>
          <a:noFill/>
          <a:ln>
            <a:noFill/>
          </a:ln>
        </p:spPr>
        <p:style>
          <a:lnRef idx="2">
            <a:schemeClr val="accent6"/>
          </a:lnRef>
          <a:fillRef idx="1">
            <a:schemeClr val="lt1"/>
          </a:fillRef>
          <a:effectRef idx="0">
            <a:schemeClr val="accent6"/>
          </a:effectRef>
          <a:fontRef idx="minor">
            <a:schemeClr val="dk1"/>
          </a:fontRef>
        </p:style>
        <p:txBody>
          <a:bodyPr anchor="ctr"/>
          <a:lstStyle/>
          <a:p>
            <a:pPr algn="ctr">
              <a:defRPr/>
            </a:pPr>
            <a:endParaRPr lang="zh-TW" altLang="en-US" dirty="0">
              <a:latin typeface="微軟正黑體" pitchFamily="34" charset="-120"/>
              <a:ea typeface="微軟正黑體" pitchFamily="34" charset="-120"/>
            </a:endParaRPr>
          </a:p>
        </p:txBody>
      </p:sp>
      <p:sp>
        <p:nvSpPr>
          <p:cNvPr id="9" name="橢圓形圖說文字 8"/>
          <p:cNvSpPr/>
          <p:nvPr/>
        </p:nvSpPr>
        <p:spPr>
          <a:xfrm>
            <a:off x="285750" y="4357688"/>
            <a:ext cx="1357313" cy="1357312"/>
          </a:xfrm>
          <a:prstGeom prst="wedgeEllipseCallout">
            <a:avLst>
              <a:gd name="adj1" fmla="val 74867"/>
              <a:gd name="adj2" fmla="val 5491"/>
            </a:avLst>
          </a:prstGeom>
        </p:spPr>
        <p:style>
          <a:lnRef idx="3">
            <a:schemeClr val="lt1"/>
          </a:lnRef>
          <a:fillRef idx="1">
            <a:schemeClr val="accent5"/>
          </a:fillRef>
          <a:effectRef idx="1">
            <a:schemeClr val="accent5"/>
          </a:effectRef>
          <a:fontRef idx="minor">
            <a:schemeClr val="lt1"/>
          </a:fontRef>
        </p:style>
        <p:txBody>
          <a:bodyPr anchor="ctr"/>
          <a:lstStyle/>
          <a:p>
            <a:pPr algn="ctr">
              <a:buFont typeface="Wingdings" pitchFamily="2" charset="2"/>
              <a:buNone/>
              <a:defRPr/>
            </a:pPr>
            <a:r>
              <a:rPr lang="en-US" altLang="zh-TW" sz="4800" b="1" dirty="0">
                <a:latin typeface="微軟正黑體" pitchFamily="34" charset="-120"/>
                <a:ea typeface="微軟正黑體" pitchFamily="34" charset="-120"/>
              </a:rPr>
              <a:t>A</a:t>
            </a:r>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Rot="1" noChangeArrowheads="1"/>
          </p:cNvSpPr>
          <p:nvPr>
            <p:ph type="title"/>
          </p:nvPr>
        </p:nvSpPr>
        <p:spPr>
          <a:xfrm>
            <a:off x="381000" y="152400"/>
            <a:ext cx="8540750" cy="1143000"/>
          </a:xfrm>
        </p:spPr>
        <p:txBody>
          <a:bodyPr/>
          <a:lstStyle/>
          <a:p>
            <a:r>
              <a:rPr lang="zh-TW" altLang="en-US" b="1" dirty="0" smtClean="0">
                <a:solidFill>
                  <a:schemeClr val="tx1">
                    <a:lumMod val="65000"/>
                    <a:lumOff val="35000"/>
                  </a:schemeClr>
                </a:solidFill>
                <a:latin typeface="微軟正黑體" pitchFamily="34" charset="-120"/>
                <a:ea typeface="微軟正黑體" pitchFamily="34" charset="-120"/>
              </a:rPr>
              <a:t>工作時間之計算</a:t>
            </a:r>
            <a:r>
              <a:rPr lang="zh-TW" altLang="en-US" dirty="0" smtClean="0">
                <a:solidFill>
                  <a:schemeClr val="tx1">
                    <a:lumMod val="65000"/>
                    <a:lumOff val="35000"/>
                  </a:schemeClr>
                </a:solidFill>
                <a:latin typeface="微軟正黑體" pitchFamily="34" charset="-120"/>
                <a:ea typeface="微軟正黑體" pitchFamily="34" charset="-120"/>
              </a:rPr>
              <a:t> </a:t>
            </a:r>
          </a:p>
        </p:txBody>
      </p:sp>
      <p:sp>
        <p:nvSpPr>
          <p:cNvPr id="16387" name="Rectangle 3"/>
          <p:cNvSpPr>
            <a:spLocks noGrp="1" noRot="1" noChangeArrowheads="1"/>
          </p:cNvSpPr>
          <p:nvPr>
            <p:ph idx="1"/>
          </p:nvPr>
        </p:nvSpPr>
        <p:spPr>
          <a:xfrm>
            <a:off x="857250" y="1295400"/>
            <a:ext cx="7905750" cy="5027613"/>
          </a:xfrm>
        </p:spPr>
        <p:txBody>
          <a:bodyPr>
            <a:normAutofit fontScale="92500" lnSpcReduction="20000"/>
          </a:bodyPr>
          <a:lstStyle/>
          <a:p>
            <a:pPr>
              <a:lnSpc>
                <a:spcPct val="120000"/>
              </a:lnSpc>
              <a:buFont typeface="Wingdings" pitchFamily="2" charset="2"/>
              <a:buChar char="Ø"/>
            </a:pPr>
            <a:r>
              <a:rPr lang="zh-TW" altLang="en-US" dirty="0" smtClean="0">
                <a:solidFill>
                  <a:srgbClr val="001010"/>
                </a:solidFill>
                <a:latin typeface="微軟正黑體" pitchFamily="34" charset="-120"/>
                <a:ea typeface="微軟正黑體" pitchFamily="34" charset="-120"/>
              </a:rPr>
              <a:t>正常工作時間跨越二曆日者，其工作時應合併計算。</a:t>
            </a:r>
          </a:p>
          <a:p>
            <a:pPr>
              <a:lnSpc>
                <a:spcPct val="120000"/>
              </a:lnSpc>
              <a:buFont typeface="Wingdings" pitchFamily="2" charset="2"/>
              <a:buChar char="Ø"/>
            </a:pPr>
            <a:r>
              <a:rPr lang="zh-TW" altLang="en-US" dirty="0" smtClean="0">
                <a:solidFill>
                  <a:srgbClr val="001010"/>
                </a:solidFill>
                <a:latin typeface="微軟正黑體" pitchFamily="34" charset="-120"/>
                <a:ea typeface="微軟正黑體" pitchFamily="34" charset="-120"/>
              </a:rPr>
              <a:t>各該場所之工作時間應合併計算，並加計往來必要之交通時間。</a:t>
            </a:r>
          </a:p>
          <a:p>
            <a:pPr>
              <a:lnSpc>
                <a:spcPct val="120000"/>
              </a:lnSpc>
              <a:buFont typeface="Wingdings" pitchFamily="2" charset="2"/>
              <a:buChar char="Ø"/>
            </a:pPr>
            <a:r>
              <a:rPr lang="zh-TW" altLang="en-US" u="sng" dirty="0" smtClean="0">
                <a:solidFill>
                  <a:schemeClr val="accent5">
                    <a:lumMod val="75000"/>
                  </a:schemeClr>
                </a:solidFill>
                <a:latin typeface="微軟正黑體" pitchFamily="34" charset="-120"/>
                <a:ea typeface="微軟正黑體" pitchFamily="34" charset="-120"/>
              </a:rPr>
              <a:t>雇主應逐日記載勞工出勤情形至分鐘為止</a:t>
            </a:r>
            <a:r>
              <a:rPr lang="zh-TW" altLang="en-US" dirty="0" smtClean="0">
                <a:latin typeface="微軟正黑體" pitchFamily="34" charset="-120"/>
                <a:ea typeface="微軟正黑體" pitchFamily="34" charset="-120"/>
              </a:rPr>
              <a:t>，出勤紀錄之記載方式不以打卡為限。</a:t>
            </a:r>
          </a:p>
          <a:p>
            <a:pPr>
              <a:lnSpc>
                <a:spcPct val="120000"/>
              </a:lnSpc>
              <a:buFont typeface="Wingdings" pitchFamily="2" charset="2"/>
              <a:buChar char="Ø"/>
            </a:pPr>
            <a:r>
              <a:rPr lang="zh-TW" altLang="en-US" dirty="0" smtClean="0">
                <a:solidFill>
                  <a:srgbClr val="001010"/>
                </a:solidFill>
                <a:latin typeface="微軟正黑體" pitchFamily="34" charset="-120"/>
                <a:ea typeface="微軟正黑體" pitchFamily="34" charset="-120"/>
              </a:rPr>
              <a:t>勞工因出差或其他原因於事業場所外從事工作致不易計算工作時間者，以平時之工作時間為其工作時間</a:t>
            </a:r>
            <a:r>
              <a:rPr lang="zh-TW" altLang="en-US" dirty="0" smtClean="0">
                <a:latin typeface="微軟正黑體" pitchFamily="34" charset="-120"/>
                <a:ea typeface="微軟正黑體" pitchFamily="34" charset="-120"/>
              </a:rPr>
              <a:t>。但其實際工作時間經證明者，不在此限。</a:t>
            </a:r>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Rot="1" noChangeArrowheads="1"/>
          </p:cNvSpPr>
          <p:nvPr>
            <p:ph type="title"/>
          </p:nvPr>
        </p:nvSpPr>
        <p:spPr>
          <a:xfrm>
            <a:off x="228600" y="228600"/>
            <a:ext cx="8540750" cy="1131888"/>
          </a:xfrm>
        </p:spPr>
        <p:txBody>
          <a:bodyPr/>
          <a:lstStyle/>
          <a:p>
            <a:r>
              <a:rPr lang="zh-TW" altLang="en-US" b="1" dirty="0" smtClean="0">
                <a:solidFill>
                  <a:srgbClr val="C00000"/>
                </a:solidFill>
                <a:latin typeface="標楷體" pitchFamily="65" charset="-120"/>
                <a:ea typeface="標楷體" pitchFamily="65" charset="-120"/>
              </a:rPr>
              <a:t>    </a:t>
            </a:r>
            <a:r>
              <a:rPr lang="zh-TW" altLang="en-US" b="1" dirty="0" smtClean="0">
                <a:solidFill>
                  <a:schemeClr val="tx1">
                    <a:lumMod val="65000"/>
                    <a:lumOff val="35000"/>
                  </a:schemeClr>
                </a:solidFill>
                <a:latin typeface="微軟正黑體" pitchFamily="34" charset="-120"/>
                <a:ea typeface="微軟正黑體" pitchFamily="34" charset="-120"/>
              </a:rPr>
              <a:t>現行工時制度</a:t>
            </a:r>
          </a:p>
        </p:txBody>
      </p:sp>
      <p:sp>
        <p:nvSpPr>
          <p:cNvPr id="11267" name="Rectangle 3"/>
          <p:cNvSpPr>
            <a:spLocks noGrp="1" noRot="1" noChangeArrowheads="1"/>
          </p:cNvSpPr>
          <p:nvPr>
            <p:ph idx="1"/>
          </p:nvPr>
        </p:nvSpPr>
        <p:spPr>
          <a:xfrm>
            <a:off x="500063" y="1571625"/>
            <a:ext cx="8215312" cy="4881563"/>
          </a:xfrm>
        </p:spPr>
        <p:txBody>
          <a:bodyPr rtlCol="0">
            <a:normAutofit fontScale="85000" lnSpcReduction="10000"/>
          </a:bodyPr>
          <a:lstStyle/>
          <a:p>
            <a:pPr marL="274320" indent="-274320" fontAlgn="auto">
              <a:lnSpc>
                <a:spcPct val="140000"/>
              </a:lnSpc>
              <a:spcAft>
                <a:spcPts val="0"/>
              </a:spcAft>
              <a:buFont typeface="Wingdings" pitchFamily="2" charset="2"/>
              <a:buChar char="Ø"/>
              <a:defRPr/>
            </a:pPr>
            <a:r>
              <a:rPr lang="zh-TW" altLang="en-US" dirty="0" smtClean="0">
                <a:solidFill>
                  <a:srgbClr val="001010"/>
                </a:solidFill>
                <a:latin typeface="微軟正黑體" pitchFamily="34" charset="-120"/>
                <a:ea typeface="微軟正黑體" pitchFamily="34" charset="-120"/>
              </a:rPr>
              <a:t>法定正常工時</a:t>
            </a:r>
            <a:r>
              <a:rPr lang="en-US" altLang="zh-TW" dirty="0" smtClean="0">
                <a:solidFill>
                  <a:srgbClr val="001010"/>
                </a:solidFill>
                <a:latin typeface="微軟正黑體" pitchFamily="34" charset="-120"/>
                <a:ea typeface="微軟正黑體" pitchFamily="34" charset="-120"/>
              </a:rPr>
              <a:t>(</a:t>
            </a:r>
            <a:r>
              <a:rPr lang="zh-TW" altLang="en-US" u="sng" dirty="0" smtClean="0">
                <a:solidFill>
                  <a:srgbClr val="001010"/>
                </a:solidFill>
                <a:latin typeface="微軟正黑體" pitchFamily="34" charset="-120"/>
                <a:ea typeface="微軟正黑體" pitchFamily="34" charset="-120"/>
              </a:rPr>
              <a:t>每日不得超過</a:t>
            </a:r>
            <a:r>
              <a:rPr lang="en-US" altLang="zh-TW" u="sng" dirty="0" smtClean="0">
                <a:solidFill>
                  <a:srgbClr val="001010"/>
                </a:solidFill>
                <a:latin typeface="微軟正黑體" pitchFamily="34" charset="-120"/>
                <a:ea typeface="微軟正黑體" pitchFamily="34" charset="-120"/>
              </a:rPr>
              <a:t>8</a:t>
            </a:r>
            <a:r>
              <a:rPr lang="zh-TW" altLang="en-US" u="sng" dirty="0" smtClean="0">
                <a:solidFill>
                  <a:srgbClr val="001010"/>
                </a:solidFill>
                <a:latin typeface="微軟正黑體" pitchFamily="34" charset="-120"/>
                <a:ea typeface="微軟正黑體" pitchFamily="34" charset="-120"/>
              </a:rPr>
              <a:t>小時，每週不得超過</a:t>
            </a:r>
            <a:r>
              <a:rPr lang="en-US" altLang="zh-TW" u="sng" dirty="0" smtClean="0">
                <a:solidFill>
                  <a:srgbClr val="001010"/>
                </a:solidFill>
                <a:latin typeface="微軟正黑體" pitchFamily="34" charset="-120"/>
                <a:ea typeface="微軟正黑體" pitchFamily="34" charset="-120"/>
              </a:rPr>
              <a:t>40</a:t>
            </a:r>
            <a:r>
              <a:rPr lang="zh-TW" altLang="en-US" u="sng" dirty="0" smtClean="0">
                <a:solidFill>
                  <a:srgbClr val="001010"/>
                </a:solidFill>
                <a:latin typeface="微軟正黑體" pitchFamily="34" charset="-120"/>
                <a:ea typeface="微軟正黑體" pitchFamily="34" charset="-120"/>
              </a:rPr>
              <a:t>小時</a:t>
            </a:r>
            <a:r>
              <a:rPr lang="en-US" altLang="zh-TW" dirty="0" smtClean="0">
                <a:solidFill>
                  <a:srgbClr val="001010"/>
                </a:solidFill>
                <a:latin typeface="微軟正黑體" pitchFamily="34" charset="-120"/>
                <a:ea typeface="微軟正黑體" pitchFamily="34" charset="-120"/>
              </a:rPr>
              <a:t>)</a:t>
            </a:r>
            <a:endParaRPr lang="en-US" altLang="zh-TW" sz="3000" u="heavy" dirty="0" smtClean="0">
              <a:solidFill>
                <a:schemeClr val="accent5">
                  <a:lumMod val="75000"/>
                </a:schemeClr>
              </a:solidFill>
              <a:latin typeface="微軟正黑體" pitchFamily="34" charset="-120"/>
              <a:ea typeface="微軟正黑體" pitchFamily="34" charset="-120"/>
            </a:endParaRPr>
          </a:p>
          <a:p>
            <a:pPr marL="274320" indent="-274320" fontAlgn="auto">
              <a:lnSpc>
                <a:spcPct val="140000"/>
              </a:lnSpc>
              <a:spcAft>
                <a:spcPts val="0"/>
              </a:spcAft>
              <a:buFont typeface="Wingdings" pitchFamily="2" charset="2"/>
              <a:buChar char="Ø"/>
              <a:defRPr/>
            </a:pPr>
            <a:r>
              <a:rPr lang="zh-TW" altLang="en-US" dirty="0" smtClean="0">
                <a:solidFill>
                  <a:srgbClr val="001010"/>
                </a:solidFill>
                <a:latin typeface="微軟正黑體" pitchFamily="34" charset="-120"/>
                <a:ea typeface="微軟正黑體" pitchFamily="34" charset="-120"/>
              </a:rPr>
              <a:t>二週彈性工時</a:t>
            </a:r>
            <a:endParaRPr lang="en-US" altLang="zh-TW" dirty="0" smtClean="0">
              <a:solidFill>
                <a:srgbClr val="001010"/>
              </a:solidFill>
              <a:latin typeface="微軟正黑體" pitchFamily="34" charset="-120"/>
              <a:ea typeface="微軟正黑體" pitchFamily="34" charset="-120"/>
            </a:endParaRPr>
          </a:p>
          <a:p>
            <a:pPr marL="274320" indent="-274320" fontAlgn="auto">
              <a:lnSpc>
                <a:spcPct val="140000"/>
              </a:lnSpc>
              <a:spcAft>
                <a:spcPts val="0"/>
              </a:spcAft>
              <a:buFont typeface="Wingdings" pitchFamily="2" charset="2"/>
              <a:buChar char="Ø"/>
              <a:defRPr/>
            </a:pPr>
            <a:r>
              <a:rPr lang="zh-TW" altLang="en-US" dirty="0" smtClean="0">
                <a:solidFill>
                  <a:srgbClr val="001010"/>
                </a:solidFill>
                <a:latin typeface="微軟正黑體" pitchFamily="34" charset="-120"/>
                <a:ea typeface="微軟正黑體" pitchFamily="34" charset="-120"/>
              </a:rPr>
              <a:t>四週彈性工時</a:t>
            </a:r>
          </a:p>
          <a:p>
            <a:pPr marL="274320" indent="-274320" fontAlgn="auto">
              <a:lnSpc>
                <a:spcPct val="140000"/>
              </a:lnSpc>
              <a:spcAft>
                <a:spcPts val="0"/>
              </a:spcAft>
              <a:buFont typeface="Wingdings" pitchFamily="2" charset="2"/>
              <a:buChar char="Ø"/>
              <a:defRPr/>
            </a:pPr>
            <a:r>
              <a:rPr lang="zh-TW" altLang="en-US" dirty="0" smtClean="0">
                <a:solidFill>
                  <a:srgbClr val="001010"/>
                </a:solidFill>
                <a:latin typeface="微軟正黑體" pitchFamily="34" charset="-120"/>
                <a:ea typeface="微軟正黑體" pitchFamily="34" charset="-120"/>
              </a:rPr>
              <a:t>八週彈性工時</a:t>
            </a:r>
            <a:endParaRPr lang="en-US" altLang="zh-TW" dirty="0" smtClean="0">
              <a:solidFill>
                <a:srgbClr val="001010"/>
              </a:solidFill>
              <a:latin typeface="微軟正黑體" pitchFamily="34" charset="-120"/>
              <a:ea typeface="微軟正黑體" pitchFamily="34" charset="-120"/>
            </a:endParaRPr>
          </a:p>
          <a:p>
            <a:pPr marL="274320" indent="-274320" fontAlgn="auto">
              <a:lnSpc>
                <a:spcPct val="140000"/>
              </a:lnSpc>
              <a:spcAft>
                <a:spcPts val="0"/>
              </a:spcAft>
              <a:buFont typeface="Wingdings" pitchFamily="2" charset="2"/>
              <a:buChar char="Ø"/>
              <a:defRPr/>
            </a:pPr>
            <a:r>
              <a:rPr lang="zh-TW" altLang="en-US" dirty="0" smtClean="0">
                <a:solidFill>
                  <a:srgbClr val="001010"/>
                </a:solidFill>
                <a:latin typeface="微軟正黑體" pitchFamily="34" charset="-120"/>
                <a:ea typeface="微軟正黑體" pitchFamily="34" charset="-120"/>
              </a:rPr>
              <a:t>延長工時（加班）</a:t>
            </a:r>
          </a:p>
          <a:p>
            <a:pPr marL="355600" indent="-355600" fontAlgn="auto">
              <a:lnSpc>
                <a:spcPct val="140000"/>
              </a:lnSpc>
              <a:spcAft>
                <a:spcPts val="0"/>
              </a:spcAft>
              <a:buFont typeface="標楷體" pitchFamily="65" charset="-120"/>
              <a:buChar char="※"/>
              <a:defRPr/>
            </a:pPr>
            <a:r>
              <a:rPr lang="zh-TW" altLang="en-US" dirty="0" smtClean="0">
                <a:solidFill>
                  <a:schemeClr val="accent5">
                    <a:lumMod val="75000"/>
                  </a:schemeClr>
                </a:solidFill>
                <a:latin typeface="微軟正黑體" pitchFamily="34" charset="-120"/>
                <a:ea typeface="微軟正黑體" pitchFamily="34" charset="-120"/>
              </a:rPr>
              <a:t>二週、四週及八週彈性工時有</a:t>
            </a:r>
            <a:r>
              <a:rPr lang="zh-TW" altLang="en-US" u="sng" dirty="0" smtClean="0">
                <a:solidFill>
                  <a:schemeClr val="accent5">
                    <a:lumMod val="75000"/>
                  </a:schemeClr>
                </a:solidFill>
                <a:latin typeface="微軟正黑體" pitchFamily="34" charset="-120"/>
                <a:ea typeface="微軟正黑體" pitchFamily="34" charset="-120"/>
              </a:rPr>
              <a:t>行業別限制</a:t>
            </a:r>
            <a:r>
              <a:rPr lang="zh-TW" altLang="en-US" dirty="0" smtClean="0">
                <a:solidFill>
                  <a:schemeClr val="accent5">
                    <a:lumMod val="75000"/>
                  </a:schemeClr>
                </a:solidFill>
                <a:latin typeface="微軟正黑體" pitchFamily="34" charset="-120"/>
                <a:ea typeface="微軟正黑體" pitchFamily="34" charset="-120"/>
              </a:rPr>
              <a:t>，且需經</a:t>
            </a:r>
            <a:r>
              <a:rPr lang="zh-TW" altLang="en-US" u="sng" dirty="0" smtClean="0">
                <a:solidFill>
                  <a:schemeClr val="accent5">
                    <a:lumMod val="75000"/>
                  </a:schemeClr>
                </a:solidFill>
                <a:latin typeface="微軟正黑體" pitchFamily="34" charset="-120"/>
                <a:ea typeface="微軟正黑體" pitchFamily="34" charset="-120"/>
              </a:rPr>
              <a:t>工會或勞資會議同意</a:t>
            </a:r>
            <a:r>
              <a:rPr lang="zh-TW" altLang="en-US" dirty="0" smtClean="0">
                <a:solidFill>
                  <a:schemeClr val="accent5">
                    <a:lumMod val="75000"/>
                  </a:schemeClr>
                </a:solidFill>
                <a:latin typeface="微軟正黑體" pitchFamily="34" charset="-120"/>
                <a:ea typeface="微軟正黑體" pitchFamily="34" charset="-120"/>
              </a:rPr>
              <a:t>後方可實施。</a:t>
            </a:r>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Rot="1" noChangeArrowheads="1"/>
          </p:cNvSpPr>
          <p:nvPr>
            <p:ph type="title"/>
          </p:nvPr>
        </p:nvSpPr>
        <p:spPr>
          <a:xfrm>
            <a:off x="428625" y="142875"/>
            <a:ext cx="8540750" cy="1131888"/>
          </a:xfrm>
        </p:spPr>
        <p:txBody>
          <a:bodyPr/>
          <a:lstStyle/>
          <a:p>
            <a:r>
              <a:rPr lang="zh-TW" altLang="en-US" b="1" dirty="0" smtClean="0">
                <a:solidFill>
                  <a:schemeClr val="tx1">
                    <a:lumMod val="65000"/>
                    <a:lumOff val="35000"/>
                  </a:schemeClr>
                </a:solidFill>
                <a:latin typeface="微軟正黑體" pitchFamily="34" charset="-120"/>
                <a:ea typeface="微軟正黑體" pitchFamily="34" charset="-120"/>
              </a:rPr>
              <a:t>彈性工時型態與規定</a:t>
            </a:r>
          </a:p>
        </p:txBody>
      </p:sp>
      <p:graphicFrame>
        <p:nvGraphicFramePr>
          <p:cNvPr id="5" name="內容版面配置區 4"/>
          <p:cNvGraphicFramePr>
            <a:graphicFrameLocks noGrp="1"/>
          </p:cNvGraphicFramePr>
          <p:nvPr>
            <p:ph idx="1"/>
          </p:nvPr>
        </p:nvGraphicFramePr>
        <p:xfrm>
          <a:off x="500063" y="1285875"/>
          <a:ext cx="8215310" cy="5258721"/>
        </p:xfrm>
        <a:graphic>
          <a:graphicData uri="http://schemas.openxmlformats.org/drawingml/2006/table">
            <a:tbl>
              <a:tblPr firstRow="1" bandRow="1">
                <a:tableStyleId>{5C22544A-7EE6-4342-B048-85BDC9FD1C3A}</a:tableStyleId>
              </a:tblPr>
              <a:tblGrid>
                <a:gridCol w="642913"/>
                <a:gridCol w="1285884"/>
                <a:gridCol w="2071702"/>
                <a:gridCol w="2214578"/>
                <a:gridCol w="2000233"/>
              </a:tblGrid>
              <a:tr h="464634">
                <a:tc gridSpan="2">
                  <a:txBody>
                    <a:bodyPr/>
                    <a:lstStyle/>
                    <a:p>
                      <a:pPr algn="ctr"/>
                      <a:r>
                        <a:rPr lang="zh-TW" altLang="en-US" sz="2000" b="1" kern="1200" dirty="0" smtClean="0">
                          <a:solidFill>
                            <a:schemeClr val="lt1"/>
                          </a:solidFill>
                          <a:latin typeface="微軟正黑體" pitchFamily="34" charset="-120"/>
                          <a:ea typeface="微軟正黑體" pitchFamily="34" charset="-120"/>
                          <a:cs typeface="+mn-cs"/>
                        </a:rPr>
                        <a:t>型態</a:t>
                      </a:r>
                      <a:endParaRPr lang="zh-TW" altLang="en-US" sz="2000" dirty="0">
                        <a:latin typeface="微軟正黑體" pitchFamily="34" charset="-120"/>
                        <a:ea typeface="微軟正黑體" pitchFamily="34" charset="-120"/>
                      </a:endParaRPr>
                    </a:p>
                  </a:txBody>
                  <a:tcPr/>
                </a:tc>
                <a:tc hMerge="1">
                  <a:txBody>
                    <a:bodyPr/>
                    <a:lstStyle/>
                    <a:p>
                      <a:endParaRPr lang="zh-TW" altLang="en-US" dirty="0"/>
                    </a:p>
                  </a:txBody>
                  <a:tcPr/>
                </a:tc>
                <a:tc>
                  <a:txBody>
                    <a:bodyPr/>
                    <a:lstStyle/>
                    <a:p>
                      <a:pPr marL="0" algn="ctr" defTabSz="914400" rtl="0" eaLnBrk="1" latinLnBrk="0" hangingPunct="1"/>
                      <a:r>
                        <a:rPr lang="en-US" altLang="en-US" sz="2000" b="1" kern="1200" dirty="0" smtClean="0">
                          <a:solidFill>
                            <a:schemeClr val="lt1"/>
                          </a:solidFill>
                          <a:latin typeface="微軟正黑體" pitchFamily="34" charset="-120"/>
                          <a:ea typeface="微軟正黑體" pitchFamily="34" charset="-120"/>
                          <a:cs typeface="+mn-cs"/>
                        </a:rPr>
                        <a:t>2</a:t>
                      </a:r>
                      <a:r>
                        <a:rPr lang="zh-TW" altLang="en-US" sz="2000" b="1" kern="1200" dirty="0" smtClean="0">
                          <a:solidFill>
                            <a:schemeClr val="lt1"/>
                          </a:solidFill>
                          <a:latin typeface="微軟正黑體" pitchFamily="34" charset="-120"/>
                          <a:ea typeface="微軟正黑體" pitchFamily="34" charset="-120"/>
                          <a:cs typeface="+mn-cs"/>
                        </a:rPr>
                        <a:t>週</a:t>
                      </a:r>
                    </a:p>
                  </a:txBody>
                  <a:tcPr/>
                </a:tc>
                <a:tc>
                  <a:txBody>
                    <a:bodyPr/>
                    <a:lstStyle/>
                    <a:p>
                      <a:pPr marL="0" algn="ctr" defTabSz="914400" rtl="0" eaLnBrk="1" latinLnBrk="0" hangingPunct="1"/>
                      <a:r>
                        <a:rPr lang="en-US" altLang="en-US" sz="2000" b="1" kern="1200" dirty="0" smtClean="0">
                          <a:solidFill>
                            <a:schemeClr val="lt1"/>
                          </a:solidFill>
                          <a:latin typeface="微軟正黑體" pitchFamily="34" charset="-120"/>
                          <a:ea typeface="微軟正黑體" pitchFamily="34" charset="-120"/>
                          <a:cs typeface="+mn-cs"/>
                        </a:rPr>
                        <a:t>4</a:t>
                      </a:r>
                      <a:r>
                        <a:rPr lang="zh-TW" altLang="en-US" sz="2000" b="1" kern="1200" dirty="0" smtClean="0">
                          <a:solidFill>
                            <a:schemeClr val="lt1"/>
                          </a:solidFill>
                          <a:latin typeface="微軟正黑體" pitchFamily="34" charset="-120"/>
                          <a:ea typeface="微軟正黑體" pitchFamily="34" charset="-120"/>
                          <a:cs typeface="+mn-cs"/>
                        </a:rPr>
                        <a:t>週</a:t>
                      </a:r>
                    </a:p>
                  </a:txBody>
                  <a:tcPr/>
                </a:tc>
                <a:tc>
                  <a:txBody>
                    <a:bodyPr/>
                    <a:lstStyle/>
                    <a:p>
                      <a:pPr marL="0" algn="ctr" defTabSz="914400" rtl="0" eaLnBrk="1" latinLnBrk="0" hangingPunct="1"/>
                      <a:r>
                        <a:rPr lang="en-US" altLang="zh-TW" sz="2000" b="1" kern="1200" dirty="0" smtClean="0">
                          <a:solidFill>
                            <a:schemeClr val="lt1"/>
                          </a:solidFill>
                          <a:latin typeface="微軟正黑體" pitchFamily="34" charset="-120"/>
                          <a:ea typeface="微軟正黑體" pitchFamily="34" charset="-120"/>
                          <a:cs typeface="+mn-cs"/>
                        </a:rPr>
                        <a:t>8</a:t>
                      </a:r>
                      <a:r>
                        <a:rPr lang="zh-TW" altLang="en-US" sz="2000" b="1" kern="1200" dirty="0" smtClean="0">
                          <a:solidFill>
                            <a:schemeClr val="lt1"/>
                          </a:solidFill>
                          <a:latin typeface="微軟正黑體" pitchFamily="34" charset="-120"/>
                          <a:ea typeface="微軟正黑體" pitchFamily="34" charset="-120"/>
                          <a:cs typeface="+mn-cs"/>
                        </a:rPr>
                        <a:t>週</a:t>
                      </a:r>
                    </a:p>
                  </a:txBody>
                  <a:tcPr/>
                </a:tc>
              </a:tr>
              <a:tr h="464631">
                <a:tc gridSpan="2">
                  <a:txBody>
                    <a:bodyPr/>
                    <a:lstStyle/>
                    <a:p>
                      <a:pPr algn="ctr"/>
                      <a:r>
                        <a:rPr lang="zh-TW" altLang="en-US" sz="2000" kern="1200" dirty="0" smtClean="0">
                          <a:solidFill>
                            <a:schemeClr val="dk1"/>
                          </a:solidFill>
                          <a:latin typeface="微軟正黑體" pitchFamily="34" charset="-120"/>
                          <a:ea typeface="微軟正黑體" pitchFamily="34" charset="-120"/>
                          <a:cs typeface="+mn-cs"/>
                        </a:rPr>
                        <a:t>法令依據</a:t>
                      </a:r>
                      <a:endParaRPr lang="zh-TW" altLang="en-US" sz="2000" dirty="0">
                        <a:latin typeface="微軟正黑體" pitchFamily="34" charset="-120"/>
                        <a:ea typeface="微軟正黑體" pitchFamily="34" charset="-120"/>
                      </a:endParaRPr>
                    </a:p>
                  </a:txBody>
                  <a:tcPr/>
                </a:tc>
                <a:tc hMerge="1">
                  <a:txBody>
                    <a:bodyPr/>
                    <a:lstStyle/>
                    <a:p>
                      <a:endParaRPr lang="zh-TW" altLang="en-US" dirty="0"/>
                    </a:p>
                  </a:txBody>
                  <a:tcPr/>
                </a:tc>
                <a:tc>
                  <a:txBody>
                    <a:bodyPr/>
                    <a:lstStyle/>
                    <a:p>
                      <a:pPr algn="ctr"/>
                      <a:r>
                        <a:rPr lang="zh-TW" altLang="en-US" sz="2000" kern="1200" dirty="0" smtClean="0">
                          <a:solidFill>
                            <a:schemeClr val="dk1"/>
                          </a:solidFill>
                          <a:latin typeface="微軟正黑體" pitchFamily="34" charset="-120"/>
                          <a:ea typeface="微軟正黑體" pitchFamily="34" charset="-120"/>
                          <a:cs typeface="+mn-cs"/>
                        </a:rPr>
                        <a:t>第</a:t>
                      </a:r>
                      <a:r>
                        <a:rPr lang="en-US" altLang="en-US" sz="2000" kern="1200" dirty="0" smtClean="0">
                          <a:solidFill>
                            <a:schemeClr val="dk1"/>
                          </a:solidFill>
                          <a:latin typeface="微軟正黑體" pitchFamily="34" charset="-120"/>
                          <a:ea typeface="微軟正黑體" pitchFamily="34" charset="-120"/>
                          <a:cs typeface="+mn-cs"/>
                        </a:rPr>
                        <a:t>30</a:t>
                      </a:r>
                      <a:r>
                        <a:rPr lang="zh-TW" altLang="en-US" sz="2000" kern="1200" dirty="0" smtClean="0">
                          <a:solidFill>
                            <a:schemeClr val="dk1"/>
                          </a:solidFill>
                          <a:latin typeface="微軟正黑體" pitchFamily="34" charset="-120"/>
                          <a:ea typeface="微軟正黑體" pitchFamily="34" charset="-120"/>
                          <a:cs typeface="+mn-cs"/>
                        </a:rPr>
                        <a:t>條第</a:t>
                      </a:r>
                      <a:r>
                        <a:rPr lang="en-US" altLang="en-US" sz="2000" kern="1200" dirty="0" smtClean="0">
                          <a:solidFill>
                            <a:schemeClr val="dk1"/>
                          </a:solidFill>
                          <a:latin typeface="微軟正黑體" pitchFamily="34" charset="-120"/>
                          <a:ea typeface="微軟正黑體" pitchFamily="34" charset="-120"/>
                          <a:cs typeface="+mn-cs"/>
                        </a:rPr>
                        <a:t>2</a:t>
                      </a:r>
                      <a:r>
                        <a:rPr lang="zh-TW" altLang="en-US" sz="2000" kern="1200" dirty="0" smtClean="0">
                          <a:solidFill>
                            <a:schemeClr val="dk1"/>
                          </a:solidFill>
                          <a:latin typeface="微軟正黑體" pitchFamily="34" charset="-120"/>
                          <a:ea typeface="微軟正黑體" pitchFamily="34" charset="-120"/>
                          <a:cs typeface="+mn-cs"/>
                        </a:rPr>
                        <a:t>項</a:t>
                      </a:r>
                    </a:p>
                  </a:txBody>
                  <a:tcPr/>
                </a:tc>
                <a:tc>
                  <a:txBody>
                    <a:bodyPr/>
                    <a:lstStyle/>
                    <a:p>
                      <a:pPr algn="ctr"/>
                      <a:r>
                        <a:rPr lang="zh-TW" altLang="en-US" sz="2000" kern="1200" dirty="0" smtClean="0">
                          <a:solidFill>
                            <a:schemeClr val="dk1"/>
                          </a:solidFill>
                          <a:latin typeface="微軟正黑體" pitchFamily="34" charset="-120"/>
                          <a:ea typeface="微軟正黑體" pitchFamily="34" charset="-120"/>
                          <a:cs typeface="+mn-cs"/>
                        </a:rPr>
                        <a:t>第</a:t>
                      </a:r>
                      <a:r>
                        <a:rPr lang="en-US" altLang="en-US" sz="2000" kern="1200" dirty="0" smtClean="0">
                          <a:solidFill>
                            <a:schemeClr val="dk1"/>
                          </a:solidFill>
                          <a:latin typeface="微軟正黑體" pitchFamily="34" charset="-120"/>
                          <a:ea typeface="微軟正黑體" pitchFamily="34" charset="-120"/>
                          <a:cs typeface="+mn-cs"/>
                        </a:rPr>
                        <a:t>30-1</a:t>
                      </a:r>
                      <a:r>
                        <a:rPr lang="zh-TW" altLang="en-US" sz="2000" kern="1200" dirty="0" smtClean="0">
                          <a:solidFill>
                            <a:schemeClr val="dk1"/>
                          </a:solidFill>
                          <a:latin typeface="微軟正黑體" pitchFamily="34" charset="-120"/>
                          <a:ea typeface="微軟正黑體" pitchFamily="34" charset="-120"/>
                          <a:cs typeface="+mn-cs"/>
                        </a:rPr>
                        <a:t>條</a:t>
                      </a:r>
                    </a:p>
                  </a:txBody>
                  <a:tcPr/>
                </a:tc>
                <a:tc>
                  <a:txBody>
                    <a:bodyPr/>
                    <a:lstStyle/>
                    <a:p>
                      <a:pPr algn="ctr"/>
                      <a:r>
                        <a:rPr lang="zh-TW" altLang="en-US" sz="2000" kern="1200" dirty="0" smtClean="0">
                          <a:solidFill>
                            <a:schemeClr val="dk1"/>
                          </a:solidFill>
                          <a:latin typeface="微軟正黑體" pitchFamily="34" charset="-120"/>
                          <a:ea typeface="微軟正黑體" pitchFamily="34" charset="-120"/>
                          <a:cs typeface="+mn-cs"/>
                        </a:rPr>
                        <a:t>第</a:t>
                      </a:r>
                      <a:r>
                        <a:rPr lang="en-US" altLang="en-US" sz="2000" kern="1200" dirty="0" smtClean="0">
                          <a:solidFill>
                            <a:schemeClr val="dk1"/>
                          </a:solidFill>
                          <a:latin typeface="微軟正黑體" pitchFamily="34" charset="-120"/>
                          <a:ea typeface="微軟正黑體" pitchFamily="34" charset="-120"/>
                          <a:cs typeface="+mn-cs"/>
                        </a:rPr>
                        <a:t>30</a:t>
                      </a:r>
                      <a:r>
                        <a:rPr lang="zh-TW" altLang="en-US" sz="2000" kern="1200" dirty="0" smtClean="0">
                          <a:solidFill>
                            <a:schemeClr val="dk1"/>
                          </a:solidFill>
                          <a:latin typeface="微軟正黑體" pitchFamily="34" charset="-120"/>
                          <a:ea typeface="微軟正黑體" pitchFamily="34" charset="-120"/>
                          <a:cs typeface="+mn-cs"/>
                        </a:rPr>
                        <a:t>條第</a:t>
                      </a:r>
                      <a:r>
                        <a:rPr lang="en-US" altLang="en-US" sz="2000" kern="1200" dirty="0" smtClean="0">
                          <a:solidFill>
                            <a:schemeClr val="dk1"/>
                          </a:solidFill>
                          <a:latin typeface="微軟正黑體" pitchFamily="34" charset="-120"/>
                          <a:ea typeface="微軟正黑體" pitchFamily="34" charset="-120"/>
                          <a:cs typeface="+mn-cs"/>
                        </a:rPr>
                        <a:t>3</a:t>
                      </a:r>
                      <a:r>
                        <a:rPr lang="zh-TW" altLang="en-US" sz="2000" kern="1200" dirty="0" smtClean="0">
                          <a:solidFill>
                            <a:schemeClr val="dk1"/>
                          </a:solidFill>
                          <a:latin typeface="微軟正黑體" pitchFamily="34" charset="-120"/>
                          <a:ea typeface="微軟正黑體" pitchFamily="34" charset="-120"/>
                          <a:cs typeface="+mn-cs"/>
                        </a:rPr>
                        <a:t>項</a:t>
                      </a:r>
                    </a:p>
                  </a:txBody>
                  <a:tcPr/>
                </a:tc>
              </a:tr>
              <a:tr h="1830446">
                <a:tc rowSpan="4">
                  <a:txBody>
                    <a:bodyPr/>
                    <a:lstStyle/>
                    <a:p>
                      <a:pPr algn="ctr"/>
                      <a:r>
                        <a:rPr lang="zh-TW" altLang="en-US" sz="2000" kern="1200" dirty="0" smtClean="0">
                          <a:solidFill>
                            <a:schemeClr val="dk1"/>
                          </a:solidFill>
                          <a:latin typeface="微軟正黑體" pitchFamily="34" charset="-120"/>
                          <a:ea typeface="微軟正黑體" pitchFamily="34" charset="-120"/>
                          <a:cs typeface="+mn-cs"/>
                        </a:rPr>
                        <a:t>運作機制</a:t>
                      </a:r>
                      <a:endParaRPr lang="zh-TW" altLang="en-US" sz="2000" dirty="0">
                        <a:latin typeface="微軟正黑體" pitchFamily="34" charset="-120"/>
                        <a:ea typeface="微軟正黑體" pitchFamily="34" charset="-120"/>
                      </a:endParaRPr>
                    </a:p>
                  </a:txBody>
                  <a:tcPr/>
                </a:tc>
                <a:tc>
                  <a:txBody>
                    <a:bodyPr/>
                    <a:lstStyle/>
                    <a:p>
                      <a:pPr algn="ctr"/>
                      <a:r>
                        <a:rPr lang="zh-TW" altLang="en-US" sz="2000" kern="1200" dirty="0" smtClean="0">
                          <a:solidFill>
                            <a:schemeClr val="dk1"/>
                          </a:solidFill>
                          <a:latin typeface="微軟正黑體" pitchFamily="34" charset="-120"/>
                          <a:ea typeface="微軟正黑體" pitchFamily="34" charset="-120"/>
                          <a:cs typeface="+mn-cs"/>
                        </a:rPr>
                        <a:t>方式</a:t>
                      </a:r>
                      <a:endParaRPr lang="zh-TW" altLang="en-US" sz="2000" dirty="0">
                        <a:latin typeface="微軟正黑體" pitchFamily="34" charset="-120"/>
                        <a:ea typeface="微軟正黑體" pitchFamily="34" charset="-120"/>
                      </a:endParaRPr>
                    </a:p>
                  </a:txBody>
                  <a:tcPr/>
                </a:tc>
                <a:tc>
                  <a:txBody>
                    <a:bodyPr/>
                    <a:lstStyle/>
                    <a:p>
                      <a:r>
                        <a:rPr lang="zh-TW" altLang="en-US" sz="2000" kern="1200" dirty="0" smtClean="0">
                          <a:solidFill>
                            <a:schemeClr val="dk1"/>
                          </a:solidFill>
                          <a:latin typeface="微軟正黑體" pitchFamily="34" charset="-120"/>
                          <a:ea typeface="微軟正黑體" pitchFamily="34" charset="-120"/>
                          <a:cs typeface="+mn-cs"/>
                        </a:rPr>
                        <a:t>將</a:t>
                      </a:r>
                      <a:r>
                        <a:rPr lang="en-US" altLang="en-US" sz="2000" kern="1200" dirty="0" smtClean="0">
                          <a:solidFill>
                            <a:schemeClr val="dk1"/>
                          </a:solidFill>
                          <a:latin typeface="微軟正黑體" pitchFamily="34" charset="-120"/>
                          <a:ea typeface="微軟正黑體" pitchFamily="34" charset="-120"/>
                          <a:cs typeface="+mn-cs"/>
                        </a:rPr>
                        <a:t>2</a:t>
                      </a:r>
                      <a:r>
                        <a:rPr lang="zh-TW" altLang="en-US" sz="2000" kern="1200" dirty="0" smtClean="0">
                          <a:solidFill>
                            <a:schemeClr val="dk1"/>
                          </a:solidFill>
                          <a:latin typeface="微軟正黑體" pitchFamily="34" charset="-120"/>
                          <a:ea typeface="微軟正黑體" pitchFamily="34" charset="-120"/>
                          <a:cs typeface="+mn-cs"/>
                        </a:rPr>
                        <a:t>週內</a:t>
                      </a:r>
                      <a:r>
                        <a:rPr lang="en-US" altLang="en-US" sz="2000" kern="1200" dirty="0" smtClean="0">
                          <a:solidFill>
                            <a:schemeClr val="dk1"/>
                          </a:solidFill>
                          <a:latin typeface="微軟正黑體" pitchFamily="34" charset="-120"/>
                          <a:ea typeface="微軟正黑體" pitchFamily="34" charset="-120"/>
                          <a:cs typeface="+mn-cs"/>
                        </a:rPr>
                        <a:t>2</a:t>
                      </a:r>
                      <a:r>
                        <a:rPr lang="zh-TW" altLang="en-US" sz="2000" kern="1200" dirty="0" smtClean="0">
                          <a:solidFill>
                            <a:schemeClr val="dk1"/>
                          </a:solidFill>
                          <a:latin typeface="微軟正黑體" pitchFamily="34" charset="-120"/>
                          <a:ea typeface="微軟正黑體" pitchFamily="34" charset="-120"/>
                          <a:cs typeface="+mn-cs"/>
                        </a:rPr>
                        <a:t>日之正常工時，分配於其他工作日，分配於其他工作日之時數，每日不得超過</a:t>
                      </a:r>
                      <a:r>
                        <a:rPr lang="en-US" altLang="en-US" sz="2000" kern="1200" dirty="0" smtClean="0">
                          <a:solidFill>
                            <a:schemeClr val="dk1"/>
                          </a:solidFill>
                          <a:latin typeface="微軟正黑體" pitchFamily="34" charset="-120"/>
                          <a:ea typeface="微軟正黑體" pitchFamily="34" charset="-120"/>
                          <a:cs typeface="+mn-cs"/>
                        </a:rPr>
                        <a:t>2</a:t>
                      </a:r>
                      <a:r>
                        <a:rPr lang="zh-TW" altLang="en-US" sz="2000" kern="1200" dirty="0" smtClean="0">
                          <a:solidFill>
                            <a:schemeClr val="dk1"/>
                          </a:solidFill>
                          <a:latin typeface="微軟正黑體" pitchFamily="34" charset="-120"/>
                          <a:ea typeface="微軟正黑體" pitchFamily="34" charset="-120"/>
                          <a:cs typeface="+mn-cs"/>
                        </a:rPr>
                        <a:t>小時。</a:t>
                      </a:r>
                    </a:p>
                  </a:txBody>
                  <a:tcPr/>
                </a:tc>
                <a:tc>
                  <a:txBody>
                    <a:bodyPr/>
                    <a:lstStyle/>
                    <a:p>
                      <a:r>
                        <a:rPr lang="zh-TW" altLang="en-US" sz="2000" kern="1200" dirty="0" smtClean="0">
                          <a:solidFill>
                            <a:schemeClr val="dk1"/>
                          </a:solidFill>
                          <a:latin typeface="微軟正黑體" pitchFamily="34" charset="-120"/>
                          <a:ea typeface="微軟正黑體" pitchFamily="34" charset="-120"/>
                          <a:cs typeface="+mn-cs"/>
                        </a:rPr>
                        <a:t>將</a:t>
                      </a:r>
                      <a:r>
                        <a:rPr lang="en-US" altLang="en-US" sz="2000" kern="1200" dirty="0" smtClean="0">
                          <a:solidFill>
                            <a:schemeClr val="dk1"/>
                          </a:solidFill>
                          <a:latin typeface="微軟正黑體" pitchFamily="34" charset="-120"/>
                          <a:ea typeface="微軟正黑體" pitchFamily="34" charset="-120"/>
                          <a:cs typeface="+mn-cs"/>
                        </a:rPr>
                        <a:t>4</a:t>
                      </a:r>
                      <a:r>
                        <a:rPr lang="zh-TW" altLang="en-US" sz="2000" kern="1200" dirty="0" smtClean="0">
                          <a:solidFill>
                            <a:schemeClr val="dk1"/>
                          </a:solidFill>
                          <a:latin typeface="微軟正黑體" pitchFamily="34" charset="-120"/>
                          <a:ea typeface="微軟正黑體" pitchFamily="34" charset="-120"/>
                          <a:cs typeface="+mn-cs"/>
                        </a:rPr>
                        <a:t>週內正常工時，分配於其他工作日之時數，分配於其他工作日之時數，每日不得超過</a:t>
                      </a:r>
                      <a:r>
                        <a:rPr lang="en-US" altLang="en-US" sz="2000" kern="1200" dirty="0" smtClean="0">
                          <a:solidFill>
                            <a:schemeClr val="dk1"/>
                          </a:solidFill>
                          <a:latin typeface="微軟正黑體" pitchFamily="34" charset="-120"/>
                          <a:ea typeface="微軟正黑體" pitchFamily="34" charset="-120"/>
                          <a:cs typeface="+mn-cs"/>
                        </a:rPr>
                        <a:t>2</a:t>
                      </a:r>
                      <a:r>
                        <a:rPr lang="zh-TW" altLang="en-US" sz="2000" kern="1200" dirty="0" smtClean="0">
                          <a:solidFill>
                            <a:schemeClr val="dk1"/>
                          </a:solidFill>
                          <a:latin typeface="微軟正黑體" pitchFamily="34" charset="-120"/>
                          <a:ea typeface="微軟正黑體" pitchFamily="34" charset="-120"/>
                          <a:cs typeface="+mn-cs"/>
                        </a:rPr>
                        <a:t>小時。</a:t>
                      </a:r>
                    </a:p>
                  </a:txBody>
                  <a:tcPr/>
                </a:tc>
                <a:tc>
                  <a:txBody>
                    <a:bodyPr/>
                    <a:lstStyle/>
                    <a:p>
                      <a:r>
                        <a:rPr lang="zh-TW" altLang="en-US" sz="2000" kern="1200" dirty="0" smtClean="0">
                          <a:solidFill>
                            <a:schemeClr val="dk1"/>
                          </a:solidFill>
                          <a:latin typeface="微軟正黑體" pitchFamily="34" charset="-120"/>
                          <a:ea typeface="微軟正黑體" pitchFamily="34" charset="-120"/>
                          <a:cs typeface="+mn-cs"/>
                        </a:rPr>
                        <a:t>將</a:t>
                      </a:r>
                      <a:r>
                        <a:rPr lang="en-US" altLang="en-US" sz="2000" kern="1200" dirty="0" smtClean="0">
                          <a:solidFill>
                            <a:schemeClr val="dk1"/>
                          </a:solidFill>
                          <a:latin typeface="微軟正黑體" pitchFamily="34" charset="-120"/>
                          <a:ea typeface="微軟正黑體" pitchFamily="34" charset="-120"/>
                          <a:cs typeface="+mn-cs"/>
                        </a:rPr>
                        <a:t>8</a:t>
                      </a:r>
                      <a:r>
                        <a:rPr lang="zh-TW" altLang="en-US" sz="2000" kern="1200" dirty="0" smtClean="0">
                          <a:solidFill>
                            <a:schemeClr val="dk1"/>
                          </a:solidFill>
                          <a:latin typeface="微軟正黑體" pitchFamily="34" charset="-120"/>
                          <a:ea typeface="微軟正黑體" pitchFamily="34" charset="-120"/>
                          <a:cs typeface="+mn-cs"/>
                        </a:rPr>
                        <a:t>週內正常工時加以分配</a:t>
                      </a:r>
                    </a:p>
                  </a:txBody>
                  <a:tcPr/>
                </a:tc>
              </a:tr>
              <a:tr h="701688">
                <a:tc vMerge="1">
                  <a:txBody>
                    <a:bodyPr/>
                    <a:lstStyle/>
                    <a:p>
                      <a:endParaRPr lang="zh-TW" altLang="en-US" dirty="0"/>
                    </a:p>
                  </a:txBody>
                  <a:tcPr/>
                </a:tc>
                <a:tc>
                  <a:txBody>
                    <a:bodyPr/>
                    <a:lstStyle/>
                    <a:p>
                      <a:pPr algn="ctr"/>
                      <a:r>
                        <a:rPr lang="zh-TW" altLang="en-US" sz="2000" kern="1200" dirty="0" smtClean="0">
                          <a:solidFill>
                            <a:schemeClr val="dk1"/>
                          </a:solidFill>
                          <a:latin typeface="微軟正黑體" pitchFamily="34" charset="-120"/>
                          <a:ea typeface="微軟正黑體" pitchFamily="34" charset="-120"/>
                          <a:cs typeface="+mn-cs"/>
                        </a:rPr>
                        <a:t>每日</a:t>
                      </a:r>
                      <a:endParaRPr lang="en-US" altLang="zh-TW" sz="2000" kern="1200" dirty="0" smtClean="0">
                        <a:solidFill>
                          <a:schemeClr val="dk1"/>
                        </a:solidFill>
                        <a:latin typeface="微軟正黑體" pitchFamily="34" charset="-120"/>
                        <a:ea typeface="微軟正黑體" pitchFamily="34" charset="-120"/>
                        <a:cs typeface="+mn-cs"/>
                      </a:endParaRPr>
                    </a:p>
                    <a:p>
                      <a:pPr algn="ctr"/>
                      <a:r>
                        <a:rPr lang="zh-TW" altLang="en-US" sz="2000" kern="1200" dirty="0" smtClean="0">
                          <a:solidFill>
                            <a:schemeClr val="dk1"/>
                          </a:solidFill>
                          <a:latin typeface="微軟正黑體" pitchFamily="34" charset="-120"/>
                          <a:ea typeface="微軟正黑體" pitchFamily="34" charset="-120"/>
                          <a:cs typeface="+mn-cs"/>
                        </a:rPr>
                        <a:t>正常工時</a:t>
                      </a:r>
                      <a:endParaRPr lang="zh-TW" altLang="en-US" sz="2000" dirty="0">
                        <a:latin typeface="微軟正黑體" pitchFamily="34" charset="-120"/>
                        <a:ea typeface="微軟正黑體" pitchFamily="34" charset="-120"/>
                      </a:endParaRPr>
                    </a:p>
                  </a:txBody>
                  <a:tcPr/>
                </a:tc>
                <a:tc>
                  <a:txBody>
                    <a:bodyPr/>
                    <a:lstStyle/>
                    <a:p>
                      <a:r>
                        <a:rPr lang="zh-TW" altLang="en-US" sz="2000" u="sng" kern="1200" dirty="0" smtClean="0">
                          <a:solidFill>
                            <a:schemeClr val="accent5">
                              <a:lumMod val="50000"/>
                            </a:schemeClr>
                          </a:solidFill>
                          <a:latin typeface="微軟正黑體" pitchFamily="34" charset="-120"/>
                          <a:ea typeface="微軟正黑體" pitchFamily="34" charset="-120"/>
                          <a:cs typeface="+mn-cs"/>
                        </a:rPr>
                        <a:t>不得超過</a:t>
                      </a:r>
                      <a:r>
                        <a:rPr lang="en-US" altLang="en-US" sz="2000" u="sng" kern="1200" dirty="0" smtClean="0">
                          <a:solidFill>
                            <a:schemeClr val="accent5">
                              <a:lumMod val="50000"/>
                            </a:schemeClr>
                          </a:solidFill>
                          <a:latin typeface="微軟正黑體" pitchFamily="34" charset="-120"/>
                          <a:ea typeface="微軟正黑體" pitchFamily="34" charset="-120"/>
                          <a:cs typeface="+mn-cs"/>
                        </a:rPr>
                        <a:t>10</a:t>
                      </a:r>
                      <a:r>
                        <a:rPr lang="zh-TW" altLang="en-US" sz="2000" u="sng" kern="1200" dirty="0" smtClean="0">
                          <a:solidFill>
                            <a:schemeClr val="accent5">
                              <a:lumMod val="50000"/>
                            </a:schemeClr>
                          </a:solidFill>
                          <a:latin typeface="微軟正黑體" pitchFamily="34" charset="-120"/>
                          <a:ea typeface="微軟正黑體" pitchFamily="34" charset="-120"/>
                          <a:cs typeface="+mn-cs"/>
                        </a:rPr>
                        <a:t>小時</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2000" u="sng" kern="1200" dirty="0" smtClean="0">
                          <a:solidFill>
                            <a:schemeClr val="accent5">
                              <a:lumMod val="50000"/>
                            </a:schemeClr>
                          </a:solidFill>
                          <a:latin typeface="微軟正黑體" pitchFamily="34" charset="-120"/>
                          <a:ea typeface="微軟正黑體" pitchFamily="34" charset="-120"/>
                          <a:cs typeface="+mn-cs"/>
                        </a:rPr>
                        <a:t>不得超過</a:t>
                      </a:r>
                      <a:r>
                        <a:rPr lang="en-US" altLang="en-US" sz="2000" u="sng" kern="1200" dirty="0" smtClean="0">
                          <a:solidFill>
                            <a:schemeClr val="accent5">
                              <a:lumMod val="50000"/>
                            </a:schemeClr>
                          </a:solidFill>
                          <a:latin typeface="微軟正黑體" pitchFamily="34" charset="-120"/>
                          <a:ea typeface="微軟正黑體" pitchFamily="34" charset="-120"/>
                          <a:cs typeface="+mn-cs"/>
                        </a:rPr>
                        <a:t>10</a:t>
                      </a:r>
                      <a:r>
                        <a:rPr lang="zh-TW" altLang="en-US" sz="2000" u="sng" kern="1200" dirty="0" smtClean="0">
                          <a:solidFill>
                            <a:schemeClr val="accent5">
                              <a:lumMod val="50000"/>
                            </a:schemeClr>
                          </a:solidFill>
                          <a:latin typeface="微軟正黑體" pitchFamily="34" charset="-120"/>
                          <a:ea typeface="微軟正黑體" pitchFamily="34" charset="-120"/>
                          <a:cs typeface="+mn-cs"/>
                        </a:rPr>
                        <a:t>小時</a:t>
                      </a:r>
                    </a:p>
                    <a:p>
                      <a:endParaRPr lang="zh-TW" altLang="en-US" sz="2000" u="sng" kern="1200" dirty="0" smtClean="0">
                        <a:solidFill>
                          <a:schemeClr val="accent5">
                            <a:lumMod val="50000"/>
                          </a:schemeClr>
                        </a:solidFill>
                        <a:latin typeface="微軟正黑體" pitchFamily="34" charset="-120"/>
                        <a:ea typeface="微軟正黑體" pitchFamily="34" charset="-120"/>
                        <a:cs typeface="+mn-cs"/>
                      </a:endParaRPr>
                    </a:p>
                  </a:txBody>
                  <a:tcPr/>
                </a:tc>
                <a:tc>
                  <a:txBody>
                    <a:bodyPr/>
                    <a:lstStyle/>
                    <a:p>
                      <a:r>
                        <a:rPr lang="zh-TW" altLang="en-US" sz="2000" kern="1200" dirty="0" smtClean="0">
                          <a:solidFill>
                            <a:schemeClr val="dk1"/>
                          </a:solidFill>
                          <a:latin typeface="微軟正黑體" pitchFamily="34" charset="-120"/>
                          <a:ea typeface="微軟正黑體" pitchFamily="34" charset="-120"/>
                          <a:cs typeface="+mn-cs"/>
                        </a:rPr>
                        <a:t>不得超過</a:t>
                      </a:r>
                      <a:r>
                        <a:rPr lang="en-US" altLang="en-US" sz="2000" kern="1200" dirty="0" smtClean="0">
                          <a:solidFill>
                            <a:schemeClr val="dk1"/>
                          </a:solidFill>
                          <a:latin typeface="微軟正黑體" pitchFamily="34" charset="-120"/>
                          <a:ea typeface="微軟正黑體" pitchFamily="34" charset="-120"/>
                          <a:cs typeface="+mn-cs"/>
                        </a:rPr>
                        <a:t>8</a:t>
                      </a:r>
                      <a:r>
                        <a:rPr lang="zh-TW" altLang="en-US" sz="2000" kern="1200" dirty="0" smtClean="0">
                          <a:solidFill>
                            <a:schemeClr val="dk1"/>
                          </a:solidFill>
                          <a:latin typeface="微軟正黑體" pitchFamily="34" charset="-120"/>
                          <a:ea typeface="微軟正黑體" pitchFamily="34" charset="-120"/>
                          <a:cs typeface="+mn-cs"/>
                        </a:rPr>
                        <a:t>小時</a:t>
                      </a:r>
                    </a:p>
                  </a:txBody>
                  <a:tcPr/>
                </a:tc>
              </a:tr>
              <a:tr h="701688">
                <a:tc vMerge="1">
                  <a:txBody>
                    <a:bodyPr/>
                    <a:lstStyle/>
                    <a:p>
                      <a:endParaRPr lang="zh-TW" altLang="en-US" dirty="0"/>
                    </a:p>
                  </a:txBody>
                  <a:tcPr/>
                </a:tc>
                <a:tc>
                  <a:txBody>
                    <a:bodyPr/>
                    <a:lstStyle/>
                    <a:p>
                      <a:pPr algn="ctr"/>
                      <a:r>
                        <a:rPr lang="zh-TW" altLang="en-US" sz="2000" kern="1200" dirty="0" smtClean="0">
                          <a:solidFill>
                            <a:schemeClr val="dk1"/>
                          </a:solidFill>
                          <a:latin typeface="微軟正黑體" pitchFamily="34" charset="-120"/>
                          <a:ea typeface="微軟正黑體" pitchFamily="34" charset="-120"/>
                          <a:cs typeface="+mn-cs"/>
                        </a:rPr>
                        <a:t>每週工作總時數</a:t>
                      </a:r>
                      <a:endParaRPr lang="zh-TW" altLang="en-US" sz="2000" dirty="0">
                        <a:latin typeface="微軟正黑體" pitchFamily="34" charset="-120"/>
                        <a:ea typeface="微軟正黑體" pitchFamily="34" charset="-120"/>
                      </a:endParaRPr>
                    </a:p>
                  </a:txBody>
                  <a:tcPr/>
                </a:tc>
                <a:tc>
                  <a:txBody>
                    <a:bodyPr/>
                    <a:lstStyle/>
                    <a:p>
                      <a:r>
                        <a:rPr lang="zh-TW" altLang="en-US" sz="2000" u="sng" kern="1200" dirty="0" smtClean="0">
                          <a:solidFill>
                            <a:schemeClr val="accent5">
                              <a:lumMod val="50000"/>
                            </a:schemeClr>
                          </a:solidFill>
                          <a:latin typeface="微軟正黑體" pitchFamily="34" charset="-120"/>
                          <a:ea typeface="微軟正黑體" pitchFamily="34" charset="-120"/>
                          <a:cs typeface="+mn-cs"/>
                        </a:rPr>
                        <a:t>不得超過</a:t>
                      </a:r>
                      <a:r>
                        <a:rPr lang="en-US" altLang="en-US" sz="2000" u="sng" kern="1200" dirty="0" smtClean="0">
                          <a:solidFill>
                            <a:schemeClr val="accent5">
                              <a:lumMod val="50000"/>
                            </a:schemeClr>
                          </a:solidFill>
                          <a:latin typeface="微軟正黑體" pitchFamily="34" charset="-120"/>
                          <a:ea typeface="微軟正黑體" pitchFamily="34" charset="-120"/>
                          <a:cs typeface="+mn-cs"/>
                        </a:rPr>
                        <a:t>48</a:t>
                      </a:r>
                      <a:r>
                        <a:rPr lang="zh-TW" altLang="en-US" sz="2000" u="sng" kern="1200" dirty="0" smtClean="0">
                          <a:solidFill>
                            <a:schemeClr val="accent5">
                              <a:lumMod val="50000"/>
                            </a:schemeClr>
                          </a:solidFill>
                          <a:latin typeface="微軟正黑體" pitchFamily="34" charset="-120"/>
                          <a:ea typeface="微軟正黑體" pitchFamily="34" charset="-120"/>
                          <a:cs typeface="+mn-cs"/>
                        </a:rPr>
                        <a:t>小時</a:t>
                      </a:r>
                    </a:p>
                  </a:txBody>
                  <a:tcPr/>
                </a:tc>
                <a:tc>
                  <a:txBody>
                    <a:bodyPr/>
                    <a:lstStyle/>
                    <a:p>
                      <a:r>
                        <a:rPr lang="zh-TW" altLang="en-US" sz="2000" kern="1200" dirty="0" smtClean="0">
                          <a:solidFill>
                            <a:schemeClr val="dk1"/>
                          </a:solidFill>
                          <a:latin typeface="微軟正黑體" pitchFamily="34" charset="-120"/>
                          <a:ea typeface="微軟正黑體" pitchFamily="34" charset="-120"/>
                          <a:cs typeface="+mn-cs"/>
                        </a:rPr>
                        <a:t>無明文規定</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2000" u="sng" kern="1200" dirty="0" smtClean="0">
                          <a:solidFill>
                            <a:schemeClr val="accent5">
                              <a:lumMod val="50000"/>
                            </a:schemeClr>
                          </a:solidFill>
                          <a:latin typeface="微軟正黑體" pitchFamily="34" charset="-120"/>
                          <a:ea typeface="微軟正黑體" pitchFamily="34" charset="-120"/>
                          <a:cs typeface="+mn-cs"/>
                        </a:rPr>
                        <a:t>不得超過</a:t>
                      </a:r>
                      <a:r>
                        <a:rPr lang="en-US" altLang="en-US" sz="2000" u="sng" kern="1200" dirty="0" smtClean="0">
                          <a:solidFill>
                            <a:schemeClr val="accent5">
                              <a:lumMod val="50000"/>
                            </a:schemeClr>
                          </a:solidFill>
                          <a:latin typeface="微軟正黑體" pitchFamily="34" charset="-120"/>
                          <a:ea typeface="微軟正黑體" pitchFamily="34" charset="-120"/>
                          <a:cs typeface="+mn-cs"/>
                        </a:rPr>
                        <a:t>48</a:t>
                      </a:r>
                      <a:r>
                        <a:rPr lang="zh-TW" altLang="en-US" sz="2000" u="sng" kern="1200" dirty="0" smtClean="0">
                          <a:solidFill>
                            <a:schemeClr val="accent5">
                              <a:lumMod val="50000"/>
                            </a:schemeClr>
                          </a:solidFill>
                          <a:latin typeface="微軟正黑體" pitchFamily="34" charset="-120"/>
                          <a:ea typeface="微軟正黑體" pitchFamily="34" charset="-120"/>
                          <a:cs typeface="+mn-cs"/>
                        </a:rPr>
                        <a:t>小時</a:t>
                      </a:r>
                    </a:p>
                    <a:p>
                      <a:endParaRPr lang="zh-TW" altLang="en-US" sz="2000" kern="1200" dirty="0" smtClean="0">
                        <a:solidFill>
                          <a:schemeClr val="dk1"/>
                        </a:solidFill>
                        <a:latin typeface="微軟正黑體" pitchFamily="34" charset="-120"/>
                        <a:ea typeface="微軟正黑體" pitchFamily="34" charset="-120"/>
                        <a:cs typeface="+mn-cs"/>
                      </a:endParaRPr>
                    </a:p>
                  </a:txBody>
                  <a:tcPr/>
                </a:tc>
              </a:tr>
              <a:tr h="701688">
                <a:tc vMerge="1">
                  <a:txBody>
                    <a:bodyPr/>
                    <a:lstStyle/>
                    <a:p>
                      <a:endParaRPr lang="zh-TW" altLang="en-US" dirty="0"/>
                    </a:p>
                  </a:txBody>
                  <a:tcPr/>
                </a:tc>
                <a:tc>
                  <a:txBody>
                    <a:bodyPr/>
                    <a:lstStyle/>
                    <a:p>
                      <a:pPr algn="ctr"/>
                      <a:r>
                        <a:rPr lang="zh-TW" altLang="en-US" sz="2000" kern="1200" dirty="0" smtClean="0">
                          <a:solidFill>
                            <a:schemeClr val="dk1"/>
                          </a:solidFill>
                          <a:latin typeface="微軟正黑體" pitchFamily="34" charset="-120"/>
                          <a:ea typeface="微軟正黑體" pitchFamily="34" charset="-120"/>
                          <a:cs typeface="+mn-cs"/>
                        </a:rPr>
                        <a:t>例假日</a:t>
                      </a:r>
                      <a:endParaRPr lang="zh-TW" altLang="en-US" sz="2000" dirty="0">
                        <a:latin typeface="微軟正黑體" pitchFamily="34" charset="-120"/>
                        <a:ea typeface="微軟正黑體" pitchFamily="34" charset="-120"/>
                      </a:endParaRPr>
                    </a:p>
                  </a:txBody>
                  <a:tcPr/>
                </a:tc>
                <a:tc>
                  <a:txBody>
                    <a:bodyPr/>
                    <a:lstStyle/>
                    <a:p>
                      <a:r>
                        <a:rPr lang="zh-TW" altLang="en-US" sz="2000" kern="1200" dirty="0" smtClean="0">
                          <a:solidFill>
                            <a:schemeClr val="dk1"/>
                          </a:solidFill>
                          <a:latin typeface="微軟正黑體" pitchFamily="34" charset="-120"/>
                          <a:ea typeface="微軟正黑體" pitchFamily="34" charset="-120"/>
                          <a:cs typeface="+mn-cs"/>
                        </a:rPr>
                        <a:t>每週至少</a:t>
                      </a:r>
                      <a:r>
                        <a:rPr lang="en-US" altLang="en-US" sz="2000" kern="1200" dirty="0" smtClean="0">
                          <a:solidFill>
                            <a:schemeClr val="dk1"/>
                          </a:solidFill>
                          <a:latin typeface="微軟正黑體" pitchFamily="34" charset="-120"/>
                          <a:ea typeface="微軟正黑體" pitchFamily="34" charset="-120"/>
                          <a:cs typeface="+mn-cs"/>
                        </a:rPr>
                        <a:t>1</a:t>
                      </a:r>
                      <a:r>
                        <a:rPr lang="zh-TW" altLang="en-US" sz="2000" kern="1200" dirty="0" smtClean="0">
                          <a:solidFill>
                            <a:schemeClr val="dk1"/>
                          </a:solidFill>
                          <a:latin typeface="微軟正黑體" pitchFamily="34" charset="-120"/>
                          <a:ea typeface="微軟正黑體" pitchFamily="34" charset="-120"/>
                          <a:cs typeface="+mn-cs"/>
                        </a:rPr>
                        <a:t>天</a:t>
                      </a:r>
                    </a:p>
                  </a:txBody>
                  <a:tcPr/>
                </a:tc>
                <a:tc>
                  <a:txBody>
                    <a:bodyPr/>
                    <a:lstStyle/>
                    <a:p>
                      <a:r>
                        <a:rPr lang="zh-TW" altLang="en-US" sz="2000" u="sng" kern="1200" dirty="0" smtClean="0">
                          <a:solidFill>
                            <a:schemeClr val="accent5">
                              <a:lumMod val="50000"/>
                            </a:schemeClr>
                          </a:solidFill>
                          <a:latin typeface="微軟正黑體" pitchFamily="34" charset="-120"/>
                          <a:ea typeface="微軟正黑體" pitchFamily="34" charset="-120"/>
                          <a:cs typeface="+mn-cs"/>
                        </a:rPr>
                        <a:t>每</a:t>
                      </a:r>
                      <a:r>
                        <a:rPr lang="en-US" altLang="en-US" sz="2000" u="sng" kern="1200" dirty="0" smtClean="0">
                          <a:solidFill>
                            <a:schemeClr val="accent5">
                              <a:lumMod val="50000"/>
                            </a:schemeClr>
                          </a:solidFill>
                          <a:latin typeface="微軟正黑體" pitchFamily="34" charset="-120"/>
                          <a:ea typeface="微軟正黑體" pitchFamily="34" charset="-120"/>
                          <a:cs typeface="+mn-cs"/>
                        </a:rPr>
                        <a:t>2</a:t>
                      </a:r>
                      <a:r>
                        <a:rPr lang="zh-TW" altLang="en-US" sz="2000" u="sng" kern="1200" dirty="0" smtClean="0">
                          <a:solidFill>
                            <a:schemeClr val="accent5">
                              <a:lumMod val="50000"/>
                            </a:schemeClr>
                          </a:solidFill>
                          <a:latin typeface="微軟正黑體" pitchFamily="34" charset="-120"/>
                          <a:ea typeface="微軟正黑體" pitchFamily="34" charset="-120"/>
                          <a:cs typeface="+mn-cs"/>
                        </a:rPr>
                        <a:t>週至少</a:t>
                      </a:r>
                      <a:r>
                        <a:rPr lang="en-US" altLang="en-US" sz="2000" u="sng" kern="1200" dirty="0" smtClean="0">
                          <a:solidFill>
                            <a:schemeClr val="accent5">
                              <a:lumMod val="50000"/>
                            </a:schemeClr>
                          </a:solidFill>
                          <a:latin typeface="微軟正黑體" pitchFamily="34" charset="-120"/>
                          <a:ea typeface="微軟正黑體" pitchFamily="34" charset="-120"/>
                          <a:cs typeface="+mn-cs"/>
                        </a:rPr>
                        <a:t>2</a:t>
                      </a:r>
                      <a:r>
                        <a:rPr lang="zh-TW" altLang="en-US" sz="2000" u="sng" kern="1200" dirty="0" smtClean="0">
                          <a:solidFill>
                            <a:schemeClr val="accent5">
                              <a:lumMod val="50000"/>
                            </a:schemeClr>
                          </a:solidFill>
                          <a:latin typeface="微軟正黑體" pitchFamily="34" charset="-120"/>
                          <a:ea typeface="微軟正黑體" pitchFamily="34" charset="-120"/>
                          <a:cs typeface="+mn-cs"/>
                        </a:rPr>
                        <a:t>天</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2000" kern="1200" dirty="0" smtClean="0">
                          <a:solidFill>
                            <a:schemeClr val="dk1"/>
                          </a:solidFill>
                          <a:latin typeface="微軟正黑體" pitchFamily="34" charset="-120"/>
                          <a:ea typeface="微軟正黑體" pitchFamily="34" charset="-120"/>
                          <a:cs typeface="+mn-cs"/>
                        </a:rPr>
                        <a:t>每週至少</a:t>
                      </a:r>
                      <a:r>
                        <a:rPr lang="en-US" altLang="en-US" sz="2000" kern="1200" dirty="0" smtClean="0">
                          <a:solidFill>
                            <a:schemeClr val="dk1"/>
                          </a:solidFill>
                          <a:latin typeface="微軟正黑體" pitchFamily="34" charset="-120"/>
                          <a:ea typeface="微軟正黑體" pitchFamily="34" charset="-120"/>
                          <a:cs typeface="+mn-cs"/>
                        </a:rPr>
                        <a:t>1</a:t>
                      </a:r>
                      <a:r>
                        <a:rPr lang="zh-TW" altLang="en-US" sz="2000" kern="1200" dirty="0" smtClean="0">
                          <a:solidFill>
                            <a:schemeClr val="dk1"/>
                          </a:solidFill>
                          <a:latin typeface="微軟正黑體" pitchFamily="34" charset="-120"/>
                          <a:ea typeface="微軟正黑體" pitchFamily="34" charset="-120"/>
                          <a:cs typeface="+mn-cs"/>
                        </a:rPr>
                        <a:t>天</a:t>
                      </a:r>
                    </a:p>
                    <a:p>
                      <a:endParaRPr lang="zh-TW" altLang="en-US" sz="2000" kern="1200" dirty="0" smtClean="0">
                        <a:solidFill>
                          <a:schemeClr val="dk1"/>
                        </a:solidFill>
                        <a:latin typeface="微軟正黑體" pitchFamily="34" charset="-120"/>
                        <a:ea typeface="微軟正黑體" pitchFamily="34" charset="-120"/>
                        <a:cs typeface="+mn-cs"/>
                      </a:endParaRPr>
                    </a:p>
                  </a:txBody>
                  <a:tcPr/>
                </a:tc>
              </a:tr>
            </a:tbl>
          </a:graphicData>
        </a:graphic>
      </p:graphicFrame>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457200" y="228600"/>
            <a:ext cx="8229600" cy="1143000"/>
          </a:xfrm>
        </p:spPr>
        <p:txBody>
          <a:bodyPr>
            <a:normAutofit fontScale="90000"/>
          </a:bodyPr>
          <a:lstStyle/>
          <a:p>
            <a:r>
              <a:rPr lang="zh-TW" altLang="en-US" sz="3400" dirty="0" smtClean="0"/>
              <a:t>      </a:t>
            </a:r>
            <a:r>
              <a:rPr lang="zh-TW" altLang="en-US" sz="3400" dirty="0" smtClean="0">
                <a:solidFill>
                  <a:schemeClr val="tx1">
                    <a:lumMod val="65000"/>
                    <a:lumOff val="35000"/>
                  </a:schemeClr>
                </a:solidFill>
                <a:latin typeface="微軟正黑體" pitchFamily="34" charset="-120"/>
                <a:ea typeface="微軟正黑體" pitchFamily="34" charset="-120"/>
              </a:rPr>
              <a:t>法定正常工時的參考排班態樣－</a:t>
            </a:r>
            <a:r>
              <a:rPr lang="zh-TW" altLang="en-US" sz="2800" dirty="0" smtClean="0">
                <a:solidFill>
                  <a:schemeClr val="tx1">
                    <a:lumMod val="65000"/>
                    <a:lumOff val="35000"/>
                  </a:schemeClr>
                </a:solidFill>
                <a:latin typeface="微軟正黑體" pitchFamily="34" charset="-120"/>
                <a:ea typeface="微軟正黑體" pitchFamily="34" charset="-120"/>
              </a:rPr>
              <a:t/>
            </a:r>
            <a:br>
              <a:rPr lang="zh-TW" altLang="en-US" sz="2800" dirty="0" smtClean="0">
                <a:solidFill>
                  <a:schemeClr val="tx1">
                    <a:lumMod val="65000"/>
                    <a:lumOff val="35000"/>
                  </a:schemeClr>
                </a:solidFill>
                <a:latin typeface="微軟正黑體" pitchFamily="34" charset="-120"/>
                <a:ea typeface="微軟正黑體" pitchFamily="34" charset="-120"/>
              </a:rPr>
            </a:br>
            <a:r>
              <a:rPr lang="zh-TW" altLang="en-US" sz="2800" dirty="0" smtClean="0">
                <a:solidFill>
                  <a:schemeClr val="tx1">
                    <a:lumMod val="65000"/>
                    <a:lumOff val="35000"/>
                  </a:schemeClr>
                </a:solidFill>
                <a:latin typeface="微軟正黑體" pitchFamily="34" charset="-120"/>
                <a:ea typeface="微軟正黑體" pitchFamily="34" charset="-120"/>
              </a:rPr>
              <a:t>                                                                             週休二日制</a:t>
            </a:r>
            <a:endParaRPr lang="zh-TW" altLang="en-US" sz="3400" dirty="0" smtClean="0">
              <a:solidFill>
                <a:schemeClr val="tx1">
                  <a:lumMod val="65000"/>
                  <a:lumOff val="35000"/>
                </a:schemeClr>
              </a:solidFill>
              <a:latin typeface="微軟正黑體" pitchFamily="34" charset="-120"/>
              <a:ea typeface="微軟正黑體" pitchFamily="34" charset="-120"/>
            </a:endParaRPr>
          </a:p>
        </p:txBody>
      </p:sp>
      <p:graphicFrame>
        <p:nvGraphicFramePr>
          <p:cNvPr id="333966" name="Group 142"/>
          <p:cNvGraphicFramePr>
            <a:graphicFrameLocks noGrp="1"/>
          </p:cNvGraphicFramePr>
          <p:nvPr>
            <p:ph idx="1"/>
          </p:nvPr>
        </p:nvGraphicFramePr>
        <p:xfrm>
          <a:off x="827088" y="3789363"/>
          <a:ext cx="7561262" cy="837248"/>
        </p:xfrm>
        <a:graphic>
          <a:graphicData uri="http://schemas.openxmlformats.org/drawingml/2006/table">
            <a:tbl>
              <a:tblPr/>
              <a:tblGrid>
                <a:gridCol w="1162050"/>
                <a:gridCol w="917575"/>
                <a:gridCol w="911225"/>
                <a:gridCol w="915987"/>
                <a:gridCol w="914400"/>
                <a:gridCol w="928688"/>
                <a:gridCol w="896937"/>
                <a:gridCol w="914400"/>
              </a:tblGrid>
              <a:tr h="1809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TW" altLang="en-US" sz="1800" b="0" i="0" u="none" strike="noStrike" cap="none" normalizeH="0" baseline="0" smtClean="0">
                          <a:ln>
                            <a:noFill/>
                          </a:ln>
                          <a:solidFill>
                            <a:schemeClr val="tx1"/>
                          </a:solidFill>
                          <a:effectLst/>
                          <a:latin typeface="微軟正黑體" pitchFamily="34" charset="-120"/>
                          <a:ea typeface="微軟正黑體" pitchFamily="34" charset="-120"/>
                        </a:rPr>
                        <a:t>星    期</a:t>
                      </a:r>
                      <a:endParaRPr kumimoji="1" lang="zh-TW" altLang="zh-TW" sz="1800" b="0" i="0" u="none" strike="noStrike" cap="none" normalizeH="0" baseline="0" dirty="0" smtClean="0">
                        <a:ln>
                          <a:noFill/>
                        </a:ln>
                        <a:solidFill>
                          <a:schemeClr val="tx1"/>
                        </a:solidFill>
                        <a:effectLst/>
                        <a:latin typeface="微軟正黑體" pitchFamily="34" charset="-120"/>
                        <a:ea typeface="微軟正黑體" pitchFamily="34" charset="-120"/>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cs typeface="Times New Roman" pitchFamily="18" charset="0"/>
                        </a:rPr>
                        <a:t>１</a:t>
                      </a:r>
                    </a:p>
                  </a:txBody>
                  <a:tcP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TW" altLang="en-US" sz="1800" b="0" i="0" u="none" strike="noStrike" cap="none" normalizeH="0" baseline="0" smtClean="0">
                          <a:ln>
                            <a:noFill/>
                          </a:ln>
                          <a:solidFill>
                            <a:schemeClr val="tx1"/>
                          </a:solidFill>
                          <a:effectLst/>
                          <a:latin typeface="微軟正黑體" pitchFamily="34" charset="-120"/>
                          <a:ea typeface="微軟正黑體" pitchFamily="34" charset="-120"/>
                          <a:cs typeface="Times New Roman" pitchFamily="18" charset="0"/>
                        </a:rPr>
                        <a:t>２</a:t>
                      </a:r>
                    </a:p>
                  </a:txBody>
                  <a:tcP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TW" altLang="en-US" sz="1800" b="0" i="0" u="none" strike="noStrike" cap="none" normalizeH="0" baseline="0" smtClean="0">
                          <a:ln>
                            <a:noFill/>
                          </a:ln>
                          <a:solidFill>
                            <a:schemeClr val="tx1"/>
                          </a:solidFill>
                          <a:effectLst/>
                          <a:latin typeface="微軟正黑體" pitchFamily="34" charset="-120"/>
                          <a:ea typeface="微軟正黑體" pitchFamily="34" charset="-120"/>
                          <a:cs typeface="Times New Roman" pitchFamily="18" charset="0"/>
                        </a:rPr>
                        <a:t>３</a:t>
                      </a:r>
                    </a:p>
                  </a:txBody>
                  <a:tcP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TW" altLang="en-US" sz="1800" b="0" i="0" u="none" strike="noStrike" cap="none" normalizeH="0" baseline="0" smtClean="0">
                          <a:ln>
                            <a:noFill/>
                          </a:ln>
                          <a:solidFill>
                            <a:schemeClr val="tx1"/>
                          </a:solidFill>
                          <a:effectLst/>
                          <a:latin typeface="微軟正黑體" pitchFamily="34" charset="-120"/>
                          <a:ea typeface="微軟正黑體" pitchFamily="34" charset="-120"/>
                          <a:cs typeface="Times New Roman" pitchFamily="18" charset="0"/>
                        </a:rPr>
                        <a:t>４</a:t>
                      </a:r>
                    </a:p>
                  </a:txBody>
                  <a:tcP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TW" altLang="en-US" sz="1800" b="0" i="0" u="none" strike="noStrike" cap="none" normalizeH="0" baseline="0" smtClean="0">
                          <a:ln>
                            <a:noFill/>
                          </a:ln>
                          <a:solidFill>
                            <a:schemeClr val="tx1"/>
                          </a:solidFill>
                          <a:effectLst/>
                          <a:latin typeface="微軟正黑體" pitchFamily="34" charset="-120"/>
                          <a:ea typeface="微軟正黑體" pitchFamily="34" charset="-120"/>
                          <a:cs typeface="Times New Roman" pitchFamily="18" charset="0"/>
                        </a:rPr>
                        <a:t>５</a:t>
                      </a:r>
                    </a:p>
                  </a:txBody>
                  <a:tcP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TW" altLang="en-US" sz="1800" b="0" i="0" u="none" strike="noStrike" cap="none" normalizeH="0" baseline="0" smtClean="0">
                          <a:ln>
                            <a:noFill/>
                          </a:ln>
                          <a:solidFill>
                            <a:schemeClr val="tx1"/>
                          </a:solidFill>
                          <a:effectLst/>
                          <a:latin typeface="微軟正黑體" pitchFamily="34" charset="-120"/>
                          <a:ea typeface="微軟正黑體" pitchFamily="34" charset="-120"/>
                          <a:cs typeface="Times New Roman" pitchFamily="18" charset="0"/>
                        </a:rPr>
                        <a:t>６</a:t>
                      </a:r>
                    </a:p>
                  </a:txBody>
                  <a:tcP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TW" altLang="en-US" sz="1800" b="0" i="0" u="none" strike="noStrike" cap="none" normalizeH="0" baseline="0" smtClean="0">
                          <a:ln>
                            <a:noFill/>
                          </a:ln>
                          <a:solidFill>
                            <a:schemeClr val="tx1"/>
                          </a:solidFill>
                          <a:effectLst/>
                          <a:latin typeface="微軟正黑體" pitchFamily="34" charset="-120"/>
                          <a:ea typeface="微軟正黑體" pitchFamily="34" charset="-120"/>
                          <a:cs typeface="Times New Roman" pitchFamily="18" charset="0"/>
                        </a:rPr>
                        <a:t>日</a:t>
                      </a:r>
                    </a:p>
                  </a:txBody>
                  <a:tcP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r>
              <a:tr h="47148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cs typeface="Times New Roman" pitchFamily="18" charset="0"/>
                        </a:rPr>
                        <a:t>正常工時</a:t>
                      </a: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cs typeface="Times New Roman" pitchFamily="18" charset="0"/>
                        </a:rPr>
                        <a:t>8</a:t>
                      </a:r>
                      <a:endPar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rPr>
                        <a:t>8</a:t>
                      </a:r>
                      <a:endParaRPr kumimoji="1" lang="zh-TW" altLang="zh-TW" sz="1800" b="0" i="0" u="none" strike="noStrike" cap="none" normalizeH="0" baseline="0" dirty="0" smtClean="0">
                        <a:ln>
                          <a:noFill/>
                        </a:ln>
                        <a:solidFill>
                          <a:schemeClr val="tx1"/>
                        </a:solidFill>
                        <a:effectLst/>
                        <a:latin typeface="微軟正黑體" pitchFamily="34" charset="-120"/>
                        <a:ea typeface="微軟正黑體" pitchFamily="34" charset="-12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rPr>
                        <a:t>8</a:t>
                      </a:r>
                      <a:endParaRPr kumimoji="1" lang="zh-TW" altLang="zh-TW" sz="1800" b="0" i="0" u="none" strike="noStrike" cap="none" normalizeH="0" baseline="0" dirty="0" smtClean="0">
                        <a:ln>
                          <a:noFill/>
                        </a:ln>
                        <a:solidFill>
                          <a:schemeClr val="tx1"/>
                        </a:solidFill>
                        <a:effectLst/>
                        <a:latin typeface="微軟正黑體" pitchFamily="34" charset="-120"/>
                        <a:ea typeface="微軟正黑體" pitchFamily="34" charset="-12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rPr>
                        <a:t>8</a:t>
                      </a:r>
                      <a:endParaRPr kumimoji="1" lang="zh-TW" altLang="zh-TW" sz="1800" b="0" i="0" u="none" strike="noStrike" cap="none" normalizeH="0" baseline="0" dirty="0" smtClean="0">
                        <a:ln>
                          <a:noFill/>
                        </a:ln>
                        <a:solidFill>
                          <a:schemeClr val="tx1"/>
                        </a:solidFill>
                        <a:effectLst/>
                        <a:latin typeface="微軟正黑體" pitchFamily="34" charset="-120"/>
                        <a:ea typeface="微軟正黑體" pitchFamily="34" charset="-12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rPr>
                        <a:t>8</a:t>
                      </a:r>
                      <a:endParaRPr kumimoji="1" lang="zh-TW" altLang="zh-TW" sz="1800" b="0" i="0" u="none" strike="noStrike" cap="none" normalizeH="0" baseline="0" dirty="0" smtClean="0">
                        <a:ln>
                          <a:noFill/>
                        </a:ln>
                        <a:solidFill>
                          <a:schemeClr val="tx1"/>
                        </a:solidFill>
                        <a:effectLst/>
                        <a:latin typeface="微軟正黑體" pitchFamily="34" charset="-120"/>
                        <a:ea typeface="微軟正黑體" pitchFamily="34" charset="-12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cs typeface="Times New Roman" pitchFamily="18" charset="0"/>
                        </a:rPr>
                        <a:t>休息</a:t>
                      </a:r>
                      <a:endParaRPr kumimoji="1" lang="zh-TW" altLang="zh-TW" sz="1800" b="0" i="0" u="none" strike="noStrike" cap="none" normalizeH="0" baseline="0" dirty="0" smtClean="0">
                        <a:ln>
                          <a:noFill/>
                        </a:ln>
                        <a:solidFill>
                          <a:schemeClr val="tx1"/>
                        </a:solidFill>
                        <a:effectLst/>
                        <a:latin typeface="微軟正黑體" pitchFamily="34" charset="-120"/>
                        <a:ea typeface="微軟正黑體" pitchFamily="34" charset="-12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cs typeface="Times New Roman" pitchFamily="18" charset="0"/>
                        </a:rPr>
                        <a:t>例</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0000"/>
                    </a:solidFill>
                  </a:tcPr>
                </a:tc>
              </a:tr>
            </a:tbl>
          </a:graphicData>
        </a:graphic>
      </p:graphicFrame>
      <p:sp>
        <p:nvSpPr>
          <p:cNvPr id="21546" name="Rectangle 3"/>
          <p:cNvSpPr>
            <a:spLocks noGrp="1" noChangeArrowheads="1"/>
          </p:cNvSpPr>
          <p:nvPr>
            <p:ph type="body" idx="4294967295"/>
          </p:nvPr>
        </p:nvSpPr>
        <p:spPr>
          <a:xfrm>
            <a:off x="609600" y="2133600"/>
            <a:ext cx="8001000" cy="4267200"/>
          </a:xfrm>
        </p:spPr>
        <p:txBody>
          <a:bodyPr/>
          <a:lstStyle/>
          <a:p>
            <a:r>
              <a:rPr lang="zh-TW" altLang="en-US" sz="2200" dirty="0" smtClean="0">
                <a:latin typeface="微軟正黑體" pitchFamily="34" charset="-120"/>
                <a:ea typeface="微軟正黑體" pitchFamily="34" charset="-120"/>
              </a:rPr>
              <a:t>每日正常工時</a:t>
            </a:r>
            <a:r>
              <a:rPr lang="en-US" altLang="zh-TW" sz="2200" dirty="0" smtClean="0">
                <a:latin typeface="微軟正黑體" pitchFamily="34" charset="-120"/>
                <a:ea typeface="微軟正黑體" pitchFamily="34" charset="-120"/>
              </a:rPr>
              <a:t>8</a:t>
            </a:r>
            <a:r>
              <a:rPr lang="zh-TW" altLang="en-US" sz="2200" dirty="0" smtClean="0">
                <a:latin typeface="微軟正黑體" pitchFamily="34" charset="-120"/>
                <a:ea typeface="微軟正黑體" pitchFamily="34" charset="-120"/>
              </a:rPr>
              <a:t>小時，每週</a:t>
            </a:r>
            <a:r>
              <a:rPr lang="en-US" altLang="zh-TW" sz="2200" dirty="0" smtClean="0">
                <a:latin typeface="微軟正黑體" pitchFamily="34" charset="-120"/>
                <a:ea typeface="微軟正黑體" pitchFamily="34" charset="-120"/>
              </a:rPr>
              <a:t>40</a:t>
            </a:r>
            <a:r>
              <a:rPr lang="zh-TW" altLang="en-US" sz="2200" dirty="0" smtClean="0">
                <a:latin typeface="微軟正黑體" pitchFamily="34" charset="-120"/>
                <a:ea typeface="微軟正黑體" pitchFamily="34" charset="-120"/>
              </a:rPr>
              <a:t>小時（</a:t>
            </a:r>
            <a:r>
              <a:rPr lang="en-US" altLang="zh-TW" sz="2200" dirty="0" smtClean="0">
                <a:latin typeface="微軟正黑體" pitchFamily="34" charset="-120"/>
                <a:ea typeface="微軟正黑體" pitchFamily="34" charset="-120"/>
              </a:rPr>
              <a:t>5</a:t>
            </a:r>
            <a:r>
              <a:rPr lang="zh-TW" altLang="en-US" sz="2200" dirty="0" smtClean="0">
                <a:latin typeface="微軟正黑體" pitchFamily="34" charset="-120"/>
                <a:ea typeface="微軟正黑體" pitchFamily="34" charset="-120"/>
              </a:rPr>
              <a:t>天），則全年免出勤日數為</a:t>
            </a:r>
            <a:r>
              <a:rPr lang="en-US" altLang="zh-TW" sz="2200" dirty="0" smtClean="0">
                <a:latin typeface="微軟正黑體" pitchFamily="34" charset="-120"/>
                <a:ea typeface="微軟正黑體" pitchFamily="34" charset="-120"/>
              </a:rPr>
              <a:t>116</a:t>
            </a:r>
            <a:r>
              <a:rPr lang="zh-TW" altLang="en-US" sz="2200" dirty="0" smtClean="0">
                <a:latin typeface="微軟正黑體" pitchFamily="34" charset="-120"/>
                <a:ea typeface="微軟正黑體" pitchFamily="34" charset="-120"/>
              </a:rPr>
              <a:t>日。（第</a:t>
            </a:r>
            <a:r>
              <a:rPr lang="en-US" altLang="zh-TW" sz="2200" dirty="0" smtClean="0">
                <a:latin typeface="微軟正黑體" pitchFamily="34" charset="-120"/>
                <a:ea typeface="微軟正黑體" pitchFamily="34" charset="-120"/>
              </a:rPr>
              <a:t>30</a:t>
            </a:r>
            <a:r>
              <a:rPr lang="zh-TW" altLang="en-US" sz="2200" dirty="0" smtClean="0">
                <a:latin typeface="微軟正黑體" pitchFamily="34" charset="-120"/>
                <a:ea typeface="微軟正黑體" pitchFamily="34" charset="-120"/>
              </a:rPr>
              <a:t>條第</a:t>
            </a:r>
            <a:r>
              <a:rPr lang="en-US" altLang="zh-TW" sz="2200" dirty="0" smtClean="0">
                <a:latin typeface="微軟正黑體" pitchFamily="34" charset="-120"/>
                <a:ea typeface="微軟正黑體" pitchFamily="34" charset="-120"/>
              </a:rPr>
              <a:t>1</a:t>
            </a:r>
            <a:r>
              <a:rPr lang="zh-TW" altLang="en-US" sz="2200" dirty="0" smtClean="0">
                <a:latin typeface="微軟正黑體" pitchFamily="34" charset="-120"/>
                <a:ea typeface="微軟正黑體" pitchFamily="34" charset="-120"/>
              </a:rPr>
              <a:t>項）</a:t>
            </a:r>
          </a:p>
          <a:p>
            <a:r>
              <a:rPr lang="en-US" altLang="zh-TW" sz="2200" dirty="0" smtClean="0">
                <a:latin typeface="微軟正黑體" pitchFamily="34" charset="-120"/>
                <a:ea typeface="微軟正黑體" pitchFamily="34" charset="-120"/>
              </a:rPr>
              <a:t>52</a:t>
            </a:r>
            <a:r>
              <a:rPr lang="zh-TW" altLang="en-US" sz="2200" dirty="0" smtClean="0">
                <a:latin typeface="微軟正黑體" pitchFamily="34" charset="-120"/>
                <a:ea typeface="微軟正黑體" pitchFamily="34" charset="-120"/>
              </a:rPr>
              <a:t>（星期日）＋</a:t>
            </a:r>
            <a:r>
              <a:rPr lang="en-US" altLang="zh-TW" sz="2200" dirty="0" smtClean="0">
                <a:latin typeface="微軟正黑體" pitchFamily="34" charset="-120"/>
                <a:ea typeface="微軟正黑體" pitchFamily="34" charset="-120"/>
              </a:rPr>
              <a:t>52</a:t>
            </a:r>
            <a:r>
              <a:rPr lang="zh-TW" altLang="en-US" sz="2200" dirty="0" smtClean="0">
                <a:latin typeface="微軟正黑體" pitchFamily="34" charset="-120"/>
                <a:ea typeface="微軟正黑體" pitchFamily="34" charset="-120"/>
              </a:rPr>
              <a:t>（星期六）＋</a:t>
            </a:r>
            <a:r>
              <a:rPr lang="en-US" altLang="zh-TW" sz="2200" dirty="0" smtClean="0">
                <a:latin typeface="微軟正黑體" pitchFamily="34" charset="-120"/>
                <a:ea typeface="微軟正黑體" pitchFamily="34" charset="-120"/>
              </a:rPr>
              <a:t>12</a:t>
            </a:r>
            <a:r>
              <a:rPr lang="zh-TW" altLang="en-US" sz="2200" dirty="0" smtClean="0">
                <a:latin typeface="微軟正黑體" pitchFamily="34" charset="-120"/>
                <a:ea typeface="微軟正黑體" pitchFamily="34" charset="-120"/>
              </a:rPr>
              <a:t>（國定）＝</a:t>
            </a:r>
            <a:r>
              <a:rPr lang="en-US" altLang="zh-TW" sz="2200" dirty="0" smtClean="0">
                <a:latin typeface="微軟正黑體" pitchFamily="34" charset="-120"/>
                <a:ea typeface="微軟正黑體" pitchFamily="34" charset="-120"/>
              </a:rPr>
              <a:t>116</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latin typeface="微軟正黑體" panose="020B0604030504040204" pitchFamily="34" charset="-120"/>
                <a:ea typeface="微軟正黑體" panose="020B0604030504040204" pitchFamily="34" charset="-120"/>
              </a:rPr>
              <a:t>法定雇主義務</a:t>
            </a:r>
          </a:p>
        </p:txBody>
      </p:sp>
      <p:graphicFrame>
        <p:nvGraphicFramePr>
          <p:cNvPr id="4" name="內容版面配置區 3"/>
          <p:cNvGraphicFramePr>
            <a:graphicFrameLocks noGrp="1"/>
          </p:cNvGraphicFramePr>
          <p:nvPr>
            <p:ph idx="1"/>
            <p:extLst>
              <p:ext uri="{D42A27DB-BD31-4B8C-83A1-F6EECF244321}">
                <p14:modId xmlns:p14="http://schemas.microsoft.com/office/powerpoint/2010/main" val="89569140"/>
              </p:ext>
            </p:extLst>
          </p:nvPr>
        </p:nvGraphicFramePr>
        <p:xfrm>
          <a:off x="457200" y="1219200"/>
          <a:ext cx="8229600" cy="2514600"/>
        </p:xfrm>
        <a:graphic>
          <a:graphicData uri="http://schemas.openxmlformats.org/drawingml/2006/table">
            <a:tbl>
              <a:tblPr firstRow="1" bandRow="1">
                <a:tableStyleId>{F5AB1C69-6EDB-4FF4-983F-18BD219EF322}</a:tableStyleId>
              </a:tblPr>
              <a:tblGrid>
                <a:gridCol w="2743200"/>
                <a:gridCol w="2743200"/>
                <a:gridCol w="2743200"/>
              </a:tblGrid>
              <a:tr h="628650">
                <a:tc>
                  <a:txBody>
                    <a:bodyPr/>
                    <a:lstStyle/>
                    <a:p>
                      <a:pPr algn="ctr"/>
                      <a:r>
                        <a:rPr lang="zh-TW" altLang="en-US" sz="1800" b="0" i="0" u="none" strike="noStrike" kern="1200" baseline="0" dirty="0" smtClean="0">
                          <a:solidFill>
                            <a:schemeClr val="lt1"/>
                          </a:solidFill>
                          <a:latin typeface="微軟正黑體" panose="020B0604030504040204" pitchFamily="34" charset="-120"/>
                          <a:ea typeface="微軟正黑體" panose="020B0604030504040204" pitchFamily="34" charset="-120"/>
                          <a:cs typeface="+mn-cs"/>
                        </a:rPr>
                        <a:t>置備資料</a:t>
                      </a:r>
                      <a:endParaRPr lang="zh-TW" altLang="en-US" sz="1800" dirty="0">
                        <a:latin typeface="微軟正黑體" panose="020B0604030504040204" pitchFamily="34" charset="-120"/>
                        <a:ea typeface="微軟正黑體" panose="020B0604030504040204" pitchFamily="34" charset="-120"/>
                      </a:endParaRPr>
                    </a:p>
                  </a:txBody>
                  <a:tcPr/>
                </a:tc>
                <a:tc>
                  <a:txBody>
                    <a:bodyPr/>
                    <a:lstStyle/>
                    <a:p>
                      <a:pPr algn="ctr"/>
                      <a:r>
                        <a:rPr lang="zh-TW" altLang="en-US" sz="1800" b="0" i="0" u="none" strike="noStrike" kern="1200" baseline="0" dirty="0" smtClean="0">
                          <a:solidFill>
                            <a:schemeClr val="lt1"/>
                          </a:solidFill>
                          <a:latin typeface="微軟正黑體" panose="020B0604030504040204" pitchFamily="34" charset="-120"/>
                          <a:ea typeface="微軟正黑體" panose="020B0604030504040204" pitchFamily="34" charset="-120"/>
                          <a:cs typeface="+mn-cs"/>
                        </a:rPr>
                        <a:t>法規依據</a:t>
                      </a:r>
                      <a:endParaRPr lang="zh-TW" altLang="en-US" sz="1800" dirty="0">
                        <a:latin typeface="微軟正黑體" panose="020B0604030504040204" pitchFamily="34" charset="-120"/>
                        <a:ea typeface="微軟正黑體" panose="020B0604030504040204" pitchFamily="34" charset="-120"/>
                      </a:endParaRPr>
                    </a:p>
                  </a:txBody>
                  <a:tcPr/>
                </a:tc>
                <a:tc>
                  <a:txBody>
                    <a:bodyPr/>
                    <a:lstStyle/>
                    <a:p>
                      <a:pPr algn="ctr"/>
                      <a:r>
                        <a:rPr lang="zh-TW" altLang="en-US" sz="1800" b="0" i="0" u="none" strike="noStrike" kern="1200" baseline="0" dirty="0" smtClean="0">
                          <a:solidFill>
                            <a:schemeClr val="lt1"/>
                          </a:solidFill>
                          <a:latin typeface="微軟正黑體" panose="020B0604030504040204" pitchFamily="34" charset="-120"/>
                          <a:ea typeface="微軟正黑體" panose="020B0604030504040204" pitchFamily="34" charset="-120"/>
                          <a:cs typeface="+mn-cs"/>
                        </a:rPr>
                        <a:t>保存時限</a:t>
                      </a:r>
                      <a:endParaRPr lang="zh-TW" altLang="en-US" sz="1800" dirty="0">
                        <a:latin typeface="微軟正黑體" panose="020B0604030504040204" pitchFamily="34" charset="-120"/>
                        <a:ea typeface="微軟正黑體" panose="020B0604030504040204" pitchFamily="34" charset="-120"/>
                      </a:endParaRPr>
                    </a:p>
                  </a:txBody>
                  <a:tcPr/>
                </a:tc>
              </a:tr>
              <a:tr h="628650">
                <a:tc>
                  <a:txBody>
                    <a:bodyPr/>
                    <a:lstStyle/>
                    <a:p>
                      <a:pPr algn="ctr"/>
                      <a:r>
                        <a:rPr lang="zh-TW" altLang="en-US" sz="1800" b="0" i="0" u="none" strike="noStrike" kern="1200" baseline="0" dirty="0" smtClean="0">
                          <a:solidFill>
                            <a:schemeClr val="dk1"/>
                          </a:solidFill>
                          <a:latin typeface="微軟正黑體" panose="020B0604030504040204" pitchFamily="34" charset="-120"/>
                          <a:ea typeface="微軟正黑體" panose="020B0604030504040204" pitchFamily="34" charset="-120"/>
                          <a:cs typeface="+mn-cs"/>
                        </a:rPr>
                        <a:t>勞工名卡</a:t>
                      </a:r>
                      <a:endParaRPr lang="zh-TW" altLang="en-US" sz="1800" dirty="0">
                        <a:latin typeface="微軟正黑體" panose="020B0604030504040204" pitchFamily="34" charset="-120"/>
                        <a:ea typeface="微軟正黑體" panose="020B0604030504040204" pitchFamily="34" charset="-120"/>
                      </a:endParaRPr>
                    </a:p>
                  </a:txBody>
                  <a:tcPr/>
                </a:tc>
                <a:tc>
                  <a:txBody>
                    <a:bodyPr/>
                    <a:lstStyle/>
                    <a:p>
                      <a:pPr algn="ctr"/>
                      <a:r>
                        <a:rPr lang="zh-TW" altLang="en-US" sz="1800" b="0" i="0" u="none" strike="noStrike" kern="1200" baseline="0" dirty="0" smtClean="0">
                          <a:solidFill>
                            <a:schemeClr val="dk1"/>
                          </a:solidFill>
                          <a:latin typeface="微軟正黑體" panose="020B0604030504040204" pitchFamily="34" charset="-120"/>
                          <a:ea typeface="微軟正黑體" panose="020B0604030504040204" pitchFamily="34" charset="-120"/>
                          <a:cs typeface="+mn-cs"/>
                        </a:rPr>
                        <a:t>勞動基準法第</a:t>
                      </a:r>
                      <a:r>
                        <a:rPr lang="en-US" altLang="zh-TW" sz="1800" b="0" i="0" u="none" strike="noStrike" kern="1200" baseline="0" dirty="0" smtClean="0">
                          <a:solidFill>
                            <a:schemeClr val="dk1"/>
                          </a:solidFill>
                          <a:latin typeface="微軟正黑體" panose="020B0604030504040204" pitchFamily="34" charset="-120"/>
                          <a:ea typeface="微軟正黑體" panose="020B0604030504040204" pitchFamily="34" charset="-120"/>
                          <a:cs typeface="+mn-cs"/>
                        </a:rPr>
                        <a:t>7</a:t>
                      </a:r>
                      <a:r>
                        <a:rPr lang="zh-TW" altLang="en-US" sz="1800" b="0" i="0" u="none" strike="noStrike" kern="1200" baseline="0" dirty="0" smtClean="0">
                          <a:solidFill>
                            <a:schemeClr val="dk1"/>
                          </a:solidFill>
                          <a:latin typeface="微軟正黑體" panose="020B0604030504040204" pitchFamily="34" charset="-120"/>
                          <a:ea typeface="微軟正黑體" panose="020B0604030504040204" pitchFamily="34" charset="-120"/>
                          <a:cs typeface="+mn-cs"/>
                        </a:rPr>
                        <a:t>條</a:t>
                      </a:r>
                      <a:endParaRPr lang="zh-TW" altLang="en-US" sz="1800" dirty="0">
                        <a:latin typeface="微軟正黑體" panose="020B0604030504040204" pitchFamily="34" charset="-120"/>
                        <a:ea typeface="微軟正黑體" panose="020B0604030504040204" pitchFamily="34" charset="-120"/>
                      </a:endParaRPr>
                    </a:p>
                  </a:txBody>
                  <a:tcPr/>
                </a:tc>
                <a:tc>
                  <a:txBody>
                    <a:bodyPr/>
                    <a:lstStyle/>
                    <a:p>
                      <a:pPr algn="ctr"/>
                      <a:r>
                        <a:rPr lang="en-US" altLang="zh-TW" sz="1800" b="0" i="0" u="none" strike="noStrike" kern="1200" baseline="0" dirty="0" smtClean="0">
                          <a:solidFill>
                            <a:schemeClr val="dk1"/>
                          </a:solidFill>
                          <a:latin typeface="微軟正黑體" panose="020B0604030504040204" pitchFamily="34" charset="-120"/>
                          <a:ea typeface="微軟正黑體" panose="020B0604030504040204" pitchFamily="34" charset="-120"/>
                          <a:cs typeface="+mn-cs"/>
                        </a:rPr>
                        <a:t>5</a:t>
                      </a:r>
                      <a:r>
                        <a:rPr lang="zh-TW" altLang="en-US" sz="1800" b="0" i="0" u="none" strike="noStrike" kern="1200" baseline="0" dirty="0" smtClean="0">
                          <a:solidFill>
                            <a:schemeClr val="dk1"/>
                          </a:solidFill>
                          <a:latin typeface="微軟正黑體" panose="020B0604030504040204" pitchFamily="34" charset="-120"/>
                          <a:ea typeface="微軟正黑體" panose="020B0604030504040204" pitchFamily="34" charset="-120"/>
                          <a:cs typeface="+mn-cs"/>
                        </a:rPr>
                        <a:t>年</a:t>
                      </a:r>
                      <a:endParaRPr lang="zh-TW" altLang="en-US" sz="1800" dirty="0">
                        <a:latin typeface="微軟正黑體" panose="020B0604030504040204" pitchFamily="34" charset="-120"/>
                        <a:ea typeface="微軟正黑體" panose="020B0604030504040204" pitchFamily="34" charset="-120"/>
                      </a:endParaRPr>
                    </a:p>
                  </a:txBody>
                  <a:tcPr/>
                </a:tc>
              </a:tr>
              <a:tr h="628650">
                <a:tc>
                  <a:txBody>
                    <a:bodyPr/>
                    <a:lstStyle/>
                    <a:p>
                      <a:pPr algn="ctr"/>
                      <a:r>
                        <a:rPr lang="zh-TW" altLang="en-US" sz="1800" b="0" i="0" u="none" strike="noStrike" kern="1200" baseline="0" dirty="0" smtClean="0">
                          <a:solidFill>
                            <a:schemeClr val="dk1"/>
                          </a:solidFill>
                          <a:latin typeface="微軟正黑體" panose="020B0604030504040204" pitchFamily="34" charset="-120"/>
                          <a:ea typeface="微軟正黑體" panose="020B0604030504040204" pitchFamily="34" charset="-120"/>
                          <a:cs typeface="+mn-cs"/>
                        </a:rPr>
                        <a:t>工資清冊</a:t>
                      </a:r>
                      <a:endParaRPr lang="zh-TW" altLang="en-US" sz="1800" dirty="0">
                        <a:latin typeface="微軟正黑體" panose="020B0604030504040204" pitchFamily="34" charset="-120"/>
                        <a:ea typeface="微軟正黑體" panose="020B0604030504040204" pitchFamily="34" charset="-120"/>
                      </a:endParaRPr>
                    </a:p>
                  </a:txBody>
                  <a:tcPr/>
                </a:tc>
                <a:tc>
                  <a:txBody>
                    <a:bodyPr/>
                    <a:lstStyle/>
                    <a:p>
                      <a:pPr algn="ctr"/>
                      <a:r>
                        <a:rPr lang="zh-TW" altLang="en-US" sz="1800" b="0" i="0" u="none" strike="noStrike" kern="1200" baseline="0" dirty="0" smtClean="0">
                          <a:solidFill>
                            <a:schemeClr val="dk1"/>
                          </a:solidFill>
                          <a:latin typeface="微軟正黑體" panose="020B0604030504040204" pitchFamily="34" charset="-120"/>
                          <a:ea typeface="微軟正黑體" panose="020B0604030504040204" pitchFamily="34" charset="-120"/>
                          <a:cs typeface="+mn-cs"/>
                        </a:rPr>
                        <a:t>勞動基準法第</a:t>
                      </a:r>
                      <a:r>
                        <a:rPr lang="en-US" altLang="zh-TW" sz="1800" b="0" i="0" u="none" strike="noStrike" kern="1200" baseline="0" dirty="0" smtClean="0">
                          <a:solidFill>
                            <a:schemeClr val="dk1"/>
                          </a:solidFill>
                          <a:latin typeface="微軟正黑體" panose="020B0604030504040204" pitchFamily="34" charset="-120"/>
                          <a:ea typeface="微軟正黑體" panose="020B0604030504040204" pitchFamily="34" charset="-120"/>
                          <a:cs typeface="+mn-cs"/>
                        </a:rPr>
                        <a:t>23</a:t>
                      </a:r>
                      <a:r>
                        <a:rPr lang="zh-TW" altLang="en-US" sz="1800" b="0" i="0" u="none" strike="noStrike" kern="1200" baseline="0" dirty="0" smtClean="0">
                          <a:solidFill>
                            <a:schemeClr val="dk1"/>
                          </a:solidFill>
                          <a:latin typeface="微軟正黑體" panose="020B0604030504040204" pitchFamily="34" charset="-120"/>
                          <a:ea typeface="微軟正黑體" panose="020B0604030504040204" pitchFamily="34" charset="-120"/>
                          <a:cs typeface="+mn-cs"/>
                        </a:rPr>
                        <a:t>條第</a:t>
                      </a:r>
                      <a:r>
                        <a:rPr lang="en-US" altLang="zh-TW" sz="1800" b="0" i="0" u="none" strike="noStrike" kern="1200" baseline="0" dirty="0" smtClean="0">
                          <a:solidFill>
                            <a:schemeClr val="dk1"/>
                          </a:solidFill>
                          <a:latin typeface="微軟正黑體" panose="020B0604030504040204" pitchFamily="34" charset="-120"/>
                          <a:ea typeface="微軟正黑體" panose="020B0604030504040204" pitchFamily="34" charset="-120"/>
                          <a:cs typeface="+mn-cs"/>
                        </a:rPr>
                        <a:t>2</a:t>
                      </a:r>
                      <a:r>
                        <a:rPr lang="zh-TW" altLang="en-US" sz="1800" b="0" i="0" u="none" strike="noStrike" kern="1200" baseline="0" dirty="0" smtClean="0">
                          <a:solidFill>
                            <a:schemeClr val="dk1"/>
                          </a:solidFill>
                          <a:latin typeface="微軟正黑體" panose="020B0604030504040204" pitchFamily="34" charset="-120"/>
                          <a:ea typeface="微軟正黑體" panose="020B0604030504040204" pitchFamily="34" charset="-120"/>
                          <a:cs typeface="+mn-cs"/>
                        </a:rPr>
                        <a:t>項</a:t>
                      </a:r>
                      <a:endParaRPr lang="zh-TW" altLang="en-US" sz="1800" dirty="0">
                        <a:latin typeface="微軟正黑體" panose="020B0604030504040204" pitchFamily="34" charset="-120"/>
                        <a:ea typeface="微軟正黑體" panose="020B0604030504040204" pitchFamily="34" charset="-120"/>
                      </a:endParaRPr>
                    </a:p>
                  </a:txBody>
                  <a:tcPr/>
                </a:tc>
                <a:tc>
                  <a:txBody>
                    <a:bodyPr/>
                    <a:lstStyle/>
                    <a:p>
                      <a:pPr algn="ctr"/>
                      <a:r>
                        <a:rPr lang="en-US" altLang="zh-TW" sz="1800" b="0" i="0" u="none" strike="noStrike" kern="1200" baseline="0" dirty="0" smtClean="0">
                          <a:solidFill>
                            <a:schemeClr val="dk1"/>
                          </a:solidFill>
                          <a:latin typeface="微軟正黑體" panose="020B0604030504040204" pitchFamily="34" charset="-120"/>
                          <a:ea typeface="微軟正黑體" panose="020B0604030504040204" pitchFamily="34" charset="-120"/>
                          <a:cs typeface="+mn-cs"/>
                        </a:rPr>
                        <a:t>5</a:t>
                      </a:r>
                      <a:r>
                        <a:rPr lang="zh-TW" altLang="en-US" sz="1800" b="0" i="0" u="none" strike="noStrike" kern="1200" baseline="0" dirty="0" smtClean="0">
                          <a:solidFill>
                            <a:schemeClr val="dk1"/>
                          </a:solidFill>
                          <a:latin typeface="微軟正黑體" panose="020B0604030504040204" pitchFamily="34" charset="-120"/>
                          <a:ea typeface="微軟正黑體" panose="020B0604030504040204" pitchFamily="34" charset="-120"/>
                          <a:cs typeface="+mn-cs"/>
                        </a:rPr>
                        <a:t>年</a:t>
                      </a:r>
                      <a:endParaRPr lang="zh-TW" altLang="en-US" sz="1800" dirty="0">
                        <a:latin typeface="微軟正黑體" panose="020B0604030504040204" pitchFamily="34" charset="-120"/>
                        <a:ea typeface="微軟正黑體" panose="020B0604030504040204" pitchFamily="34" charset="-120"/>
                      </a:endParaRPr>
                    </a:p>
                  </a:txBody>
                  <a:tcPr/>
                </a:tc>
              </a:tr>
              <a:tr h="628650">
                <a:tc>
                  <a:txBody>
                    <a:bodyPr/>
                    <a:lstStyle/>
                    <a:p>
                      <a:pPr algn="ctr"/>
                      <a:r>
                        <a:rPr lang="zh-TW" altLang="en-US" sz="1800" b="0" i="0" u="none" strike="noStrike" kern="1200" baseline="0" dirty="0" smtClean="0">
                          <a:solidFill>
                            <a:schemeClr val="dk1"/>
                          </a:solidFill>
                          <a:latin typeface="微軟正黑體" panose="020B0604030504040204" pitchFamily="34" charset="-120"/>
                          <a:ea typeface="微軟正黑體" panose="020B0604030504040204" pitchFamily="34" charset="-120"/>
                          <a:cs typeface="+mn-cs"/>
                        </a:rPr>
                        <a:t>出勤紀錄</a:t>
                      </a:r>
                      <a:endParaRPr lang="zh-TW" altLang="en-US" sz="1800" dirty="0">
                        <a:latin typeface="微軟正黑體" panose="020B0604030504040204" pitchFamily="34" charset="-120"/>
                        <a:ea typeface="微軟正黑體" panose="020B0604030504040204" pitchFamily="34" charset="-120"/>
                      </a:endParaRPr>
                    </a:p>
                  </a:txBody>
                  <a:tcPr/>
                </a:tc>
                <a:tc>
                  <a:txBody>
                    <a:bodyPr/>
                    <a:lstStyle/>
                    <a:p>
                      <a:pPr algn="ctr"/>
                      <a:r>
                        <a:rPr lang="zh-TW" altLang="en-US" sz="1800" b="0" i="0" u="none" strike="noStrike" kern="1200" baseline="0" dirty="0" smtClean="0">
                          <a:solidFill>
                            <a:schemeClr val="dk1"/>
                          </a:solidFill>
                          <a:latin typeface="微軟正黑體" panose="020B0604030504040204" pitchFamily="34" charset="-120"/>
                          <a:ea typeface="微軟正黑體" panose="020B0604030504040204" pitchFamily="34" charset="-120"/>
                          <a:cs typeface="+mn-cs"/>
                        </a:rPr>
                        <a:t>勞動基準法第</a:t>
                      </a:r>
                      <a:r>
                        <a:rPr lang="en-US" altLang="zh-TW" sz="1800" b="0" i="0" u="none" strike="noStrike" kern="1200" baseline="0" dirty="0" smtClean="0">
                          <a:solidFill>
                            <a:schemeClr val="dk1"/>
                          </a:solidFill>
                          <a:latin typeface="微軟正黑體" panose="020B0604030504040204" pitchFamily="34" charset="-120"/>
                          <a:ea typeface="微軟正黑體" panose="020B0604030504040204" pitchFamily="34" charset="-120"/>
                          <a:cs typeface="+mn-cs"/>
                        </a:rPr>
                        <a:t>30</a:t>
                      </a:r>
                      <a:r>
                        <a:rPr lang="zh-TW" altLang="en-US" sz="1800" b="0" i="0" u="none" strike="noStrike" kern="1200" baseline="0" dirty="0" smtClean="0">
                          <a:solidFill>
                            <a:schemeClr val="dk1"/>
                          </a:solidFill>
                          <a:latin typeface="微軟正黑體" panose="020B0604030504040204" pitchFamily="34" charset="-120"/>
                          <a:ea typeface="微軟正黑體" panose="020B0604030504040204" pitchFamily="34" charset="-120"/>
                          <a:cs typeface="+mn-cs"/>
                        </a:rPr>
                        <a:t>條第</a:t>
                      </a:r>
                      <a:r>
                        <a:rPr lang="en-US" altLang="zh-TW" sz="1800" b="0" i="0" u="none" strike="noStrike" kern="1200" baseline="0" dirty="0" smtClean="0">
                          <a:solidFill>
                            <a:schemeClr val="dk1"/>
                          </a:solidFill>
                          <a:latin typeface="微軟正黑體" panose="020B0604030504040204" pitchFamily="34" charset="-120"/>
                          <a:ea typeface="微軟正黑體" panose="020B0604030504040204" pitchFamily="34" charset="-120"/>
                          <a:cs typeface="+mn-cs"/>
                        </a:rPr>
                        <a:t>5</a:t>
                      </a:r>
                      <a:r>
                        <a:rPr lang="zh-TW" altLang="en-US" sz="1800" b="0" i="0" u="none" strike="noStrike" kern="1200" baseline="0" dirty="0" smtClean="0">
                          <a:solidFill>
                            <a:schemeClr val="dk1"/>
                          </a:solidFill>
                          <a:latin typeface="微軟正黑體" panose="020B0604030504040204" pitchFamily="34" charset="-120"/>
                          <a:ea typeface="微軟正黑體" panose="020B0604030504040204" pitchFamily="34" charset="-120"/>
                          <a:cs typeface="+mn-cs"/>
                        </a:rPr>
                        <a:t>項</a:t>
                      </a:r>
                      <a:endParaRPr lang="zh-TW" altLang="en-US" sz="1800" dirty="0">
                        <a:latin typeface="微軟正黑體" panose="020B0604030504040204" pitchFamily="34" charset="-120"/>
                        <a:ea typeface="微軟正黑體" panose="020B0604030504040204" pitchFamily="34" charset="-120"/>
                      </a:endParaRPr>
                    </a:p>
                  </a:txBody>
                  <a:tcPr/>
                </a:tc>
                <a:tc>
                  <a:txBody>
                    <a:bodyPr/>
                    <a:lstStyle/>
                    <a:p>
                      <a:pPr algn="ctr"/>
                      <a:r>
                        <a:rPr lang="en-US" altLang="zh-TW" sz="1800" dirty="0" smtClean="0">
                          <a:latin typeface="微軟正黑體" panose="020B0604030504040204" pitchFamily="34" charset="-120"/>
                          <a:ea typeface="微軟正黑體" panose="020B0604030504040204" pitchFamily="34" charset="-120"/>
                        </a:rPr>
                        <a:t>5</a:t>
                      </a:r>
                      <a:r>
                        <a:rPr lang="zh-TW" altLang="en-US" sz="1800" dirty="0" smtClean="0">
                          <a:latin typeface="微軟正黑體" panose="020B0604030504040204" pitchFamily="34" charset="-120"/>
                          <a:ea typeface="微軟正黑體" panose="020B0604030504040204" pitchFamily="34" charset="-120"/>
                        </a:rPr>
                        <a:t>年</a:t>
                      </a:r>
                      <a:endParaRPr lang="zh-TW" altLang="en-US" sz="1800" dirty="0">
                        <a:latin typeface="微軟正黑體" panose="020B0604030504040204" pitchFamily="34" charset="-120"/>
                        <a:ea typeface="微軟正黑體" panose="020B0604030504040204" pitchFamily="34" charset="-120"/>
                      </a:endParaRPr>
                    </a:p>
                  </a:txBody>
                  <a:tcPr/>
                </a:tc>
              </a:tr>
            </a:tbl>
          </a:graphicData>
        </a:graphic>
      </p:graphicFrame>
      <p:sp>
        <p:nvSpPr>
          <p:cNvPr id="5" name="文字方塊 4"/>
          <p:cNvSpPr txBox="1"/>
          <p:nvPr/>
        </p:nvSpPr>
        <p:spPr>
          <a:xfrm>
            <a:off x="533400" y="4343400"/>
            <a:ext cx="8153400" cy="1569660"/>
          </a:xfrm>
          <a:prstGeom prst="rect">
            <a:avLst/>
          </a:prstGeom>
          <a:noFill/>
        </p:spPr>
        <p:txBody>
          <a:bodyPr wrap="square" rtlCol="0">
            <a:spAutoFit/>
          </a:bodyPr>
          <a:lstStyle/>
          <a:p>
            <a:r>
              <a:rPr lang="zh-TW" altLang="en-US" sz="2000" dirty="0" smtClean="0">
                <a:latin typeface="標楷體" panose="03000509000000000000" pitchFamily="65" charset="-120"/>
                <a:ea typeface="標楷體" panose="03000509000000000000" pitchFamily="65" charset="-120"/>
              </a:rPr>
              <a:t>●</a:t>
            </a:r>
            <a:r>
              <a:rPr lang="zh-TW" altLang="en-US" sz="2400" b="1" dirty="0" smtClean="0">
                <a:latin typeface="微軟正黑體" panose="020B0604030504040204" pitchFamily="34" charset="-120"/>
                <a:ea typeface="微軟正黑體" panose="020B0604030504040204" pitchFamily="34" charset="-120"/>
              </a:rPr>
              <a:t>勞工</a:t>
            </a:r>
            <a:r>
              <a:rPr lang="zh-TW" altLang="en-US" sz="2400" b="1" dirty="0">
                <a:latin typeface="微軟正黑體" panose="020B0604030504040204" pitchFamily="34" charset="-120"/>
                <a:ea typeface="微軟正黑體" panose="020B0604030504040204" pitchFamily="34" charset="-120"/>
              </a:rPr>
              <a:t>名卡</a:t>
            </a:r>
            <a:r>
              <a:rPr lang="zh-TW" altLang="en-US" sz="2400" dirty="0">
                <a:latin typeface="微軟正黑體" panose="020B0604030504040204" pitchFamily="34" charset="-120"/>
                <a:ea typeface="微軟正黑體" panose="020B0604030504040204" pitchFamily="34" charset="-120"/>
              </a:rPr>
              <a:t>：雇主應置備勞工名卡，登記勞工之姓名、性別、</a:t>
            </a:r>
            <a:r>
              <a:rPr lang="zh-TW" altLang="en-US" sz="2400" dirty="0" smtClean="0">
                <a:latin typeface="微軟正黑體" panose="020B0604030504040204" pitchFamily="34" charset="-120"/>
                <a:ea typeface="微軟正黑體" panose="020B0604030504040204" pitchFamily="34" charset="-120"/>
              </a:rPr>
              <a:t>出生</a:t>
            </a:r>
            <a:r>
              <a:rPr lang="zh-TW" altLang="en-US" sz="2400" dirty="0">
                <a:latin typeface="微軟正黑體" panose="020B0604030504040204" pitchFamily="34" charset="-120"/>
                <a:ea typeface="微軟正黑體" panose="020B0604030504040204" pitchFamily="34" charset="-120"/>
              </a:rPr>
              <a:t>年月日、本籍、教育程度、住址、身分證統一號碼、到職</a:t>
            </a:r>
            <a:r>
              <a:rPr lang="zh-TW" altLang="en-US" sz="2400" dirty="0" smtClean="0">
                <a:latin typeface="微軟正黑體" panose="020B0604030504040204" pitchFamily="34" charset="-120"/>
                <a:ea typeface="微軟正黑體" panose="020B0604030504040204" pitchFamily="34" charset="-120"/>
              </a:rPr>
              <a:t>年月</a:t>
            </a:r>
            <a:r>
              <a:rPr lang="zh-TW" altLang="en-US" sz="2400" dirty="0">
                <a:latin typeface="微軟正黑體" panose="020B0604030504040204" pitchFamily="34" charset="-120"/>
                <a:ea typeface="微軟正黑體" panose="020B0604030504040204" pitchFamily="34" charset="-120"/>
              </a:rPr>
              <a:t>日、工資、勞工保險投保日期、獎懲、傷病及其他必要</a:t>
            </a:r>
            <a:r>
              <a:rPr lang="zh-TW" altLang="en-US" sz="2400" dirty="0" smtClean="0">
                <a:latin typeface="微軟正黑體" panose="020B0604030504040204" pitchFamily="34" charset="-120"/>
                <a:ea typeface="微軟正黑體" panose="020B0604030504040204" pitchFamily="34" charset="-120"/>
              </a:rPr>
              <a:t>事項。</a:t>
            </a:r>
            <a:endParaRPr lang="zh-TW" altLang="en-US" sz="2400"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428707893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ChangeArrowheads="1"/>
          </p:cNvSpPr>
          <p:nvPr/>
        </p:nvSpPr>
        <p:spPr bwMode="auto">
          <a:xfrm>
            <a:off x="838200" y="381000"/>
            <a:ext cx="7416800" cy="641350"/>
          </a:xfrm>
          <a:prstGeom prst="rect">
            <a:avLst/>
          </a:prstGeom>
          <a:noFill/>
          <a:ln w="9525">
            <a:noFill/>
            <a:miter lim="800000"/>
            <a:headEnd/>
            <a:tailEnd/>
          </a:ln>
        </p:spPr>
        <p:txBody>
          <a:bodyPr anchor="ctr">
            <a:spAutoFit/>
          </a:bodyPr>
          <a:lstStyle/>
          <a:p>
            <a:pPr>
              <a:spcBef>
                <a:spcPct val="0"/>
              </a:spcBef>
              <a:buClrTx/>
              <a:buFontTx/>
              <a:buNone/>
              <a:defRPr/>
            </a:pPr>
            <a:r>
              <a:rPr lang="zh-TW" altLang="en-US" sz="3600" b="1" dirty="0">
                <a:solidFill>
                  <a:schemeClr val="tx1">
                    <a:lumMod val="65000"/>
                    <a:lumOff val="35000"/>
                  </a:schemeClr>
                </a:solidFill>
                <a:latin typeface="微軟正黑體" pitchFamily="34" charset="-120"/>
                <a:ea typeface="微軟正黑體" pitchFamily="34" charset="-120"/>
              </a:rPr>
              <a:t>「週休二日」加班費給付基準示意</a:t>
            </a:r>
          </a:p>
        </p:txBody>
      </p:sp>
      <p:grpSp>
        <p:nvGrpSpPr>
          <p:cNvPr id="2" name="Group 3"/>
          <p:cNvGrpSpPr>
            <a:grpSpLocks/>
          </p:cNvGrpSpPr>
          <p:nvPr/>
        </p:nvGrpSpPr>
        <p:grpSpPr bwMode="auto">
          <a:xfrm>
            <a:off x="684213" y="6164263"/>
            <a:ext cx="7277101" cy="338137"/>
            <a:chOff x="431" y="3565"/>
            <a:chExt cx="4584" cy="213"/>
          </a:xfrm>
        </p:grpSpPr>
        <p:sp>
          <p:nvSpPr>
            <p:cNvPr id="22670" name="Rectangle 4"/>
            <p:cNvSpPr>
              <a:spLocks noChangeArrowheads="1"/>
            </p:cNvSpPr>
            <p:nvPr/>
          </p:nvSpPr>
          <p:spPr bwMode="auto">
            <a:xfrm>
              <a:off x="431" y="3565"/>
              <a:ext cx="4584" cy="213"/>
            </a:xfrm>
            <a:prstGeom prst="rect">
              <a:avLst/>
            </a:prstGeom>
            <a:noFill/>
            <a:ln w="9525">
              <a:noFill/>
              <a:miter lim="800000"/>
              <a:headEnd/>
              <a:tailEnd/>
            </a:ln>
          </p:spPr>
          <p:txBody>
            <a:bodyPr wrap="none" anchor="ctr">
              <a:spAutoFit/>
            </a:bodyPr>
            <a:lstStyle/>
            <a:p>
              <a:pPr>
                <a:spcBef>
                  <a:spcPct val="0"/>
                </a:spcBef>
                <a:buClrTx/>
                <a:buFontTx/>
                <a:buNone/>
              </a:pPr>
              <a:r>
                <a:rPr lang="en-US" altLang="zh-TW" sz="1600" dirty="0">
                  <a:latin typeface="Arial" charset="0"/>
                </a:rPr>
                <a:t>  □ 37</a:t>
              </a:r>
              <a:r>
                <a:rPr lang="zh-TW" altLang="en-US" sz="1600" dirty="0">
                  <a:latin typeface="Arial" charset="0"/>
                </a:rPr>
                <a:t>條休假日    □ </a:t>
              </a:r>
              <a:r>
                <a:rPr lang="en-US" altLang="zh-TW" sz="1600" dirty="0">
                  <a:latin typeface="Arial" charset="0"/>
                </a:rPr>
                <a:t>36</a:t>
              </a:r>
              <a:r>
                <a:rPr lang="zh-TW" altLang="en-US" sz="1600" dirty="0">
                  <a:latin typeface="Arial" charset="0"/>
                </a:rPr>
                <a:t>條例假日    □ 因縮短工時所約定之休息日    □ 上班日 </a:t>
              </a:r>
            </a:p>
          </p:txBody>
        </p:sp>
        <p:sp>
          <p:nvSpPr>
            <p:cNvPr id="22671" name="Rectangle 5"/>
            <p:cNvSpPr>
              <a:spLocks noChangeArrowheads="1"/>
            </p:cNvSpPr>
            <p:nvPr/>
          </p:nvSpPr>
          <p:spPr bwMode="auto">
            <a:xfrm>
              <a:off x="567" y="3612"/>
              <a:ext cx="136" cy="136"/>
            </a:xfrm>
            <a:prstGeom prst="rect">
              <a:avLst/>
            </a:prstGeom>
            <a:solidFill>
              <a:srgbClr val="FF6600"/>
            </a:solidFill>
            <a:ln w="9525">
              <a:solidFill>
                <a:schemeClr val="tx1"/>
              </a:solidFill>
              <a:miter lim="800000"/>
              <a:headEnd/>
              <a:tailEnd/>
            </a:ln>
          </p:spPr>
          <p:txBody>
            <a:bodyPr wrap="none" anchor="ctr"/>
            <a:lstStyle/>
            <a:p>
              <a:endParaRPr lang="zh-TW" altLang="en-US"/>
            </a:p>
          </p:txBody>
        </p:sp>
        <p:sp>
          <p:nvSpPr>
            <p:cNvPr id="22672" name="Rectangle 6"/>
            <p:cNvSpPr>
              <a:spLocks noChangeArrowheads="1"/>
            </p:cNvSpPr>
            <p:nvPr/>
          </p:nvSpPr>
          <p:spPr bwMode="auto">
            <a:xfrm>
              <a:off x="2472" y="3612"/>
              <a:ext cx="136" cy="136"/>
            </a:xfrm>
            <a:prstGeom prst="rect">
              <a:avLst/>
            </a:prstGeom>
            <a:solidFill>
              <a:srgbClr val="FFFF00"/>
            </a:solidFill>
            <a:ln w="9525">
              <a:solidFill>
                <a:schemeClr val="tx1"/>
              </a:solidFill>
              <a:miter lim="800000"/>
              <a:headEnd/>
              <a:tailEnd/>
            </a:ln>
          </p:spPr>
          <p:txBody>
            <a:bodyPr wrap="none" anchor="ctr"/>
            <a:lstStyle/>
            <a:p>
              <a:endParaRPr lang="zh-TW" altLang="en-US"/>
            </a:p>
          </p:txBody>
        </p:sp>
        <p:sp>
          <p:nvSpPr>
            <p:cNvPr id="22673" name="Rectangle 7"/>
            <p:cNvSpPr>
              <a:spLocks noChangeArrowheads="1"/>
            </p:cNvSpPr>
            <p:nvPr/>
          </p:nvSpPr>
          <p:spPr bwMode="auto">
            <a:xfrm>
              <a:off x="1519" y="3612"/>
              <a:ext cx="136" cy="136"/>
            </a:xfrm>
            <a:prstGeom prst="rect">
              <a:avLst/>
            </a:prstGeom>
            <a:solidFill>
              <a:srgbClr val="FF0000"/>
            </a:solidFill>
            <a:ln w="9525">
              <a:solidFill>
                <a:schemeClr val="tx1"/>
              </a:solidFill>
              <a:miter lim="800000"/>
              <a:headEnd/>
              <a:tailEnd/>
            </a:ln>
          </p:spPr>
          <p:txBody>
            <a:bodyPr wrap="none" anchor="ctr"/>
            <a:lstStyle/>
            <a:p>
              <a:endParaRPr lang="zh-TW" altLang="en-US"/>
            </a:p>
          </p:txBody>
        </p:sp>
        <p:sp>
          <p:nvSpPr>
            <p:cNvPr id="22674" name="Rectangle 8"/>
            <p:cNvSpPr>
              <a:spLocks noChangeArrowheads="1"/>
            </p:cNvSpPr>
            <p:nvPr/>
          </p:nvSpPr>
          <p:spPr bwMode="auto">
            <a:xfrm>
              <a:off x="4332" y="3612"/>
              <a:ext cx="136" cy="136"/>
            </a:xfrm>
            <a:prstGeom prst="rect">
              <a:avLst/>
            </a:prstGeom>
            <a:solidFill>
              <a:srgbClr val="3399FF"/>
            </a:solidFill>
            <a:ln w="9525">
              <a:solidFill>
                <a:schemeClr val="tx1"/>
              </a:solidFill>
              <a:miter lim="800000"/>
              <a:headEnd/>
              <a:tailEnd/>
            </a:ln>
          </p:spPr>
          <p:txBody>
            <a:bodyPr wrap="none" anchor="ctr"/>
            <a:lstStyle/>
            <a:p>
              <a:endParaRPr lang="zh-TW" altLang="en-US"/>
            </a:p>
          </p:txBody>
        </p:sp>
      </p:grpSp>
      <p:graphicFrame>
        <p:nvGraphicFramePr>
          <p:cNvPr id="412681" name="Group 9"/>
          <p:cNvGraphicFramePr>
            <a:graphicFrameLocks noGrp="1"/>
          </p:cNvGraphicFramePr>
          <p:nvPr>
            <p:ph/>
          </p:nvPr>
        </p:nvGraphicFramePr>
        <p:xfrm>
          <a:off x="684213" y="1844675"/>
          <a:ext cx="7560838" cy="3888430"/>
        </p:xfrm>
        <a:graphic>
          <a:graphicData uri="http://schemas.openxmlformats.org/drawingml/2006/table">
            <a:tbl>
              <a:tblPr/>
              <a:tblGrid>
                <a:gridCol w="639501"/>
                <a:gridCol w="915827"/>
                <a:gridCol w="915827"/>
                <a:gridCol w="913195"/>
                <a:gridCol w="915827"/>
                <a:gridCol w="915827"/>
                <a:gridCol w="915827"/>
                <a:gridCol w="780937"/>
                <a:gridCol w="648070"/>
              </a:tblGrid>
              <a:tr h="297130">
                <a:tc>
                  <a:txBody>
                    <a:bodyPr/>
                    <a:lstStyle/>
                    <a:p>
                      <a:pPr marL="0" marR="0" lvl="0" indent="0" algn="l" defTabSz="914400" rtl="0" eaLnBrk="1" fontAlgn="base" latinLnBrk="0" hangingPunct="1">
                        <a:lnSpc>
                          <a:spcPct val="50000"/>
                        </a:lnSpc>
                        <a:spcBef>
                          <a:spcPct val="20000"/>
                        </a:spcBef>
                        <a:spcAft>
                          <a:spcPct val="0"/>
                        </a:spcAft>
                        <a:buClr>
                          <a:schemeClr val="accent2"/>
                        </a:buClr>
                        <a:buSzTx/>
                        <a:buFont typeface="Wingdings" pitchFamily="2" charset="2"/>
                        <a:buNone/>
                        <a:tabLst/>
                      </a:pPr>
                      <a:endParaRPr kumimoji="1" lang="zh-TW" altLang="zh-TW" sz="2600" b="0" i="0" u="none" strike="noStrike" cap="none" normalizeH="0" baseline="0" dirty="0" smtClean="0">
                        <a:ln>
                          <a:noFill/>
                        </a:ln>
                        <a:solidFill>
                          <a:schemeClr val="tx1"/>
                        </a:solidFill>
                        <a:effectLst/>
                        <a:latin typeface="Verdana" pitchFamily="34" charset="0"/>
                        <a:ea typeface="新細明體" pitchFamily="18" charset="-12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50000"/>
                        </a:lnSpc>
                        <a:spcBef>
                          <a:spcPct val="0"/>
                        </a:spcBef>
                        <a:spcAft>
                          <a:spcPct val="0"/>
                        </a:spcAft>
                        <a:buClrTx/>
                        <a:buSzTx/>
                        <a:buFontTx/>
                        <a:buNone/>
                        <a:tabLst/>
                      </a:pPr>
                      <a:r>
                        <a:rPr kumimoji="1" lang="zh-TW" altLang="en-US" sz="1200" b="0" i="0" u="none" strike="noStrike" cap="none" normalizeH="0" baseline="0" smtClean="0">
                          <a:ln>
                            <a:noFill/>
                          </a:ln>
                          <a:solidFill>
                            <a:schemeClr val="tx1"/>
                          </a:solidFill>
                          <a:effectLst/>
                          <a:latin typeface="標楷體" pitchFamily="65" charset="-120"/>
                          <a:ea typeface="標楷體" pitchFamily="65" charset="-120"/>
                          <a:cs typeface="Times New Roman" pitchFamily="18" charset="0"/>
                        </a:rPr>
                        <a:t>一</a:t>
                      </a:r>
                      <a:endParaRPr kumimoji="1" lang="zh-TW" altLang="en-US" sz="1800" b="0" i="0" u="none" strike="noStrike" cap="none" normalizeH="0" baseline="0" smtClean="0">
                        <a:ln>
                          <a:noFill/>
                        </a:ln>
                        <a:solidFill>
                          <a:schemeClr val="tx1"/>
                        </a:solidFill>
                        <a:effectLst/>
                        <a:latin typeface="Arial" charset="0"/>
                        <a:ea typeface="標楷體" pitchFamily="65" charset="-120"/>
                        <a:cs typeface="Times New Roman" pitchFamily="18" charset="0"/>
                      </a:endParaRPr>
                    </a:p>
                  </a:txBody>
                  <a:tcPr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50000"/>
                        </a:lnSpc>
                        <a:spcBef>
                          <a:spcPct val="0"/>
                        </a:spcBef>
                        <a:spcAft>
                          <a:spcPct val="0"/>
                        </a:spcAft>
                        <a:buClrTx/>
                        <a:buSzTx/>
                        <a:buFontTx/>
                        <a:buNone/>
                        <a:tabLst/>
                      </a:pPr>
                      <a:r>
                        <a:rPr kumimoji="1" lang="zh-TW" altLang="en-US" sz="1200" b="0" i="0" u="none" strike="noStrike" cap="none" normalizeH="0" baseline="0" smtClean="0">
                          <a:ln>
                            <a:noFill/>
                          </a:ln>
                          <a:solidFill>
                            <a:schemeClr val="tx1"/>
                          </a:solidFill>
                          <a:effectLst/>
                          <a:latin typeface="標楷體" pitchFamily="65" charset="-120"/>
                          <a:ea typeface="標楷體" pitchFamily="65" charset="-120"/>
                          <a:cs typeface="Times New Roman" pitchFamily="18" charset="0"/>
                        </a:rPr>
                        <a:t>二</a:t>
                      </a:r>
                      <a:endParaRPr kumimoji="1" lang="zh-TW" altLang="en-US" sz="1800" b="0" i="0" u="none" strike="noStrike" cap="none" normalizeH="0" baseline="0" smtClean="0">
                        <a:ln>
                          <a:noFill/>
                        </a:ln>
                        <a:solidFill>
                          <a:schemeClr val="tx1"/>
                        </a:solidFill>
                        <a:effectLst/>
                        <a:latin typeface="Arial" charset="0"/>
                        <a:ea typeface="標楷體" pitchFamily="65" charset="-12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50000"/>
                        </a:lnSpc>
                        <a:spcBef>
                          <a:spcPct val="0"/>
                        </a:spcBef>
                        <a:spcAft>
                          <a:spcPct val="0"/>
                        </a:spcAft>
                        <a:buClrTx/>
                        <a:buSzTx/>
                        <a:buFontTx/>
                        <a:buNone/>
                        <a:tabLst/>
                      </a:pPr>
                      <a:r>
                        <a:rPr kumimoji="1" lang="zh-TW" altLang="en-US" sz="1200" b="0" i="0" u="none" strike="noStrike" cap="none" normalizeH="0" baseline="0" smtClean="0">
                          <a:ln>
                            <a:noFill/>
                          </a:ln>
                          <a:solidFill>
                            <a:schemeClr val="tx1"/>
                          </a:solidFill>
                          <a:effectLst/>
                          <a:latin typeface="標楷體" pitchFamily="65" charset="-120"/>
                          <a:ea typeface="標楷體" pitchFamily="65" charset="-120"/>
                          <a:cs typeface="Times New Roman" pitchFamily="18" charset="0"/>
                        </a:rPr>
                        <a:t>三</a:t>
                      </a:r>
                      <a:endParaRPr kumimoji="1" lang="zh-TW" altLang="en-US" sz="1800" b="0" i="0" u="none" strike="noStrike" cap="none" normalizeH="0" baseline="0" smtClean="0">
                        <a:ln>
                          <a:noFill/>
                        </a:ln>
                        <a:solidFill>
                          <a:schemeClr val="tx1"/>
                        </a:solidFill>
                        <a:effectLst/>
                        <a:latin typeface="Arial" charset="0"/>
                        <a:ea typeface="標楷體" pitchFamily="65" charset="-12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50000"/>
                        </a:lnSpc>
                        <a:spcBef>
                          <a:spcPct val="0"/>
                        </a:spcBef>
                        <a:spcAft>
                          <a:spcPct val="0"/>
                        </a:spcAft>
                        <a:buClrTx/>
                        <a:buSzTx/>
                        <a:buFontTx/>
                        <a:buNone/>
                        <a:tabLst/>
                      </a:pPr>
                      <a:r>
                        <a:rPr kumimoji="1" lang="zh-TW" altLang="en-US" sz="1200" b="0" i="0" u="none" strike="noStrike" cap="none" normalizeH="0" baseline="0" smtClean="0">
                          <a:ln>
                            <a:noFill/>
                          </a:ln>
                          <a:solidFill>
                            <a:schemeClr val="tx1"/>
                          </a:solidFill>
                          <a:effectLst/>
                          <a:latin typeface="標楷體" pitchFamily="65" charset="-120"/>
                          <a:ea typeface="標楷體" pitchFamily="65" charset="-120"/>
                          <a:cs typeface="Times New Roman" pitchFamily="18" charset="0"/>
                        </a:rPr>
                        <a:t>四</a:t>
                      </a:r>
                      <a:endParaRPr kumimoji="1" lang="zh-TW" altLang="en-US" sz="1800" b="0" i="0" u="none" strike="noStrike" cap="none" normalizeH="0" baseline="0" smtClean="0">
                        <a:ln>
                          <a:noFill/>
                        </a:ln>
                        <a:solidFill>
                          <a:schemeClr val="tx1"/>
                        </a:solidFill>
                        <a:effectLst/>
                        <a:latin typeface="Arial" charset="0"/>
                        <a:ea typeface="標楷體" pitchFamily="65" charset="-12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50000"/>
                        </a:lnSpc>
                        <a:spcBef>
                          <a:spcPct val="0"/>
                        </a:spcBef>
                        <a:spcAft>
                          <a:spcPct val="0"/>
                        </a:spcAft>
                        <a:buClrTx/>
                        <a:buSzTx/>
                        <a:buFontTx/>
                        <a:buNone/>
                        <a:tabLst/>
                      </a:pPr>
                      <a:r>
                        <a:rPr kumimoji="1" lang="zh-TW" altLang="en-US" sz="1200" b="0" i="0" u="none" strike="noStrike" cap="none" normalizeH="0" baseline="0" smtClean="0">
                          <a:ln>
                            <a:noFill/>
                          </a:ln>
                          <a:solidFill>
                            <a:schemeClr val="tx1"/>
                          </a:solidFill>
                          <a:effectLst/>
                          <a:latin typeface="標楷體" pitchFamily="65" charset="-120"/>
                          <a:ea typeface="標楷體" pitchFamily="65" charset="-120"/>
                          <a:cs typeface="Times New Roman" pitchFamily="18" charset="0"/>
                        </a:rPr>
                        <a:t>五</a:t>
                      </a:r>
                      <a:endParaRPr kumimoji="1" lang="zh-TW" altLang="en-US" sz="1800" b="0" i="0" u="none" strike="noStrike" cap="none" normalizeH="0" baseline="0" smtClean="0">
                        <a:ln>
                          <a:noFill/>
                        </a:ln>
                        <a:solidFill>
                          <a:schemeClr val="tx1"/>
                        </a:solidFill>
                        <a:effectLst/>
                        <a:latin typeface="Arial" charset="0"/>
                        <a:ea typeface="標楷體" pitchFamily="65" charset="-12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50000"/>
                        </a:lnSpc>
                        <a:spcBef>
                          <a:spcPct val="0"/>
                        </a:spcBef>
                        <a:spcAft>
                          <a:spcPct val="0"/>
                        </a:spcAft>
                        <a:buClrTx/>
                        <a:buSzTx/>
                        <a:buFontTx/>
                        <a:buNone/>
                        <a:tabLst/>
                      </a:pPr>
                      <a:r>
                        <a:rPr kumimoji="1" lang="zh-TW" altLang="en-US" sz="1200" b="0" i="0" u="none" strike="noStrike" cap="none" normalizeH="0" baseline="0" smtClean="0">
                          <a:ln>
                            <a:noFill/>
                          </a:ln>
                          <a:solidFill>
                            <a:schemeClr val="tx1"/>
                          </a:solidFill>
                          <a:effectLst/>
                          <a:latin typeface="標楷體" pitchFamily="65" charset="-120"/>
                          <a:ea typeface="標楷體" pitchFamily="65" charset="-120"/>
                          <a:cs typeface="Times New Roman" pitchFamily="18" charset="0"/>
                        </a:rPr>
                        <a:t>六</a:t>
                      </a:r>
                      <a:endParaRPr kumimoji="1" lang="zh-TW" altLang="en-US" sz="1800" b="0" i="0" u="none" strike="noStrike" cap="none" normalizeH="0" baseline="0" smtClean="0">
                        <a:ln>
                          <a:noFill/>
                        </a:ln>
                        <a:solidFill>
                          <a:schemeClr val="tx1"/>
                        </a:solidFill>
                        <a:effectLst/>
                        <a:latin typeface="Arial" charset="0"/>
                        <a:ea typeface="標楷體" pitchFamily="65" charset="-12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50000"/>
                        </a:lnSpc>
                        <a:spcBef>
                          <a:spcPct val="0"/>
                        </a:spcBef>
                        <a:spcAft>
                          <a:spcPct val="0"/>
                        </a:spcAft>
                        <a:buClrTx/>
                        <a:buSzTx/>
                        <a:buFontTx/>
                        <a:buNone/>
                        <a:tabLst/>
                      </a:pPr>
                      <a:r>
                        <a:rPr kumimoji="1" lang="zh-TW" altLang="en-US" sz="1200" b="0" i="0" u="none" strike="noStrike" cap="none" normalizeH="0" baseline="0" smtClean="0">
                          <a:ln>
                            <a:noFill/>
                          </a:ln>
                          <a:solidFill>
                            <a:schemeClr val="tx1"/>
                          </a:solidFill>
                          <a:effectLst/>
                          <a:latin typeface="標楷體" pitchFamily="65" charset="-120"/>
                          <a:ea typeface="標楷體" pitchFamily="65" charset="-120"/>
                          <a:cs typeface="Times New Roman" pitchFamily="18" charset="0"/>
                        </a:rPr>
                        <a:t>日</a:t>
                      </a:r>
                      <a:endParaRPr kumimoji="1" lang="zh-TW" altLang="en-US" sz="1800" b="0" i="0" u="none" strike="noStrike" cap="none" normalizeH="0" baseline="0" smtClean="0">
                        <a:ln>
                          <a:noFill/>
                        </a:ln>
                        <a:solidFill>
                          <a:schemeClr val="tx1"/>
                        </a:solidFill>
                        <a:effectLst/>
                        <a:latin typeface="Arial" charset="0"/>
                        <a:ea typeface="標楷體" pitchFamily="65" charset="-12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TW" altLang="en-US"/>
                    </a:p>
                  </a:txBody>
                  <a:tcPr/>
                </a:tc>
              </a:tr>
              <a:tr h="297130">
                <a:tc>
                  <a:txBody>
                    <a:bodyPr/>
                    <a:lstStyle/>
                    <a:p>
                      <a:pPr marL="0" marR="0" lvl="0" indent="0" algn="ctr" defTabSz="914400" rtl="0" eaLnBrk="1" fontAlgn="base" latinLnBrk="0" hangingPunct="1">
                        <a:lnSpc>
                          <a:spcPct val="50000"/>
                        </a:lnSpc>
                        <a:spcBef>
                          <a:spcPct val="0"/>
                        </a:spcBef>
                        <a:spcAft>
                          <a:spcPct val="0"/>
                        </a:spcAft>
                        <a:buClrTx/>
                        <a:buSzTx/>
                        <a:buFontTx/>
                        <a:buNone/>
                        <a:tabLst/>
                      </a:pPr>
                      <a:r>
                        <a:rPr kumimoji="1" lang="en-US" altLang="zh-TW" sz="1200" b="0" i="0" u="none" strike="noStrike" cap="none" normalizeH="0" baseline="0" smtClean="0">
                          <a:ln>
                            <a:noFill/>
                          </a:ln>
                          <a:solidFill>
                            <a:schemeClr val="tx1"/>
                          </a:solidFill>
                          <a:effectLst/>
                          <a:latin typeface="標楷體" pitchFamily="65" charset="-120"/>
                          <a:ea typeface="標楷體" pitchFamily="65" charset="-120"/>
                          <a:cs typeface="Times New Roman" pitchFamily="18" charset="0"/>
                        </a:rPr>
                        <a:t>1</a:t>
                      </a:r>
                      <a:endParaRPr kumimoji="1" lang="en-US" altLang="zh-TW" sz="1800" b="0" i="0" u="none" strike="noStrike" cap="none" normalizeH="0" baseline="0" smtClean="0">
                        <a:ln>
                          <a:noFill/>
                        </a:ln>
                        <a:solidFill>
                          <a:schemeClr val="tx1"/>
                        </a:solidFill>
                        <a:effectLst/>
                        <a:latin typeface="Arial" charset="0"/>
                        <a:ea typeface="標楷體" pitchFamily="65" charset="-120"/>
                        <a:cs typeface="Times New Roman" pitchFamily="18"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50000"/>
                        </a:lnSpc>
                        <a:spcBef>
                          <a:spcPct val="0"/>
                        </a:spcBef>
                        <a:spcAft>
                          <a:spcPct val="0"/>
                        </a:spcAft>
                        <a:buClrTx/>
                        <a:buSzTx/>
                        <a:buFontTx/>
                        <a:buNone/>
                        <a:tabLst/>
                      </a:pPr>
                      <a:r>
                        <a:rPr kumimoji="1" lang="en-US" altLang="zh-TW" sz="1000" b="0" i="0" u="none" strike="noStrike" cap="none" normalizeH="0" baseline="0" smtClean="0">
                          <a:ln>
                            <a:noFill/>
                          </a:ln>
                          <a:solidFill>
                            <a:srgbClr val="000000"/>
                          </a:solidFill>
                          <a:effectLst/>
                          <a:latin typeface="標楷體" pitchFamily="65" charset="-120"/>
                          <a:ea typeface="標楷體" pitchFamily="65" charset="-120"/>
                          <a:cs typeface="Times New Roman" pitchFamily="18" charset="0"/>
                        </a:rPr>
                        <a:t>H</a:t>
                      </a:r>
                      <a:endParaRPr kumimoji="1" lang="en-US" altLang="zh-TW" sz="1800" b="0" i="0" u="none" strike="noStrike" cap="none" normalizeH="0" baseline="0" smtClean="0">
                        <a:ln>
                          <a:noFill/>
                        </a:ln>
                        <a:solidFill>
                          <a:schemeClr val="tx1"/>
                        </a:solidFill>
                        <a:effectLst/>
                        <a:latin typeface="Arial" charset="0"/>
                        <a:ea typeface="標楷體" pitchFamily="65" charset="-120"/>
                        <a:cs typeface="Times New Roman" pitchFamily="18" charset="0"/>
                      </a:endParaRPr>
                    </a:p>
                  </a:txBody>
                  <a:tcPr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FF"/>
                    </a:solidFill>
                  </a:tcPr>
                </a:tc>
                <a:tc>
                  <a:txBody>
                    <a:bodyPr/>
                    <a:lstStyle/>
                    <a:p>
                      <a:pPr marL="0" marR="0" lvl="0" indent="0" algn="l" defTabSz="914400" rtl="0" eaLnBrk="1" fontAlgn="base" latinLnBrk="0" hangingPunct="1">
                        <a:lnSpc>
                          <a:spcPct val="50000"/>
                        </a:lnSpc>
                        <a:spcBef>
                          <a:spcPct val="20000"/>
                        </a:spcBef>
                        <a:spcAft>
                          <a:spcPct val="0"/>
                        </a:spcAft>
                        <a:buClr>
                          <a:schemeClr val="accent2"/>
                        </a:buClr>
                        <a:buSzTx/>
                        <a:buFont typeface="Wingdings" pitchFamily="2" charset="2"/>
                        <a:buNone/>
                        <a:tabLst/>
                      </a:pPr>
                      <a:endParaRPr kumimoji="1" lang="zh-TW" altLang="zh-TW" sz="2600" b="0" i="0" u="none" strike="noStrike" cap="none" normalizeH="0" baseline="0" smtClean="0">
                        <a:ln>
                          <a:noFill/>
                        </a:ln>
                        <a:solidFill>
                          <a:schemeClr val="tx1"/>
                        </a:solidFill>
                        <a:effectLst/>
                        <a:latin typeface="Verdana" pitchFamily="34" charset="0"/>
                        <a:ea typeface="新細明體" pitchFamily="18" charset="-12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FF"/>
                    </a:solidFill>
                  </a:tcPr>
                </a:tc>
                <a:tc rowSpan="8">
                  <a:txBody>
                    <a:bodyPr/>
                    <a:lstStyle/>
                    <a:p>
                      <a:pPr marL="0" marR="0" lvl="0" indent="0" algn="ctr" defTabSz="914400" rtl="0" eaLnBrk="1" fontAlgn="base" latinLnBrk="0" hangingPunct="1">
                        <a:lnSpc>
                          <a:spcPct val="50000"/>
                        </a:lnSpc>
                        <a:spcBef>
                          <a:spcPct val="0"/>
                        </a:spcBef>
                        <a:spcAft>
                          <a:spcPct val="0"/>
                        </a:spcAft>
                        <a:buClrTx/>
                        <a:buSzTx/>
                        <a:buFontTx/>
                        <a:buNone/>
                        <a:tabLst/>
                      </a:pPr>
                      <a:r>
                        <a:rPr kumimoji="1" lang="zh-TW" altLang="en-US" sz="1000" b="0" i="0" u="none" strike="noStrike" cap="none" normalizeH="0" baseline="0" smtClean="0">
                          <a:ln>
                            <a:noFill/>
                          </a:ln>
                          <a:solidFill>
                            <a:srgbClr val="000000"/>
                          </a:solidFill>
                          <a:effectLst/>
                          <a:latin typeface="標楷體" pitchFamily="65" charset="-120"/>
                          <a:ea typeface="標楷體" pitchFamily="65" charset="-120"/>
                          <a:cs typeface="Times New Roman" pitchFamily="18" charset="0"/>
                        </a:rPr>
                        <a:t>＋</a:t>
                      </a:r>
                    </a:p>
                    <a:p>
                      <a:pPr marL="0" marR="0" lvl="0" indent="0" algn="ctr" defTabSz="914400" rtl="0" eaLnBrk="1" fontAlgn="base" latinLnBrk="0" hangingPunct="1">
                        <a:lnSpc>
                          <a:spcPct val="50000"/>
                        </a:lnSpc>
                        <a:spcBef>
                          <a:spcPct val="0"/>
                        </a:spcBef>
                        <a:spcAft>
                          <a:spcPct val="0"/>
                        </a:spcAft>
                        <a:buClrTx/>
                        <a:buSzTx/>
                        <a:buFontTx/>
                        <a:buNone/>
                        <a:tabLst/>
                      </a:pPr>
                      <a:endParaRPr kumimoji="1" lang="zh-TW" altLang="en-US" sz="1000" b="0" i="0" u="none" strike="noStrike" cap="none" normalizeH="0" baseline="0" smtClean="0">
                        <a:ln>
                          <a:noFill/>
                        </a:ln>
                        <a:solidFill>
                          <a:schemeClr val="tx1"/>
                        </a:solidFill>
                        <a:effectLst/>
                        <a:latin typeface="Times New Roman" pitchFamily="18" charset="0"/>
                        <a:ea typeface="標楷體" pitchFamily="65" charset="-120"/>
                        <a:cs typeface="Times New Roman" pitchFamily="18" charset="0"/>
                      </a:endParaRPr>
                    </a:p>
                    <a:p>
                      <a:pPr marL="0" marR="0" lvl="0" indent="0" algn="ctr" defTabSz="914400" rtl="0" eaLnBrk="0" fontAlgn="base" latinLnBrk="0" hangingPunct="0">
                        <a:lnSpc>
                          <a:spcPct val="50000"/>
                        </a:lnSpc>
                        <a:spcBef>
                          <a:spcPct val="0"/>
                        </a:spcBef>
                        <a:spcAft>
                          <a:spcPct val="0"/>
                        </a:spcAft>
                        <a:buClrTx/>
                        <a:buSzTx/>
                        <a:buFontTx/>
                        <a:buNone/>
                        <a:tabLst/>
                      </a:pPr>
                      <a:r>
                        <a:rPr kumimoji="1" lang="en-US" altLang="zh-TW" sz="1000" b="0" i="0" u="none" strike="noStrike" cap="none" normalizeH="0" baseline="0" smtClean="0">
                          <a:ln>
                            <a:noFill/>
                          </a:ln>
                          <a:solidFill>
                            <a:srgbClr val="000000"/>
                          </a:solidFill>
                          <a:effectLst/>
                          <a:latin typeface="標楷體" pitchFamily="65" charset="-120"/>
                          <a:ea typeface="標楷體" pitchFamily="65" charset="-120"/>
                          <a:cs typeface="Times New Roman" pitchFamily="18" charset="0"/>
                        </a:rPr>
                        <a:t>8H</a:t>
                      </a:r>
                    </a:p>
                    <a:p>
                      <a:pPr marL="0" marR="0" lvl="0" indent="0" algn="ctr" defTabSz="914400" rtl="0" eaLnBrk="0" fontAlgn="base" latinLnBrk="0" hangingPunct="0">
                        <a:lnSpc>
                          <a:spcPct val="50000"/>
                        </a:lnSpc>
                        <a:spcBef>
                          <a:spcPct val="0"/>
                        </a:spcBef>
                        <a:spcAft>
                          <a:spcPct val="0"/>
                        </a:spcAft>
                        <a:buClrTx/>
                        <a:buSzTx/>
                        <a:buFontTx/>
                        <a:buNone/>
                        <a:tabLst/>
                      </a:pPr>
                      <a:endParaRPr kumimoji="1" lang="en-US" altLang="zh-TW" sz="1000" b="0" i="0" u="none" strike="noStrike" cap="none" normalizeH="0" baseline="0" smtClean="0">
                        <a:ln>
                          <a:noFill/>
                        </a:ln>
                        <a:solidFill>
                          <a:schemeClr val="tx1"/>
                        </a:solidFill>
                        <a:effectLst/>
                        <a:latin typeface="Times New Roman" pitchFamily="18" charset="0"/>
                        <a:ea typeface="標楷體" pitchFamily="65" charset="-120"/>
                        <a:cs typeface="Times New Roman" pitchFamily="18" charset="0"/>
                      </a:endParaRPr>
                    </a:p>
                    <a:p>
                      <a:pPr marL="0" marR="0" lvl="0" indent="0" algn="ctr" defTabSz="914400" rtl="0" eaLnBrk="0" fontAlgn="base" latinLnBrk="0" hangingPunct="0">
                        <a:lnSpc>
                          <a:spcPct val="50000"/>
                        </a:lnSpc>
                        <a:spcBef>
                          <a:spcPct val="0"/>
                        </a:spcBef>
                        <a:spcAft>
                          <a:spcPct val="35000"/>
                        </a:spcAft>
                        <a:buClrTx/>
                        <a:buSzTx/>
                        <a:buFontTx/>
                        <a:buNone/>
                        <a:tabLst/>
                      </a:pPr>
                      <a:r>
                        <a:rPr kumimoji="1" lang="en-US" altLang="zh-TW" sz="1000" b="0" i="0" u="none" strike="noStrike" cap="none" normalizeH="0" baseline="0" smtClean="0">
                          <a:ln>
                            <a:noFill/>
                          </a:ln>
                          <a:solidFill>
                            <a:srgbClr val="000000"/>
                          </a:solidFill>
                          <a:effectLst/>
                          <a:latin typeface="標楷體" pitchFamily="65" charset="-120"/>
                          <a:ea typeface="標楷體" pitchFamily="65" charset="-120"/>
                          <a:cs typeface="Times New Roman" pitchFamily="18" charset="0"/>
                        </a:rPr>
                        <a:t>︵</a:t>
                      </a:r>
                      <a:endParaRPr kumimoji="1" lang="en-US" altLang="zh-TW" sz="1000" b="0" i="0" u="none" strike="noStrike" cap="none" normalizeH="0" baseline="0" smtClean="0">
                        <a:ln>
                          <a:noFill/>
                        </a:ln>
                        <a:solidFill>
                          <a:schemeClr val="tx1"/>
                        </a:solidFill>
                        <a:effectLst/>
                        <a:latin typeface="Times New Roman" pitchFamily="18" charset="0"/>
                        <a:ea typeface="標楷體" pitchFamily="65" charset="-120"/>
                        <a:cs typeface="Times New Roman" pitchFamily="18" charset="0"/>
                      </a:endParaRPr>
                    </a:p>
                    <a:p>
                      <a:pPr marL="0" marR="0" lvl="0" indent="0" algn="ctr" defTabSz="914400" rtl="0" eaLnBrk="0" fontAlgn="base" latinLnBrk="0" hangingPunct="0">
                        <a:lnSpc>
                          <a:spcPct val="50000"/>
                        </a:lnSpc>
                        <a:spcBef>
                          <a:spcPct val="0"/>
                        </a:spcBef>
                        <a:spcAft>
                          <a:spcPct val="35000"/>
                        </a:spcAft>
                        <a:buClrTx/>
                        <a:buSzTx/>
                        <a:buFontTx/>
                        <a:buNone/>
                        <a:tabLst/>
                      </a:pPr>
                      <a:r>
                        <a:rPr kumimoji="1" lang="zh-TW" altLang="en-US" sz="1000" b="0" i="0" u="none" strike="noStrike" cap="none" normalizeH="0" baseline="0" smtClean="0">
                          <a:ln>
                            <a:noFill/>
                          </a:ln>
                          <a:solidFill>
                            <a:srgbClr val="000000"/>
                          </a:solidFill>
                          <a:effectLst/>
                          <a:latin typeface="標楷體" pitchFamily="65" charset="-120"/>
                          <a:ea typeface="標楷體" pitchFamily="65" charset="-120"/>
                          <a:cs typeface="Times New Roman" pitchFamily="18" charset="0"/>
                        </a:rPr>
                        <a:t>國</a:t>
                      </a:r>
                      <a:endParaRPr kumimoji="1" lang="zh-TW" altLang="en-US" sz="1000" b="0" i="0" u="none" strike="noStrike" cap="none" normalizeH="0" baseline="0" smtClean="0">
                        <a:ln>
                          <a:noFill/>
                        </a:ln>
                        <a:solidFill>
                          <a:schemeClr val="tx1"/>
                        </a:solidFill>
                        <a:effectLst/>
                        <a:latin typeface="Times New Roman" pitchFamily="18" charset="0"/>
                        <a:ea typeface="標楷體" pitchFamily="65" charset="-120"/>
                        <a:cs typeface="Times New Roman" pitchFamily="18" charset="0"/>
                      </a:endParaRPr>
                    </a:p>
                    <a:p>
                      <a:pPr marL="0" marR="0" lvl="0" indent="0" algn="ctr" defTabSz="914400" rtl="0" eaLnBrk="0" fontAlgn="base" latinLnBrk="0" hangingPunct="0">
                        <a:lnSpc>
                          <a:spcPct val="50000"/>
                        </a:lnSpc>
                        <a:spcBef>
                          <a:spcPct val="0"/>
                        </a:spcBef>
                        <a:spcAft>
                          <a:spcPct val="35000"/>
                        </a:spcAft>
                        <a:buClrTx/>
                        <a:buSzTx/>
                        <a:buFontTx/>
                        <a:buNone/>
                        <a:tabLst/>
                      </a:pPr>
                      <a:r>
                        <a:rPr kumimoji="1" lang="zh-TW" altLang="en-US" sz="1000" b="0" i="0" u="none" strike="noStrike" cap="none" normalizeH="0" baseline="0" smtClean="0">
                          <a:ln>
                            <a:noFill/>
                          </a:ln>
                          <a:solidFill>
                            <a:srgbClr val="000000"/>
                          </a:solidFill>
                          <a:effectLst/>
                          <a:latin typeface="標楷體" pitchFamily="65" charset="-120"/>
                          <a:ea typeface="標楷體" pitchFamily="65" charset="-120"/>
                          <a:cs typeface="Times New Roman" pitchFamily="18" charset="0"/>
                        </a:rPr>
                        <a:t>定</a:t>
                      </a:r>
                      <a:endParaRPr kumimoji="1" lang="zh-TW" altLang="en-US" sz="1000" b="0" i="0" u="none" strike="noStrike" cap="none" normalizeH="0" baseline="0" smtClean="0">
                        <a:ln>
                          <a:noFill/>
                        </a:ln>
                        <a:solidFill>
                          <a:schemeClr val="tx1"/>
                        </a:solidFill>
                        <a:effectLst/>
                        <a:latin typeface="Times New Roman" pitchFamily="18" charset="0"/>
                        <a:ea typeface="標楷體" pitchFamily="65" charset="-120"/>
                        <a:cs typeface="Times New Roman" pitchFamily="18" charset="0"/>
                      </a:endParaRPr>
                    </a:p>
                    <a:p>
                      <a:pPr marL="0" marR="0" lvl="0" indent="0" algn="ctr" defTabSz="914400" rtl="0" eaLnBrk="0" fontAlgn="base" latinLnBrk="0" hangingPunct="0">
                        <a:lnSpc>
                          <a:spcPct val="50000"/>
                        </a:lnSpc>
                        <a:spcBef>
                          <a:spcPct val="0"/>
                        </a:spcBef>
                        <a:spcAft>
                          <a:spcPct val="35000"/>
                        </a:spcAft>
                        <a:buClrTx/>
                        <a:buSzTx/>
                        <a:buFontTx/>
                        <a:buNone/>
                        <a:tabLst/>
                      </a:pPr>
                      <a:r>
                        <a:rPr kumimoji="1" lang="zh-TW" altLang="en-US" sz="1000" b="0" i="0" u="none" strike="noStrike" cap="none" normalizeH="0" baseline="0" smtClean="0">
                          <a:ln>
                            <a:noFill/>
                          </a:ln>
                          <a:solidFill>
                            <a:srgbClr val="000000"/>
                          </a:solidFill>
                          <a:effectLst/>
                          <a:latin typeface="標楷體" pitchFamily="65" charset="-120"/>
                          <a:ea typeface="標楷體" pitchFamily="65" charset="-120"/>
                          <a:cs typeface="Times New Roman" pitchFamily="18" charset="0"/>
                        </a:rPr>
                        <a:t>假</a:t>
                      </a:r>
                      <a:endParaRPr kumimoji="1" lang="zh-TW" altLang="en-US" sz="1000" b="0" i="0" u="none" strike="noStrike" cap="none" normalizeH="0" baseline="0" smtClean="0">
                        <a:ln>
                          <a:noFill/>
                        </a:ln>
                        <a:solidFill>
                          <a:schemeClr val="tx1"/>
                        </a:solidFill>
                        <a:effectLst/>
                        <a:latin typeface="Times New Roman" pitchFamily="18" charset="0"/>
                        <a:ea typeface="標楷體" pitchFamily="65" charset="-120"/>
                        <a:cs typeface="Times New Roman" pitchFamily="18" charset="0"/>
                      </a:endParaRPr>
                    </a:p>
                    <a:p>
                      <a:pPr marL="0" marR="0" lvl="0" indent="0" algn="ctr" defTabSz="914400" rtl="0" eaLnBrk="0" fontAlgn="base" latinLnBrk="0" hangingPunct="0">
                        <a:lnSpc>
                          <a:spcPct val="50000"/>
                        </a:lnSpc>
                        <a:spcBef>
                          <a:spcPct val="0"/>
                        </a:spcBef>
                        <a:spcAft>
                          <a:spcPct val="35000"/>
                        </a:spcAft>
                        <a:buClrTx/>
                        <a:buSzTx/>
                        <a:buFontTx/>
                        <a:buNone/>
                        <a:tabLst/>
                      </a:pPr>
                      <a:r>
                        <a:rPr kumimoji="1" lang="zh-TW" altLang="en-US" sz="1000" b="0" i="0" u="none" strike="noStrike" cap="none" normalizeH="0" baseline="0" smtClean="0">
                          <a:ln>
                            <a:noFill/>
                          </a:ln>
                          <a:solidFill>
                            <a:srgbClr val="000000"/>
                          </a:solidFill>
                          <a:effectLst/>
                          <a:latin typeface="標楷體" pitchFamily="65" charset="-120"/>
                          <a:ea typeface="標楷體" pitchFamily="65" charset="-120"/>
                          <a:cs typeface="Times New Roman" pitchFamily="18" charset="0"/>
                        </a:rPr>
                        <a:t>日</a:t>
                      </a:r>
                      <a:endParaRPr kumimoji="1" lang="zh-TW" altLang="en-US" sz="1000" b="0" i="0" u="none" strike="noStrike" cap="none" normalizeH="0" baseline="0" smtClean="0">
                        <a:ln>
                          <a:noFill/>
                        </a:ln>
                        <a:solidFill>
                          <a:schemeClr val="tx1"/>
                        </a:solidFill>
                        <a:effectLst/>
                        <a:latin typeface="Times New Roman" pitchFamily="18" charset="0"/>
                        <a:ea typeface="標楷體" pitchFamily="65" charset="-120"/>
                        <a:cs typeface="Times New Roman" pitchFamily="18" charset="0"/>
                      </a:endParaRPr>
                    </a:p>
                    <a:p>
                      <a:pPr marL="0" marR="0" lvl="0" indent="0" algn="ctr" defTabSz="914400" rtl="0" eaLnBrk="0" fontAlgn="base" latinLnBrk="0" hangingPunct="0">
                        <a:lnSpc>
                          <a:spcPct val="50000"/>
                        </a:lnSpc>
                        <a:spcBef>
                          <a:spcPct val="0"/>
                        </a:spcBef>
                        <a:spcAft>
                          <a:spcPct val="35000"/>
                        </a:spcAft>
                        <a:buClrTx/>
                        <a:buSzTx/>
                        <a:buFontTx/>
                        <a:buNone/>
                        <a:tabLst/>
                      </a:pPr>
                      <a:r>
                        <a:rPr kumimoji="1" lang="en-US" altLang="zh-TW" sz="1000" b="0" i="0" u="none" strike="noStrike" cap="none" normalizeH="0" baseline="0" smtClean="0">
                          <a:ln>
                            <a:noFill/>
                          </a:ln>
                          <a:solidFill>
                            <a:srgbClr val="000000"/>
                          </a:solidFill>
                          <a:effectLst/>
                          <a:latin typeface="標楷體" pitchFamily="65" charset="-120"/>
                          <a:ea typeface="標楷體" pitchFamily="65" charset="-120"/>
                          <a:cs typeface="Times New Roman" pitchFamily="18" charset="0"/>
                        </a:rPr>
                        <a:t>︶</a:t>
                      </a:r>
                      <a:endParaRPr kumimoji="1" lang="en-US" altLang="zh-TW" sz="1800" b="0" i="0" u="none" strike="noStrike" cap="none" normalizeH="0" baseline="0" smtClean="0">
                        <a:ln>
                          <a:noFill/>
                        </a:ln>
                        <a:solidFill>
                          <a:schemeClr val="tx1"/>
                        </a:solidFill>
                        <a:effectLst/>
                        <a:latin typeface="Arial" charset="0"/>
                        <a:ea typeface="標楷體" pitchFamily="65" charset="-12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9900"/>
                    </a:solidFill>
                  </a:tcPr>
                </a:tc>
                <a:tc>
                  <a:txBody>
                    <a:bodyPr/>
                    <a:lstStyle/>
                    <a:p>
                      <a:pPr marL="0" marR="0" lvl="0" indent="0" algn="l" defTabSz="914400" rtl="0" eaLnBrk="1" fontAlgn="base" latinLnBrk="0" hangingPunct="1">
                        <a:lnSpc>
                          <a:spcPct val="50000"/>
                        </a:lnSpc>
                        <a:spcBef>
                          <a:spcPct val="20000"/>
                        </a:spcBef>
                        <a:spcAft>
                          <a:spcPct val="0"/>
                        </a:spcAft>
                        <a:buClr>
                          <a:schemeClr val="accent2"/>
                        </a:buClr>
                        <a:buSzTx/>
                        <a:buFont typeface="Wingdings" pitchFamily="2" charset="2"/>
                        <a:buNone/>
                        <a:tabLst/>
                      </a:pPr>
                      <a:endParaRPr kumimoji="1" lang="zh-TW" altLang="zh-TW" sz="2600" b="0" i="0" u="none" strike="noStrike" cap="none" normalizeH="0" baseline="0" smtClean="0">
                        <a:ln>
                          <a:noFill/>
                        </a:ln>
                        <a:solidFill>
                          <a:schemeClr val="tx1"/>
                        </a:solidFill>
                        <a:effectLst/>
                        <a:latin typeface="Verdana" pitchFamily="34" charset="0"/>
                        <a:ea typeface="新細明體" pitchFamily="18" charset="-12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FF"/>
                    </a:solidFill>
                  </a:tcPr>
                </a:tc>
                <a:tc>
                  <a:txBody>
                    <a:bodyPr/>
                    <a:lstStyle/>
                    <a:p>
                      <a:pPr marL="0" marR="0" lvl="0" indent="0" algn="l" defTabSz="914400" rtl="0" eaLnBrk="1" fontAlgn="base" latinLnBrk="0" hangingPunct="1">
                        <a:lnSpc>
                          <a:spcPct val="50000"/>
                        </a:lnSpc>
                        <a:spcBef>
                          <a:spcPct val="20000"/>
                        </a:spcBef>
                        <a:spcAft>
                          <a:spcPct val="0"/>
                        </a:spcAft>
                        <a:buClr>
                          <a:schemeClr val="accent2"/>
                        </a:buClr>
                        <a:buSzTx/>
                        <a:buFont typeface="Wingdings" pitchFamily="2" charset="2"/>
                        <a:buNone/>
                        <a:tabLst/>
                      </a:pPr>
                      <a:endParaRPr kumimoji="1" lang="zh-TW" altLang="zh-TW" sz="2600" b="0" i="0" u="none" strike="noStrike" cap="none" normalizeH="0" baseline="0" smtClean="0">
                        <a:ln>
                          <a:noFill/>
                        </a:ln>
                        <a:solidFill>
                          <a:schemeClr val="tx1"/>
                        </a:solidFill>
                        <a:effectLst/>
                        <a:latin typeface="Verdana" pitchFamily="34" charset="0"/>
                        <a:ea typeface="新細明體" pitchFamily="18" charset="-12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FF"/>
                    </a:solidFill>
                  </a:tcPr>
                </a:tc>
                <a:tc>
                  <a:txBody>
                    <a:bodyPr/>
                    <a:lstStyle/>
                    <a:p>
                      <a:pPr marL="0" marR="0" lvl="0" indent="0" algn="ctr" defTabSz="914400" rtl="0" eaLnBrk="1" fontAlgn="base" latinLnBrk="0" hangingPunct="1">
                        <a:lnSpc>
                          <a:spcPct val="50000"/>
                        </a:lnSpc>
                        <a:spcBef>
                          <a:spcPct val="0"/>
                        </a:spcBef>
                        <a:spcAft>
                          <a:spcPct val="0"/>
                        </a:spcAft>
                        <a:buClrTx/>
                        <a:buSzTx/>
                        <a:buFontTx/>
                        <a:buNone/>
                        <a:tabLst/>
                      </a:pPr>
                      <a:r>
                        <a:rPr kumimoji="1" lang="en-US" altLang="zh-TW" sz="1000" b="0" i="0" u="none" strike="noStrike" cap="none" normalizeH="0" baseline="0" dirty="0" smtClean="0">
                          <a:ln>
                            <a:noFill/>
                          </a:ln>
                          <a:solidFill>
                            <a:schemeClr val="tx1"/>
                          </a:solidFill>
                          <a:effectLst/>
                          <a:latin typeface="標楷體" pitchFamily="65" charset="-120"/>
                          <a:ea typeface="標楷體" pitchFamily="65" charset="-120"/>
                          <a:cs typeface="Times New Roman" pitchFamily="18" charset="0"/>
                        </a:rPr>
                        <a:t>+1/3</a:t>
                      </a:r>
                      <a:endParaRPr kumimoji="1" lang="en-US" altLang="zh-TW" sz="1800" b="0" i="0" u="none" strike="noStrike" cap="none" normalizeH="0" baseline="0" dirty="0" smtClean="0">
                        <a:ln>
                          <a:noFill/>
                        </a:ln>
                        <a:solidFill>
                          <a:schemeClr val="tx1"/>
                        </a:solidFill>
                        <a:effectLst/>
                        <a:latin typeface="Arial" charset="0"/>
                        <a:ea typeface="標楷體" pitchFamily="65" charset="-12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rowSpan="8" gridSpan="2">
                  <a:txBody>
                    <a:bodyPr/>
                    <a:lstStyle/>
                    <a:p>
                      <a:pPr marL="0" marR="0" lvl="0" indent="0" algn="ctr" defTabSz="914400" rtl="0" eaLnBrk="1" fontAlgn="base" latinLnBrk="0" hangingPunct="1">
                        <a:lnSpc>
                          <a:spcPct val="50000"/>
                        </a:lnSpc>
                        <a:spcBef>
                          <a:spcPct val="0"/>
                        </a:spcBef>
                        <a:spcAft>
                          <a:spcPct val="0"/>
                        </a:spcAft>
                        <a:buClrTx/>
                        <a:buSzTx/>
                        <a:buFontTx/>
                        <a:buNone/>
                        <a:tabLst/>
                      </a:pPr>
                      <a:r>
                        <a:rPr kumimoji="1" lang="zh-TW" altLang="en-US" sz="1000" b="0" i="0" u="none" strike="noStrike" cap="none" normalizeH="0" baseline="0" smtClean="0">
                          <a:ln>
                            <a:noFill/>
                          </a:ln>
                          <a:solidFill>
                            <a:schemeClr val="tx1"/>
                          </a:solidFill>
                          <a:effectLst/>
                          <a:latin typeface="標楷體" pitchFamily="65" charset="-120"/>
                          <a:ea typeface="標楷體" pitchFamily="65" charset="-120"/>
                          <a:cs typeface="Times New Roman" pitchFamily="18" charset="0"/>
                        </a:rPr>
                        <a:t>＋</a:t>
                      </a:r>
                    </a:p>
                    <a:p>
                      <a:pPr marL="0" marR="0" lvl="0" indent="0" algn="ctr" defTabSz="914400" rtl="0" eaLnBrk="1" fontAlgn="base" latinLnBrk="0" hangingPunct="1">
                        <a:lnSpc>
                          <a:spcPct val="50000"/>
                        </a:lnSpc>
                        <a:spcBef>
                          <a:spcPct val="0"/>
                        </a:spcBef>
                        <a:spcAft>
                          <a:spcPct val="0"/>
                        </a:spcAft>
                        <a:buClrTx/>
                        <a:buSzTx/>
                        <a:buFontTx/>
                        <a:buNone/>
                        <a:tabLst/>
                      </a:pPr>
                      <a:endParaRPr kumimoji="1" lang="zh-TW" altLang="en-US" sz="1000" b="0" i="0" u="none" strike="noStrike" cap="none" normalizeH="0" baseline="0" smtClean="0">
                        <a:ln>
                          <a:noFill/>
                        </a:ln>
                        <a:solidFill>
                          <a:schemeClr val="tx1"/>
                        </a:solidFill>
                        <a:effectLst/>
                        <a:latin typeface="Times New Roman" pitchFamily="18" charset="0"/>
                        <a:ea typeface="標楷體" pitchFamily="65" charset="-120"/>
                        <a:cs typeface="Times New Roman" pitchFamily="18" charset="0"/>
                      </a:endParaRPr>
                    </a:p>
                    <a:p>
                      <a:pPr marL="0" marR="0" lvl="0" indent="0" algn="ctr" defTabSz="914400" rtl="0" eaLnBrk="0" fontAlgn="base" latinLnBrk="0" hangingPunct="0">
                        <a:lnSpc>
                          <a:spcPct val="50000"/>
                        </a:lnSpc>
                        <a:spcBef>
                          <a:spcPct val="0"/>
                        </a:spcBef>
                        <a:spcAft>
                          <a:spcPct val="0"/>
                        </a:spcAft>
                        <a:buClrTx/>
                        <a:buSzTx/>
                        <a:buFontTx/>
                        <a:buNone/>
                        <a:tabLst/>
                      </a:pPr>
                      <a:r>
                        <a:rPr kumimoji="1" lang="en-US" altLang="zh-TW" sz="1000" b="0" i="0" u="none" strike="noStrike" cap="none" normalizeH="0" baseline="0" smtClean="0">
                          <a:ln>
                            <a:noFill/>
                          </a:ln>
                          <a:solidFill>
                            <a:schemeClr val="tx1"/>
                          </a:solidFill>
                          <a:effectLst/>
                          <a:latin typeface="標楷體" pitchFamily="65" charset="-120"/>
                          <a:ea typeface="標楷體" pitchFamily="65" charset="-120"/>
                          <a:cs typeface="Times New Roman" pitchFamily="18" charset="0"/>
                        </a:rPr>
                        <a:t>8H</a:t>
                      </a:r>
                    </a:p>
                    <a:p>
                      <a:pPr marL="0" marR="0" lvl="0" indent="0" algn="ctr" defTabSz="914400" rtl="0" eaLnBrk="0" fontAlgn="base" latinLnBrk="0" hangingPunct="0">
                        <a:lnSpc>
                          <a:spcPct val="50000"/>
                        </a:lnSpc>
                        <a:spcBef>
                          <a:spcPct val="0"/>
                        </a:spcBef>
                        <a:spcAft>
                          <a:spcPct val="0"/>
                        </a:spcAft>
                        <a:buClrTx/>
                        <a:buSzTx/>
                        <a:buFontTx/>
                        <a:buNone/>
                        <a:tabLst/>
                      </a:pPr>
                      <a:endParaRPr kumimoji="1" lang="en-US" altLang="zh-TW" sz="1000" b="0" i="0" u="none" strike="noStrike" cap="none" normalizeH="0" baseline="0" smtClean="0">
                        <a:ln>
                          <a:noFill/>
                        </a:ln>
                        <a:solidFill>
                          <a:schemeClr val="tx1"/>
                        </a:solidFill>
                        <a:effectLst/>
                        <a:latin typeface="Times New Roman" pitchFamily="18" charset="0"/>
                        <a:ea typeface="標楷體" pitchFamily="65" charset="-120"/>
                        <a:cs typeface="Times New Roman" pitchFamily="18" charset="0"/>
                      </a:endParaRPr>
                    </a:p>
                    <a:p>
                      <a:pPr marL="0" marR="0" lvl="0" indent="0" algn="ctr" defTabSz="914400" rtl="0" eaLnBrk="0" fontAlgn="base" latinLnBrk="0" hangingPunct="0">
                        <a:lnSpc>
                          <a:spcPct val="50000"/>
                        </a:lnSpc>
                        <a:spcBef>
                          <a:spcPct val="0"/>
                        </a:spcBef>
                        <a:spcAft>
                          <a:spcPct val="35000"/>
                        </a:spcAft>
                        <a:buClrTx/>
                        <a:buSzTx/>
                        <a:buFontTx/>
                        <a:buNone/>
                        <a:tabLst/>
                      </a:pPr>
                      <a:r>
                        <a:rPr kumimoji="1" lang="en-US" altLang="zh-TW" sz="1000" b="0" i="0" u="none" strike="noStrike" cap="none" normalizeH="0" baseline="0" smtClean="0">
                          <a:ln>
                            <a:noFill/>
                          </a:ln>
                          <a:solidFill>
                            <a:srgbClr val="000000"/>
                          </a:solidFill>
                          <a:effectLst/>
                          <a:latin typeface="標楷體" pitchFamily="65" charset="-120"/>
                          <a:ea typeface="標楷體" pitchFamily="65" charset="-120"/>
                          <a:cs typeface="Times New Roman" pitchFamily="18" charset="0"/>
                        </a:rPr>
                        <a:t>︵</a:t>
                      </a:r>
                      <a:endParaRPr kumimoji="1" lang="en-US" altLang="zh-TW" sz="1000" b="0" i="0" u="none" strike="noStrike" cap="none" normalizeH="0" baseline="0" smtClean="0">
                        <a:ln>
                          <a:noFill/>
                        </a:ln>
                        <a:solidFill>
                          <a:schemeClr val="tx1"/>
                        </a:solidFill>
                        <a:effectLst/>
                        <a:latin typeface="Times New Roman" pitchFamily="18" charset="0"/>
                        <a:ea typeface="標楷體" pitchFamily="65" charset="-120"/>
                        <a:cs typeface="Times New Roman" pitchFamily="18" charset="0"/>
                      </a:endParaRPr>
                    </a:p>
                    <a:p>
                      <a:pPr marL="0" marR="0" lvl="0" indent="0" algn="ctr" defTabSz="914400" rtl="0" eaLnBrk="0" fontAlgn="base" latinLnBrk="0" hangingPunct="0">
                        <a:lnSpc>
                          <a:spcPct val="50000"/>
                        </a:lnSpc>
                        <a:spcBef>
                          <a:spcPct val="0"/>
                        </a:spcBef>
                        <a:spcAft>
                          <a:spcPct val="35000"/>
                        </a:spcAft>
                        <a:buClrTx/>
                        <a:buSzTx/>
                        <a:buFontTx/>
                        <a:buNone/>
                        <a:tabLst/>
                      </a:pPr>
                      <a:r>
                        <a:rPr kumimoji="1" lang="zh-TW" altLang="en-US" sz="1000" b="0" i="0" u="none" strike="noStrike" cap="none" normalizeH="0" baseline="0" smtClean="0">
                          <a:ln>
                            <a:noFill/>
                          </a:ln>
                          <a:solidFill>
                            <a:srgbClr val="000000"/>
                          </a:solidFill>
                          <a:effectLst/>
                          <a:latin typeface="標楷體" pitchFamily="65" charset="-120"/>
                          <a:ea typeface="標楷體" pitchFamily="65" charset="-120"/>
                          <a:cs typeface="Times New Roman" pitchFamily="18" charset="0"/>
                        </a:rPr>
                        <a:t>例</a:t>
                      </a:r>
                      <a:endParaRPr kumimoji="1" lang="zh-TW" altLang="en-US" sz="1000" b="0" i="0" u="none" strike="noStrike" cap="none" normalizeH="0" baseline="0" smtClean="0">
                        <a:ln>
                          <a:noFill/>
                        </a:ln>
                        <a:solidFill>
                          <a:schemeClr val="tx1"/>
                        </a:solidFill>
                        <a:effectLst/>
                        <a:latin typeface="Times New Roman" pitchFamily="18" charset="0"/>
                        <a:ea typeface="標楷體" pitchFamily="65" charset="-120"/>
                        <a:cs typeface="Times New Roman" pitchFamily="18" charset="0"/>
                      </a:endParaRPr>
                    </a:p>
                    <a:p>
                      <a:pPr marL="0" marR="0" lvl="0" indent="0" algn="ctr" defTabSz="914400" rtl="0" eaLnBrk="0" fontAlgn="base" latinLnBrk="0" hangingPunct="0">
                        <a:lnSpc>
                          <a:spcPct val="50000"/>
                        </a:lnSpc>
                        <a:spcBef>
                          <a:spcPct val="0"/>
                        </a:spcBef>
                        <a:spcAft>
                          <a:spcPct val="35000"/>
                        </a:spcAft>
                        <a:buClrTx/>
                        <a:buSzTx/>
                        <a:buFontTx/>
                        <a:buNone/>
                        <a:tabLst/>
                      </a:pPr>
                      <a:r>
                        <a:rPr kumimoji="1" lang="zh-TW" altLang="en-US" sz="1000" b="0" i="0" u="none" strike="noStrike" cap="none" normalizeH="0" baseline="0" smtClean="0">
                          <a:ln>
                            <a:noFill/>
                          </a:ln>
                          <a:solidFill>
                            <a:srgbClr val="000000"/>
                          </a:solidFill>
                          <a:effectLst/>
                          <a:latin typeface="標楷體" pitchFamily="65" charset="-120"/>
                          <a:ea typeface="標楷體" pitchFamily="65" charset="-120"/>
                          <a:cs typeface="Times New Roman" pitchFamily="18" charset="0"/>
                        </a:rPr>
                        <a:t>假</a:t>
                      </a:r>
                      <a:endParaRPr kumimoji="1" lang="zh-TW" altLang="en-US" sz="1000" b="0" i="0" u="none" strike="noStrike" cap="none" normalizeH="0" baseline="0" smtClean="0">
                        <a:ln>
                          <a:noFill/>
                        </a:ln>
                        <a:solidFill>
                          <a:schemeClr val="tx1"/>
                        </a:solidFill>
                        <a:effectLst/>
                        <a:latin typeface="Times New Roman" pitchFamily="18" charset="0"/>
                        <a:ea typeface="標楷體" pitchFamily="65" charset="-120"/>
                        <a:cs typeface="Times New Roman" pitchFamily="18" charset="0"/>
                      </a:endParaRPr>
                    </a:p>
                    <a:p>
                      <a:pPr marL="0" marR="0" lvl="0" indent="0" algn="ctr" defTabSz="914400" rtl="0" eaLnBrk="0" fontAlgn="base" latinLnBrk="0" hangingPunct="0">
                        <a:lnSpc>
                          <a:spcPct val="50000"/>
                        </a:lnSpc>
                        <a:spcBef>
                          <a:spcPct val="0"/>
                        </a:spcBef>
                        <a:spcAft>
                          <a:spcPct val="35000"/>
                        </a:spcAft>
                        <a:buClrTx/>
                        <a:buSzTx/>
                        <a:buFontTx/>
                        <a:buNone/>
                        <a:tabLst/>
                      </a:pPr>
                      <a:r>
                        <a:rPr kumimoji="1" lang="en-US" altLang="zh-TW" sz="1000" b="0" i="0" u="none" strike="noStrike" cap="none" normalizeH="0" baseline="0" smtClean="0">
                          <a:ln>
                            <a:noFill/>
                          </a:ln>
                          <a:solidFill>
                            <a:srgbClr val="000000"/>
                          </a:solidFill>
                          <a:effectLst/>
                          <a:latin typeface="標楷體" pitchFamily="65" charset="-120"/>
                          <a:ea typeface="標楷體" pitchFamily="65" charset="-120"/>
                          <a:cs typeface="Times New Roman" pitchFamily="18" charset="0"/>
                        </a:rPr>
                        <a:t>︶</a:t>
                      </a:r>
                      <a:endParaRPr kumimoji="1" lang="en-US" altLang="zh-TW" sz="1800" b="0" i="0" u="none" strike="noStrike" cap="none" normalizeH="0" baseline="0" smtClean="0">
                        <a:ln>
                          <a:noFill/>
                        </a:ln>
                        <a:solidFill>
                          <a:schemeClr val="tx1"/>
                        </a:solidFill>
                        <a:effectLst/>
                        <a:latin typeface="Arial" charset="0"/>
                        <a:ea typeface="標楷體" pitchFamily="65" charset="-12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0000"/>
                    </a:solidFill>
                  </a:tcPr>
                </a:tc>
                <a:tc rowSpan="8" hMerge="1">
                  <a:txBody>
                    <a:bodyPr/>
                    <a:lstStyle/>
                    <a:p>
                      <a:endParaRPr lang="zh-TW" altLang="en-US"/>
                    </a:p>
                  </a:txBody>
                  <a:tcPr/>
                </a:tc>
              </a:tr>
              <a:tr h="297130">
                <a:tc>
                  <a:txBody>
                    <a:bodyPr/>
                    <a:lstStyle/>
                    <a:p>
                      <a:pPr marL="0" marR="0" lvl="0" indent="0" algn="ctr" defTabSz="914400" rtl="0" eaLnBrk="1" fontAlgn="base" latinLnBrk="0" hangingPunct="1">
                        <a:lnSpc>
                          <a:spcPct val="50000"/>
                        </a:lnSpc>
                        <a:spcBef>
                          <a:spcPct val="0"/>
                        </a:spcBef>
                        <a:spcAft>
                          <a:spcPct val="0"/>
                        </a:spcAft>
                        <a:buClrTx/>
                        <a:buSzTx/>
                        <a:buFontTx/>
                        <a:buNone/>
                        <a:tabLst/>
                      </a:pPr>
                      <a:r>
                        <a:rPr kumimoji="1" lang="en-US" altLang="zh-TW" sz="1200" b="0" i="0" u="none" strike="noStrike" cap="none" normalizeH="0" baseline="0" smtClean="0">
                          <a:ln>
                            <a:noFill/>
                          </a:ln>
                          <a:solidFill>
                            <a:schemeClr val="tx1"/>
                          </a:solidFill>
                          <a:effectLst/>
                          <a:latin typeface="標楷體" pitchFamily="65" charset="-120"/>
                          <a:ea typeface="標楷體" pitchFamily="65" charset="-120"/>
                          <a:cs typeface="Times New Roman" pitchFamily="18" charset="0"/>
                        </a:rPr>
                        <a:t>2</a:t>
                      </a:r>
                      <a:endParaRPr kumimoji="1" lang="en-US" altLang="zh-TW" sz="1800" b="0" i="0" u="none" strike="noStrike" cap="none" normalizeH="0" baseline="0" smtClean="0">
                        <a:ln>
                          <a:noFill/>
                        </a:ln>
                        <a:solidFill>
                          <a:schemeClr val="tx1"/>
                        </a:solidFill>
                        <a:effectLst/>
                        <a:latin typeface="Arial" charset="0"/>
                        <a:ea typeface="標楷體" pitchFamily="65" charset="-120"/>
                        <a:cs typeface="Times New Roman" pitchFamily="18"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50000"/>
                        </a:lnSpc>
                        <a:spcBef>
                          <a:spcPct val="20000"/>
                        </a:spcBef>
                        <a:spcAft>
                          <a:spcPct val="0"/>
                        </a:spcAft>
                        <a:buClr>
                          <a:schemeClr val="accent2"/>
                        </a:buClr>
                        <a:buSzTx/>
                        <a:buFont typeface="Wingdings" pitchFamily="2" charset="2"/>
                        <a:buNone/>
                        <a:tabLst/>
                      </a:pPr>
                      <a:endParaRPr kumimoji="1" lang="zh-TW" altLang="zh-TW" sz="2600" b="0" i="0" u="none" strike="noStrike" cap="none" normalizeH="0" baseline="0" smtClean="0">
                        <a:ln>
                          <a:noFill/>
                        </a:ln>
                        <a:solidFill>
                          <a:schemeClr val="tx1"/>
                        </a:solidFill>
                        <a:effectLst/>
                        <a:latin typeface="Verdana" pitchFamily="34" charset="0"/>
                        <a:ea typeface="新細明體" pitchFamily="18" charset="-120"/>
                      </a:endParaRPr>
                    </a:p>
                  </a:txBody>
                  <a:tcPr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FF"/>
                    </a:solidFill>
                  </a:tcPr>
                </a:tc>
                <a:tc>
                  <a:txBody>
                    <a:bodyPr/>
                    <a:lstStyle/>
                    <a:p>
                      <a:pPr marL="0" marR="0" lvl="0" indent="0" algn="l" defTabSz="914400" rtl="0" eaLnBrk="1" fontAlgn="base" latinLnBrk="0" hangingPunct="1">
                        <a:lnSpc>
                          <a:spcPct val="50000"/>
                        </a:lnSpc>
                        <a:spcBef>
                          <a:spcPct val="20000"/>
                        </a:spcBef>
                        <a:spcAft>
                          <a:spcPct val="0"/>
                        </a:spcAft>
                        <a:buClr>
                          <a:schemeClr val="accent2"/>
                        </a:buClr>
                        <a:buSzTx/>
                        <a:buFont typeface="Wingdings" pitchFamily="2" charset="2"/>
                        <a:buNone/>
                        <a:tabLst/>
                      </a:pPr>
                      <a:endParaRPr kumimoji="1" lang="zh-TW" altLang="zh-TW" sz="2600" b="0" i="0" u="none" strike="noStrike" cap="none" normalizeH="0" baseline="0" smtClean="0">
                        <a:ln>
                          <a:noFill/>
                        </a:ln>
                        <a:solidFill>
                          <a:schemeClr val="tx1"/>
                        </a:solidFill>
                        <a:effectLst/>
                        <a:latin typeface="Verdana" pitchFamily="34" charset="0"/>
                        <a:ea typeface="新細明體" pitchFamily="18" charset="-12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FF"/>
                    </a:solidFill>
                  </a:tcPr>
                </a:tc>
                <a:tc vMerge="1">
                  <a:txBody>
                    <a:bodyPr/>
                    <a:lstStyle/>
                    <a:p>
                      <a:endParaRPr lang="zh-TW" altLang="en-US"/>
                    </a:p>
                  </a:txBody>
                  <a:tcPr/>
                </a:tc>
                <a:tc>
                  <a:txBody>
                    <a:bodyPr/>
                    <a:lstStyle/>
                    <a:p>
                      <a:pPr marL="0" marR="0" lvl="0" indent="0" algn="l" defTabSz="914400" rtl="0" eaLnBrk="1" fontAlgn="base" latinLnBrk="0" hangingPunct="1">
                        <a:lnSpc>
                          <a:spcPct val="50000"/>
                        </a:lnSpc>
                        <a:spcBef>
                          <a:spcPct val="20000"/>
                        </a:spcBef>
                        <a:spcAft>
                          <a:spcPct val="0"/>
                        </a:spcAft>
                        <a:buClr>
                          <a:schemeClr val="accent2"/>
                        </a:buClr>
                        <a:buSzTx/>
                        <a:buFont typeface="Wingdings" pitchFamily="2" charset="2"/>
                        <a:buNone/>
                        <a:tabLst/>
                      </a:pPr>
                      <a:endParaRPr kumimoji="1" lang="zh-TW" altLang="zh-TW" sz="2600" b="0" i="0" u="none" strike="noStrike" cap="none" normalizeH="0" baseline="0" smtClean="0">
                        <a:ln>
                          <a:noFill/>
                        </a:ln>
                        <a:solidFill>
                          <a:schemeClr val="tx1"/>
                        </a:solidFill>
                        <a:effectLst/>
                        <a:latin typeface="Verdana" pitchFamily="34" charset="0"/>
                        <a:ea typeface="新細明體" pitchFamily="18" charset="-12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FF"/>
                    </a:solidFill>
                  </a:tcPr>
                </a:tc>
                <a:tc>
                  <a:txBody>
                    <a:bodyPr/>
                    <a:lstStyle/>
                    <a:p>
                      <a:pPr marL="0" marR="0" lvl="0" indent="0" algn="l" defTabSz="914400" rtl="0" eaLnBrk="1" fontAlgn="base" latinLnBrk="0" hangingPunct="1">
                        <a:lnSpc>
                          <a:spcPct val="50000"/>
                        </a:lnSpc>
                        <a:spcBef>
                          <a:spcPct val="20000"/>
                        </a:spcBef>
                        <a:spcAft>
                          <a:spcPct val="0"/>
                        </a:spcAft>
                        <a:buClr>
                          <a:schemeClr val="accent2"/>
                        </a:buClr>
                        <a:buSzTx/>
                        <a:buFont typeface="Wingdings" pitchFamily="2" charset="2"/>
                        <a:buNone/>
                        <a:tabLst/>
                      </a:pPr>
                      <a:endParaRPr kumimoji="1" lang="zh-TW" altLang="zh-TW" sz="2600" b="0" i="0" u="none" strike="noStrike" cap="none" normalizeH="0" baseline="0" dirty="0" smtClean="0">
                        <a:ln>
                          <a:noFill/>
                        </a:ln>
                        <a:solidFill>
                          <a:schemeClr val="tx1"/>
                        </a:solidFill>
                        <a:effectLst/>
                        <a:latin typeface="Verdana" pitchFamily="34" charset="0"/>
                        <a:ea typeface="新細明體" pitchFamily="18" charset="-12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FF"/>
                    </a:solidFill>
                  </a:tcPr>
                </a:tc>
                <a:tc>
                  <a:txBody>
                    <a:bodyPr/>
                    <a:lstStyle/>
                    <a:p>
                      <a:pPr marL="0" marR="0" lvl="0" indent="0" algn="ctr" defTabSz="914400" rtl="0" eaLnBrk="1" fontAlgn="base" latinLnBrk="0" hangingPunct="1">
                        <a:lnSpc>
                          <a:spcPct val="50000"/>
                        </a:lnSpc>
                        <a:spcBef>
                          <a:spcPct val="0"/>
                        </a:spcBef>
                        <a:spcAft>
                          <a:spcPct val="0"/>
                        </a:spcAft>
                        <a:buClrTx/>
                        <a:buSzTx/>
                        <a:buFontTx/>
                        <a:buNone/>
                        <a:tabLst/>
                      </a:pPr>
                      <a:r>
                        <a:rPr kumimoji="1" lang="en-US" altLang="zh-TW" sz="1000" b="0" i="0" u="none" strike="noStrike" cap="none" normalizeH="0" baseline="0" dirty="0" smtClean="0">
                          <a:ln>
                            <a:noFill/>
                          </a:ln>
                          <a:solidFill>
                            <a:schemeClr val="tx1"/>
                          </a:solidFill>
                          <a:effectLst/>
                          <a:latin typeface="標楷體" pitchFamily="65" charset="-120"/>
                          <a:ea typeface="標楷體" pitchFamily="65" charset="-120"/>
                          <a:cs typeface="Times New Roman" pitchFamily="18" charset="0"/>
                        </a:rPr>
                        <a:t>+1/3</a:t>
                      </a:r>
                      <a:endParaRPr kumimoji="1" lang="en-US" altLang="zh-TW" sz="1800" b="0" i="0" u="none" strike="noStrike" cap="none" normalizeH="0" baseline="0" dirty="0" smtClean="0">
                        <a:ln>
                          <a:noFill/>
                        </a:ln>
                        <a:solidFill>
                          <a:schemeClr val="tx1"/>
                        </a:solidFill>
                        <a:effectLst/>
                        <a:latin typeface="Arial" charset="0"/>
                        <a:ea typeface="標楷體" pitchFamily="65" charset="-12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gridSpan="2" vMerge="1">
                  <a:txBody>
                    <a:bodyPr/>
                    <a:lstStyle/>
                    <a:p>
                      <a:endParaRPr lang="zh-TW" altLang="en-US"/>
                    </a:p>
                  </a:txBody>
                  <a:tcPr/>
                </a:tc>
                <a:tc hMerge="1" vMerge="1">
                  <a:txBody>
                    <a:bodyPr/>
                    <a:lstStyle/>
                    <a:p>
                      <a:endParaRPr lang="zh-TW" altLang="en-US"/>
                    </a:p>
                  </a:txBody>
                  <a:tcPr/>
                </a:tc>
              </a:tr>
              <a:tr h="297130">
                <a:tc>
                  <a:txBody>
                    <a:bodyPr/>
                    <a:lstStyle/>
                    <a:p>
                      <a:pPr marL="0" marR="0" lvl="0" indent="0" algn="ctr" defTabSz="914400" rtl="0" eaLnBrk="1" fontAlgn="base" latinLnBrk="0" hangingPunct="1">
                        <a:lnSpc>
                          <a:spcPct val="50000"/>
                        </a:lnSpc>
                        <a:spcBef>
                          <a:spcPct val="0"/>
                        </a:spcBef>
                        <a:spcAft>
                          <a:spcPct val="0"/>
                        </a:spcAft>
                        <a:buClrTx/>
                        <a:buSzTx/>
                        <a:buFontTx/>
                        <a:buNone/>
                        <a:tabLst/>
                      </a:pPr>
                      <a:r>
                        <a:rPr kumimoji="1" lang="en-US" altLang="zh-TW" sz="1200" b="0" i="0" u="none" strike="noStrike" cap="none" normalizeH="0" baseline="0" smtClean="0">
                          <a:ln>
                            <a:noFill/>
                          </a:ln>
                          <a:solidFill>
                            <a:schemeClr val="tx1"/>
                          </a:solidFill>
                          <a:effectLst/>
                          <a:latin typeface="標楷體" pitchFamily="65" charset="-120"/>
                          <a:ea typeface="標楷體" pitchFamily="65" charset="-120"/>
                          <a:cs typeface="Times New Roman" pitchFamily="18" charset="0"/>
                        </a:rPr>
                        <a:t>3</a:t>
                      </a:r>
                      <a:endParaRPr kumimoji="1" lang="en-US" altLang="zh-TW" sz="1800" b="0" i="0" u="none" strike="noStrike" cap="none" normalizeH="0" baseline="0" smtClean="0">
                        <a:ln>
                          <a:noFill/>
                        </a:ln>
                        <a:solidFill>
                          <a:schemeClr val="tx1"/>
                        </a:solidFill>
                        <a:effectLst/>
                        <a:latin typeface="Arial" charset="0"/>
                        <a:ea typeface="標楷體" pitchFamily="65" charset="-120"/>
                        <a:cs typeface="Times New Roman" pitchFamily="18"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50000"/>
                        </a:lnSpc>
                        <a:spcBef>
                          <a:spcPct val="20000"/>
                        </a:spcBef>
                        <a:spcAft>
                          <a:spcPct val="0"/>
                        </a:spcAft>
                        <a:buClr>
                          <a:schemeClr val="accent2"/>
                        </a:buClr>
                        <a:buSzTx/>
                        <a:buFont typeface="Wingdings" pitchFamily="2" charset="2"/>
                        <a:buNone/>
                        <a:tabLst/>
                      </a:pPr>
                      <a:endParaRPr kumimoji="1" lang="zh-TW" altLang="zh-TW" sz="2600" b="0" i="0" u="none" strike="noStrike" cap="none" normalizeH="0" baseline="0" smtClean="0">
                        <a:ln>
                          <a:noFill/>
                        </a:ln>
                        <a:solidFill>
                          <a:schemeClr val="tx1"/>
                        </a:solidFill>
                        <a:effectLst/>
                        <a:latin typeface="Verdana" pitchFamily="34" charset="0"/>
                        <a:ea typeface="新細明體" pitchFamily="18" charset="-120"/>
                      </a:endParaRPr>
                    </a:p>
                  </a:txBody>
                  <a:tcPr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FF"/>
                    </a:solidFill>
                  </a:tcPr>
                </a:tc>
                <a:tc>
                  <a:txBody>
                    <a:bodyPr/>
                    <a:lstStyle/>
                    <a:p>
                      <a:pPr marL="0" marR="0" lvl="0" indent="0" algn="l" defTabSz="914400" rtl="0" eaLnBrk="1" fontAlgn="base" latinLnBrk="0" hangingPunct="1">
                        <a:lnSpc>
                          <a:spcPct val="50000"/>
                        </a:lnSpc>
                        <a:spcBef>
                          <a:spcPct val="20000"/>
                        </a:spcBef>
                        <a:spcAft>
                          <a:spcPct val="0"/>
                        </a:spcAft>
                        <a:buClr>
                          <a:schemeClr val="accent2"/>
                        </a:buClr>
                        <a:buSzTx/>
                        <a:buFont typeface="Wingdings" pitchFamily="2" charset="2"/>
                        <a:buNone/>
                        <a:tabLst/>
                      </a:pPr>
                      <a:endParaRPr kumimoji="1" lang="zh-TW" altLang="zh-TW" sz="2600" b="0" i="0" u="none" strike="noStrike" cap="none" normalizeH="0" baseline="0" smtClean="0">
                        <a:ln>
                          <a:noFill/>
                        </a:ln>
                        <a:solidFill>
                          <a:schemeClr val="tx1"/>
                        </a:solidFill>
                        <a:effectLst/>
                        <a:latin typeface="Verdana" pitchFamily="34" charset="0"/>
                        <a:ea typeface="新細明體" pitchFamily="18" charset="-12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FF"/>
                    </a:solidFill>
                  </a:tcPr>
                </a:tc>
                <a:tc vMerge="1">
                  <a:txBody>
                    <a:bodyPr/>
                    <a:lstStyle/>
                    <a:p>
                      <a:endParaRPr lang="zh-TW" altLang="en-US"/>
                    </a:p>
                  </a:txBody>
                  <a:tcPr/>
                </a:tc>
                <a:tc>
                  <a:txBody>
                    <a:bodyPr/>
                    <a:lstStyle/>
                    <a:p>
                      <a:pPr marL="0" marR="0" lvl="0" indent="0" algn="l" defTabSz="914400" rtl="0" eaLnBrk="1" fontAlgn="base" latinLnBrk="0" hangingPunct="1">
                        <a:lnSpc>
                          <a:spcPct val="50000"/>
                        </a:lnSpc>
                        <a:spcBef>
                          <a:spcPct val="20000"/>
                        </a:spcBef>
                        <a:spcAft>
                          <a:spcPct val="0"/>
                        </a:spcAft>
                        <a:buClr>
                          <a:schemeClr val="accent2"/>
                        </a:buClr>
                        <a:buSzTx/>
                        <a:buFont typeface="Wingdings" pitchFamily="2" charset="2"/>
                        <a:buNone/>
                        <a:tabLst/>
                      </a:pPr>
                      <a:endParaRPr kumimoji="1" lang="zh-TW" altLang="zh-TW" sz="2600" b="0" i="0" u="none" strike="noStrike" cap="none" normalizeH="0" baseline="0" smtClean="0">
                        <a:ln>
                          <a:noFill/>
                        </a:ln>
                        <a:solidFill>
                          <a:schemeClr val="tx1"/>
                        </a:solidFill>
                        <a:effectLst/>
                        <a:latin typeface="Verdana" pitchFamily="34" charset="0"/>
                        <a:ea typeface="新細明體" pitchFamily="18" charset="-12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FF"/>
                    </a:solidFill>
                  </a:tcPr>
                </a:tc>
                <a:tc>
                  <a:txBody>
                    <a:bodyPr/>
                    <a:lstStyle/>
                    <a:p>
                      <a:pPr marL="0" marR="0" lvl="0" indent="0" algn="l" defTabSz="914400" rtl="0" eaLnBrk="1" fontAlgn="base" latinLnBrk="0" hangingPunct="1">
                        <a:lnSpc>
                          <a:spcPct val="50000"/>
                        </a:lnSpc>
                        <a:spcBef>
                          <a:spcPct val="20000"/>
                        </a:spcBef>
                        <a:spcAft>
                          <a:spcPct val="0"/>
                        </a:spcAft>
                        <a:buClr>
                          <a:schemeClr val="accent2"/>
                        </a:buClr>
                        <a:buSzTx/>
                        <a:buFont typeface="Wingdings" pitchFamily="2" charset="2"/>
                        <a:buNone/>
                        <a:tabLst/>
                      </a:pPr>
                      <a:endParaRPr kumimoji="1" lang="zh-TW" altLang="zh-TW" sz="2600" b="0" i="0" u="none" strike="noStrike" cap="none" normalizeH="0" baseline="0" smtClean="0">
                        <a:ln>
                          <a:noFill/>
                        </a:ln>
                        <a:solidFill>
                          <a:schemeClr val="tx1"/>
                        </a:solidFill>
                        <a:effectLst/>
                        <a:latin typeface="Verdana" pitchFamily="34" charset="0"/>
                        <a:ea typeface="新細明體" pitchFamily="18" charset="-12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FF"/>
                    </a:solidFill>
                  </a:tcPr>
                </a:tc>
                <a:tc>
                  <a:txBody>
                    <a:bodyPr/>
                    <a:lstStyle/>
                    <a:p>
                      <a:pPr marL="0" marR="0" lvl="0" indent="0" algn="ctr" defTabSz="914400" rtl="0" eaLnBrk="1" fontAlgn="base" latinLnBrk="0" hangingPunct="1">
                        <a:lnSpc>
                          <a:spcPct val="50000"/>
                        </a:lnSpc>
                        <a:spcBef>
                          <a:spcPct val="0"/>
                        </a:spcBef>
                        <a:spcAft>
                          <a:spcPct val="0"/>
                        </a:spcAft>
                        <a:buClrTx/>
                        <a:buSzTx/>
                        <a:buFontTx/>
                        <a:buNone/>
                        <a:tabLst/>
                      </a:pPr>
                      <a:r>
                        <a:rPr kumimoji="1" lang="en-US" altLang="zh-TW" sz="1000" b="0" i="0" u="none" strike="noStrike" cap="none" normalizeH="0" baseline="0" dirty="0" smtClean="0">
                          <a:ln>
                            <a:noFill/>
                          </a:ln>
                          <a:solidFill>
                            <a:schemeClr val="tx1"/>
                          </a:solidFill>
                          <a:effectLst/>
                          <a:latin typeface="標楷體" pitchFamily="65" charset="-120"/>
                          <a:ea typeface="標楷體" pitchFamily="65" charset="-120"/>
                          <a:cs typeface="Times New Roman" pitchFamily="18" charset="0"/>
                        </a:rPr>
                        <a:t>+2/3</a:t>
                      </a:r>
                      <a:endParaRPr kumimoji="1" lang="en-US" altLang="zh-TW" sz="1800" b="0" i="0" u="none" strike="noStrike" cap="none" normalizeH="0" baseline="0" dirty="0" smtClean="0">
                        <a:ln>
                          <a:noFill/>
                        </a:ln>
                        <a:solidFill>
                          <a:schemeClr val="tx1"/>
                        </a:solidFill>
                        <a:effectLst/>
                        <a:latin typeface="Arial" charset="0"/>
                        <a:ea typeface="標楷體" pitchFamily="65" charset="-12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gridSpan="2" vMerge="1">
                  <a:txBody>
                    <a:bodyPr/>
                    <a:lstStyle/>
                    <a:p>
                      <a:endParaRPr lang="zh-TW" altLang="en-US"/>
                    </a:p>
                  </a:txBody>
                  <a:tcPr/>
                </a:tc>
                <a:tc hMerge="1" vMerge="1">
                  <a:txBody>
                    <a:bodyPr/>
                    <a:lstStyle/>
                    <a:p>
                      <a:endParaRPr lang="zh-TW" altLang="en-US"/>
                    </a:p>
                  </a:txBody>
                  <a:tcPr/>
                </a:tc>
              </a:tr>
              <a:tr h="297130">
                <a:tc>
                  <a:txBody>
                    <a:bodyPr/>
                    <a:lstStyle/>
                    <a:p>
                      <a:pPr marL="0" marR="0" lvl="0" indent="0" algn="ctr" defTabSz="914400" rtl="0" eaLnBrk="1" fontAlgn="base" latinLnBrk="0" hangingPunct="1">
                        <a:lnSpc>
                          <a:spcPct val="50000"/>
                        </a:lnSpc>
                        <a:spcBef>
                          <a:spcPct val="0"/>
                        </a:spcBef>
                        <a:spcAft>
                          <a:spcPct val="0"/>
                        </a:spcAft>
                        <a:buClrTx/>
                        <a:buSzTx/>
                        <a:buFontTx/>
                        <a:buNone/>
                        <a:tabLst/>
                      </a:pPr>
                      <a:r>
                        <a:rPr kumimoji="1" lang="en-US" altLang="zh-TW" sz="1200" b="0" i="0" u="none" strike="noStrike" cap="none" normalizeH="0" baseline="0" smtClean="0">
                          <a:ln>
                            <a:noFill/>
                          </a:ln>
                          <a:solidFill>
                            <a:schemeClr val="tx1"/>
                          </a:solidFill>
                          <a:effectLst/>
                          <a:latin typeface="標楷體" pitchFamily="65" charset="-120"/>
                          <a:ea typeface="標楷體" pitchFamily="65" charset="-120"/>
                          <a:cs typeface="Times New Roman" pitchFamily="18" charset="0"/>
                        </a:rPr>
                        <a:t>4</a:t>
                      </a:r>
                      <a:endParaRPr kumimoji="1" lang="en-US" altLang="zh-TW" sz="1800" b="0" i="0" u="none" strike="noStrike" cap="none" normalizeH="0" baseline="0" smtClean="0">
                        <a:ln>
                          <a:noFill/>
                        </a:ln>
                        <a:solidFill>
                          <a:schemeClr val="tx1"/>
                        </a:solidFill>
                        <a:effectLst/>
                        <a:latin typeface="Arial" charset="0"/>
                        <a:ea typeface="標楷體" pitchFamily="65" charset="-120"/>
                        <a:cs typeface="Times New Roman" pitchFamily="18"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50000"/>
                        </a:lnSpc>
                        <a:spcBef>
                          <a:spcPct val="20000"/>
                        </a:spcBef>
                        <a:spcAft>
                          <a:spcPct val="0"/>
                        </a:spcAft>
                        <a:buClr>
                          <a:schemeClr val="accent2"/>
                        </a:buClr>
                        <a:buSzTx/>
                        <a:buFont typeface="Wingdings" pitchFamily="2" charset="2"/>
                        <a:buNone/>
                        <a:tabLst/>
                      </a:pPr>
                      <a:endParaRPr kumimoji="1" lang="zh-TW" altLang="zh-TW" sz="2600" b="0" i="0" u="none" strike="noStrike" cap="none" normalizeH="0" baseline="0" smtClean="0">
                        <a:ln>
                          <a:noFill/>
                        </a:ln>
                        <a:solidFill>
                          <a:schemeClr val="tx1"/>
                        </a:solidFill>
                        <a:effectLst/>
                        <a:latin typeface="Verdana" pitchFamily="34" charset="0"/>
                        <a:ea typeface="新細明體" pitchFamily="18" charset="-120"/>
                      </a:endParaRPr>
                    </a:p>
                  </a:txBody>
                  <a:tcP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FF"/>
                    </a:solidFill>
                  </a:tcPr>
                </a:tc>
                <a:tc>
                  <a:txBody>
                    <a:bodyPr/>
                    <a:lstStyle/>
                    <a:p>
                      <a:pPr marL="0" marR="0" lvl="0" indent="0" algn="l" defTabSz="914400" rtl="0" eaLnBrk="1" fontAlgn="base" latinLnBrk="0" hangingPunct="1">
                        <a:lnSpc>
                          <a:spcPct val="50000"/>
                        </a:lnSpc>
                        <a:spcBef>
                          <a:spcPct val="20000"/>
                        </a:spcBef>
                        <a:spcAft>
                          <a:spcPct val="0"/>
                        </a:spcAft>
                        <a:buClr>
                          <a:schemeClr val="accent2"/>
                        </a:buClr>
                        <a:buSzTx/>
                        <a:buFont typeface="Wingdings" pitchFamily="2" charset="2"/>
                        <a:buNone/>
                        <a:tabLst/>
                      </a:pPr>
                      <a:endParaRPr kumimoji="1" lang="zh-TW" altLang="zh-TW" sz="2600" b="0" i="0" u="none" strike="noStrike" cap="none" normalizeH="0" baseline="0" smtClean="0">
                        <a:ln>
                          <a:noFill/>
                        </a:ln>
                        <a:solidFill>
                          <a:schemeClr val="tx1"/>
                        </a:solidFill>
                        <a:effectLst/>
                        <a:latin typeface="Verdana" pitchFamily="34" charset="0"/>
                        <a:ea typeface="新細明體" pitchFamily="18" charset="-12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FF"/>
                    </a:solidFill>
                  </a:tcPr>
                </a:tc>
                <a:tc vMerge="1">
                  <a:txBody>
                    <a:bodyPr/>
                    <a:lstStyle/>
                    <a:p>
                      <a:endParaRPr lang="zh-TW" altLang="en-US"/>
                    </a:p>
                  </a:txBody>
                  <a:tcPr/>
                </a:tc>
                <a:tc>
                  <a:txBody>
                    <a:bodyPr/>
                    <a:lstStyle/>
                    <a:p>
                      <a:pPr marL="0" marR="0" lvl="0" indent="0" algn="l" defTabSz="914400" rtl="0" eaLnBrk="1" fontAlgn="base" latinLnBrk="0" hangingPunct="1">
                        <a:lnSpc>
                          <a:spcPct val="50000"/>
                        </a:lnSpc>
                        <a:spcBef>
                          <a:spcPct val="20000"/>
                        </a:spcBef>
                        <a:spcAft>
                          <a:spcPct val="0"/>
                        </a:spcAft>
                        <a:buClr>
                          <a:schemeClr val="accent2"/>
                        </a:buClr>
                        <a:buSzTx/>
                        <a:buFont typeface="Wingdings" pitchFamily="2" charset="2"/>
                        <a:buNone/>
                        <a:tabLst/>
                      </a:pPr>
                      <a:endParaRPr kumimoji="1" lang="zh-TW" altLang="zh-TW" sz="2600" b="0" i="0" u="none" strike="noStrike" cap="none" normalizeH="0" baseline="0" smtClean="0">
                        <a:ln>
                          <a:noFill/>
                        </a:ln>
                        <a:solidFill>
                          <a:schemeClr val="tx1"/>
                        </a:solidFill>
                        <a:effectLst/>
                        <a:latin typeface="Verdana" pitchFamily="34" charset="0"/>
                        <a:ea typeface="新細明體" pitchFamily="18" charset="-12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FF"/>
                    </a:solidFill>
                  </a:tcPr>
                </a:tc>
                <a:tc>
                  <a:txBody>
                    <a:bodyPr/>
                    <a:lstStyle/>
                    <a:p>
                      <a:pPr marL="0" marR="0" lvl="0" indent="0" algn="l" defTabSz="914400" rtl="0" eaLnBrk="1" fontAlgn="base" latinLnBrk="0" hangingPunct="1">
                        <a:lnSpc>
                          <a:spcPct val="50000"/>
                        </a:lnSpc>
                        <a:spcBef>
                          <a:spcPct val="20000"/>
                        </a:spcBef>
                        <a:spcAft>
                          <a:spcPct val="0"/>
                        </a:spcAft>
                        <a:buClr>
                          <a:schemeClr val="accent2"/>
                        </a:buClr>
                        <a:buSzTx/>
                        <a:buFont typeface="Wingdings" pitchFamily="2" charset="2"/>
                        <a:buNone/>
                        <a:tabLst/>
                      </a:pPr>
                      <a:endParaRPr kumimoji="1" lang="zh-TW" altLang="zh-TW" sz="2600" b="0" i="0" u="none" strike="noStrike" cap="none" normalizeH="0" baseline="0" smtClean="0">
                        <a:ln>
                          <a:noFill/>
                        </a:ln>
                        <a:solidFill>
                          <a:schemeClr val="tx1"/>
                        </a:solidFill>
                        <a:effectLst/>
                        <a:latin typeface="Verdana" pitchFamily="34" charset="0"/>
                        <a:ea typeface="新細明體" pitchFamily="18" charset="-12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FF"/>
                    </a:solidFill>
                  </a:tcPr>
                </a:tc>
                <a:tc>
                  <a:txBody>
                    <a:bodyPr/>
                    <a:lstStyle/>
                    <a:p>
                      <a:pPr marL="0" marR="0" lvl="0" indent="0" algn="ctr" defTabSz="914400" rtl="0" eaLnBrk="1" fontAlgn="base" latinLnBrk="0" hangingPunct="1">
                        <a:lnSpc>
                          <a:spcPct val="50000"/>
                        </a:lnSpc>
                        <a:spcBef>
                          <a:spcPct val="0"/>
                        </a:spcBef>
                        <a:spcAft>
                          <a:spcPct val="0"/>
                        </a:spcAft>
                        <a:buClrTx/>
                        <a:buSzTx/>
                        <a:buFontTx/>
                        <a:buNone/>
                        <a:tabLst/>
                      </a:pPr>
                      <a:r>
                        <a:rPr kumimoji="1" lang="en-US" altLang="zh-TW" sz="1000" b="0" i="0" u="none" strike="noStrike" cap="none" normalizeH="0" baseline="0" dirty="0" smtClean="0">
                          <a:ln>
                            <a:noFill/>
                          </a:ln>
                          <a:solidFill>
                            <a:schemeClr val="tx1"/>
                          </a:solidFill>
                          <a:effectLst/>
                          <a:latin typeface="標楷體" pitchFamily="65" charset="-120"/>
                          <a:ea typeface="標楷體" pitchFamily="65" charset="-120"/>
                          <a:cs typeface="Times New Roman" pitchFamily="18" charset="0"/>
                        </a:rPr>
                        <a:t>+2/3</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gridSpan="2" vMerge="1">
                  <a:txBody>
                    <a:bodyPr/>
                    <a:lstStyle/>
                    <a:p>
                      <a:endParaRPr lang="zh-TW" altLang="en-US"/>
                    </a:p>
                  </a:txBody>
                  <a:tcPr/>
                </a:tc>
                <a:tc hMerge="1" vMerge="1">
                  <a:txBody>
                    <a:bodyPr/>
                    <a:lstStyle/>
                    <a:p>
                      <a:endParaRPr lang="zh-TW" altLang="en-US"/>
                    </a:p>
                  </a:txBody>
                  <a:tcPr/>
                </a:tc>
              </a:tr>
              <a:tr h="297130">
                <a:tc>
                  <a:txBody>
                    <a:bodyPr/>
                    <a:lstStyle/>
                    <a:p>
                      <a:pPr marL="0" marR="0" lvl="0" indent="0" algn="ctr" defTabSz="914400" rtl="0" eaLnBrk="1" fontAlgn="base" latinLnBrk="0" hangingPunct="1">
                        <a:lnSpc>
                          <a:spcPct val="50000"/>
                        </a:lnSpc>
                        <a:spcBef>
                          <a:spcPct val="0"/>
                        </a:spcBef>
                        <a:spcAft>
                          <a:spcPct val="0"/>
                        </a:spcAft>
                        <a:buClrTx/>
                        <a:buSzTx/>
                        <a:buFontTx/>
                        <a:buNone/>
                        <a:tabLst/>
                      </a:pPr>
                      <a:r>
                        <a:rPr kumimoji="1" lang="en-US" altLang="zh-TW" sz="1200" b="0" i="0" u="none" strike="noStrike" cap="none" normalizeH="0" baseline="0" smtClean="0">
                          <a:ln>
                            <a:noFill/>
                          </a:ln>
                          <a:solidFill>
                            <a:schemeClr val="tx1"/>
                          </a:solidFill>
                          <a:effectLst/>
                          <a:latin typeface="標楷體" pitchFamily="65" charset="-120"/>
                          <a:ea typeface="標楷體" pitchFamily="65" charset="-120"/>
                          <a:cs typeface="Times New Roman" pitchFamily="18" charset="0"/>
                        </a:rPr>
                        <a:t>5</a:t>
                      </a:r>
                      <a:endParaRPr kumimoji="1" lang="en-US" altLang="zh-TW" sz="1800" b="0" i="0" u="none" strike="noStrike" cap="none" normalizeH="0" baseline="0" smtClean="0">
                        <a:ln>
                          <a:noFill/>
                        </a:ln>
                        <a:solidFill>
                          <a:schemeClr val="tx1"/>
                        </a:solidFill>
                        <a:effectLst/>
                        <a:latin typeface="Arial" charset="0"/>
                        <a:ea typeface="標楷體" pitchFamily="65" charset="-120"/>
                        <a:cs typeface="Times New Roman" pitchFamily="18"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50000"/>
                        </a:lnSpc>
                        <a:spcBef>
                          <a:spcPct val="20000"/>
                        </a:spcBef>
                        <a:spcAft>
                          <a:spcPct val="0"/>
                        </a:spcAft>
                        <a:buClr>
                          <a:schemeClr val="accent2"/>
                        </a:buClr>
                        <a:buSzTx/>
                        <a:buFont typeface="Wingdings" pitchFamily="2" charset="2"/>
                        <a:buNone/>
                        <a:tabLst/>
                      </a:pPr>
                      <a:endParaRPr kumimoji="1" lang="zh-TW" altLang="zh-TW" sz="2600" b="0" i="0" u="none" strike="noStrike" cap="none" normalizeH="0" baseline="0" smtClean="0">
                        <a:ln>
                          <a:noFill/>
                        </a:ln>
                        <a:solidFill>
                          <a:schemeClr val="tx1"/>
                        </a:solidFill>
                        <a:effectLst/>
                        <a:latin typeface="Verdana" pitchFamily="34" charset="0"/>
                        <a:ea typeface="新細明體" pitchFamily="18" charset="-120"/>
                      </a:endParaRPr>
                    </a:p>
                  </a:txBody>
                  <a:tcP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FF"/>
                    </a:solidFill>
                  </a:tcPr>
                </a:tc>
                <a:tc>
                  <a:txBody>
                    <a:bodyPr/>
                    <a:lstStyle/>
                    <a:p>
                      <a:pPr marL="0" marR="0" lvl="0" indent="0" algn="l" defTabSz="914400" rtl="0" eaLnBrk="1" fontAlgn="base" latinLnBrk="0" hangingPunct="1">
                        <a:lnSpc>
                          <a:spcPct val="50000"/>
                        </a:lnSpc>
                        <a:spcBef>
                          <a:spcPct val="20000"/>
                        </a:spcBef>
                        <a:spcAft>
                          <a:spcPct val="0"/>
                        </a:spcAft>
                        <a:buClr>
                          <a:schemeClr val="accent2"/>
                        </a:buClr>
                        <a:buSzTx/>
                        <a:buFont typeface="Wingdings" pitchFamily="2" charset="2"/>
                        <a:buNone/>
                        <a:tabLst/>
                      </a:pPr>
                      <a:endParaRPr kumimoji="1" lang="zh-TW" altLang="zh-TW" sz="2600" b="0" i="0" u="none" strike="noStrike" cap="none" normalizeH="0" baseline="0" smtClean="0">
                        <a:ln>
                          <a:noFill/>
                        </a:ln>
                        <a:solidFill>
                          <a:schemeClr val="tx1"/>
                        </a:solidFill>
                        <a:effectLst/>
                        <a:latin typeface="Verdana" pitchFamily="34" charset="0"/>
                        <a:ea typeface="新細明體" pitchFamily="18" charset="-12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FF"/>
                    </a:solidFill>
                  </a:tcPr>
                </a:tc>
                <a:tc vMerge="1">
                  <a:txBody>
                    <a:bodyPr/>
                    <a:lstStyle/>
                    <a:p>
                      <a:endParaRPr lang="zh-TW" altLang="en-US"/>
                    </a:p>
                  </a:txBody>
                  <a:tcPr/>
                </a:tc>
                <a:tc>
                  <a:txBody>
                    <a:bodyPr/>
                    <a:lstStyle/>
                    <a:p>
                      <a:pPr marL="0" marR="0" lvl="0" indent="0" algn="l" defTabSz="914400" rtl="0" eaLnBrk="1" fontAlgn="base" latinLnBrk="0" hangingPunct="1">
                        <a:lnSpc>
                          <a:spcPct val="50000"/>
                        </a:lnSpc>
                        <a:spcBef>
                          <a:spcPct val="20000"/>
                        </a:spcBef>
                        <a:spcAft>
                          <a:spcPct val="0"/>
                        </a:spcAft>
                        <a:buClr>
                          <a:schemeClr val="accent2"/>
                        </a:buClr>
                        <a:buSzTx/>
                        <a:buFont typeface="Wingdings" pitchFamily="2" charset="2"/>
                        <a:buNone/>
                        <a:tabLst/>
                      </a:pPr>
                      <a:endParaRPr kumimoji="1" lang="zh-TW" altLang="zh-TW" sz="2600" b="0" i="0" u="none" strike="noStrike" cap="none" normalizeH="0" baseline="0" smtClean="0">
                        <a:ln>
                          <a:noFill/>
                        </a:ln>
                        <a:solidFill>
                          <a:schemeClr val="tx1"/>
                        </a:solidFill>
                        <a:effectLst/>
                        <a:latin typeface="Verdana" pitchFamily="34" charset="0"/>
                        <a:ea typeface="新細明體" pitchFamily="18" charset="-12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FF"/>
                    </a:solidFill>
                  </a:tcPr>
                </a:tc>
                <a:tc>
                  <a:txBody>
                    <a:bodyPr/>
                    <a:lstStyle/>
                    <a:p>
                      <a:pPr marL="0" marR="0" lvl="0" indent="0" algn="l" defTabSz="914400" rtl="0" eaLnBrk="1" fontAlgn="base" latinLnBrk="0" hangingPunct="1">
                        <a:lnSpc>
                          <a:spcPct val="50000"/>
                        </a:lnSpc>
                        <a:spcBef>
                          <a:spcPct val="20000"/>
                        </a:spcBef>
                        <a:spcAft>
                          <a:spcPct val="0"/>
                        </a:spcAft>
                        <a:buClr>
                          <a:schemeClr val="accent2"/>
                        </a:buClr>
                        <a:buSzTx/>
                        <a:buFont typeface="Wingdings" pitchFamily="2" charset="2"/>
                        <a:buNone/>
                        <a:tabLst/>
                      </a:pPr>
                      <a:endParaRPr kumimoji="1" lang="zh-TW" altLang="zh-TW" sz="2600" b="0" i="0" u="none" strike="noStrike" cap="none" normalizeH="0" baseline="0" smtClean="0">
                        <a:ln>
                          <a:noFill/>
                        </a:ln>
                        <a:solidFill>
                          <a:schemeClr val="tx1"/>
                        </a:solidFill>
                        <a:effectLst/>
                        <a:latin typeface="Verdana" pitchFamily="34" charset="0"/>
                        <a:ea typeface="新細明體" pitchFamily="18" charset="-12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FF"/>
                    </a:solidFill>
                  </a:tcPr>
                </a:tc>
                <a:tc>
                  <a:txBody>
                    <a:bodyPr/>
                    <a:lstStyle/>
                    <a:p>
                      <a:pPr marL="0" marR="0" lvl="0" indent="0" algn="ctr" defTabSz="914400" rtl="0" eaLnBrk="1" fontAlgn="base" latinLnBrk="0" hangingPunct="1">
                        <a:lnSpc>
                          <a:spcPct val="50000"/>
                        </a:lnSpc>
                        <a:spcBef>
                          <a:spcPct val="0"/>
                        </a:spcBef>
                        <a:spcAft>
                          <a:spcPct val="0"/>
                        </a:spcAft>
                        <a:buClrTx/>
                        <a:buSzTx/>
                        <a:buFontTx/>
                        <a:buNone/>
                        <a:tabLst/>
                      </a:pPr>
                      <a:r>
                        <a:rPr kumimoji="1" lang="en-US" altLang="zh-TW" sz="1000" b="0" i="0" u="none" strike="noStrike" cap="none" normalizeH="0" baseline="0" dirty="0" smtClean="0">
                          <a:ln>
                            <a:noFill/>
                          </a:ln>
                          <a:solidFill>
                            <a:schemeClr val="tx1"/>
                          </a:solidFill>
                          <a:effectLst/>
                          <a:latin typeface="標楷體" pitchFamily="65" charset="-120"/>
                          <a:ea typeface="標楷體" pitchFamily="65" charset="-120"/>
                          <a:cs typeface="Times New Roman" pitchFamily="18" charset="0"/>
                        </a:rPr>
                        <a:t>+2/3</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gridSpan="2" vMerge="1">
                  <a:txBody>
                    <a:bodyPr/>
                    <a:lstStyle/>
                    <a:p>
                      <a:endParaRPr lang="zh-TW" altLang="en-US"/>
                    </a:p>
                  </a:txBody>
                  <a:tcPr/>
                </a:tc>
                <a:tc hMerge="1" vMerge="1">
                  <a:txBody>
                    <a:bodyPr/>
                    <a:lstStyle/>
                    <a:p>
                      <a:endParaRPr lang="zh-TW" altLang="en-US"/>
                    </a:p>
                  </a:txBody>
                  <a:tcPr/>
                </a:tc>
              </a:tr>
              <a:tr h="297130">
                <a:tc>
                  <a:txBody>
                    <a:bodyPr/>
                    <a:lstStyle/>
                    <a:p>
                      <a:pPr marL="0" marR="0" lvl="0" indent="0" algn="ctr" defTabSz="914400" rtl="0" eaLnBrk="1" fontAlgn="base" latinLnBrk="0" hangingPunct="1">
                        <a:lnSpc>
                          <a:spcPct val="50000"/>
                        </a:lnSpc>
                        <a:spcBef>
                          <a:spcPct val="0"/>
                        </a:spcBef>
                        <a:spcAft>
                          <a:spcPct val="0"/>
                        </a:spcAft>
                        <a:buClrTx/>
                        <a:buSzTx/>
                        <a:buFontTx/>
                        <a:buNone/>
                        <a:tabLst/>
                      </a:pPr>
                      <a:r>
                        <a:rPr kumimoji="1" lang="en-US" altLang="zh-TW" sz="1200" b="0" i="0" u="none" strike="noStrike" cap="none" normalizeH="0" baseline="0" smtClean="0">
                          <a:ln>
                            <a:noFill/>
                          </a:ln>
                          <a:solidFill>
                            <a:schemeClr val="tx1"/>
                          </a:solidFill>
                          <a:effectLst/>
                          <a:latin typeface="標楷體" pitchFamily="65" charset="-120"/>
                          <a:ea typeface="標楷體" pitchFamily="65" charset="-120"/>
                          <a:cs typeface="Times New Roman" pitchFamily="18" charset="0"/>
                        </a:rPr>
                        <a:t>6</a:t>
                      </a:r>
                      <a:endParaRPr kumimoji="1" lang="en-US" altLang="zh-TW" sz="1800" b="0" i="0" u="none" strike="noStrike" cap="none" normalizeH="0" baseline="0" smtClean="0">
                        <a:ln>
                          <a:noFill/>
                        </a:ln>
                        <a:solidFill>
                          <a:schemeClr val="tx1"/>
                        </a:solidFill>
                        <a:effectLst/>
                        <a:latin typeface="Arial" charset="0"/>
                        <a:ea typeface="標楷體" pitchFamily="65" charset="-120"/>
                        <a:cs typeface="Times New Roman" pitchFamily="18"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50000"/>
                        </a:lnSpc>
                        <a:spcBef>
                          <a:spcPct val="20000"/>
                        </a:spcBef>
                        <a:spcAft>
                          <a:spcPct val="0"/>
                        </a:spcAft>
                        <a:buClr>
                          <a:schemeClr val="accent2"/>
                        </a:buClr>
                        <a:buSzTx/>
                        <a:buFont typeface="Wingdings" pitchFamily="2" charset="2"/>
                        <a:buNone/>
                        <a:tabLst/>
                      </a:pPr>
                      <a:endParaRPr kumimoji="1" lang="zh-TW" altLang="zh-TW" sz="2600" b="0" i="0" u="none" strike="noStrike" cap="none" normalizeH="0" baseline="0" smtClean="0">
                        <a:ln>
                          <a:noFill/>
                        </a:ln>
                        <a:solidFill>
                          <a:schemeClr val="tx1"/>
                        </a:solidFill>
                        <a:effectLst/>
                        <a:latin typeface="Verdana" pitchFamily="34" charset="0"/>
                        <a:ea typeface="新細明體" pitchFamily="18" charset="-120"/>
                      </a:endParaRPr>
                    </a:p>
                  </a:txBody>
                  <a:tcP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FF"/>
                    </a:solidFill>
                  </a:tcPr>
                </a:tc>
                <a:tc>
                  <a:txBody>
                    <a:bodyPr/>
                    <a:lstStyle/>
                    <a:p>
                      <a:pPr marL="0" marR="0" lvl="0" indent="0" algn="l" defTabSz="914400" rtl="0" eaLnBrk="1" fontAlgn="base" latinLnBrk="0" hangingPunct="1">
                        <a:lnSpc>
                          <a:spcPct val="50000"/>
                        </a:lnSpc>
                        <a:spcBef>
                          <a:spcPct val="20000"/>
                        </a:spcBef>
                        <a:spcAft>
                          <a:spcPct val="0"/>
                        </a:spcAft>
                        <a:buClr>
                          <a:schemeClr val="accent2"/>
                        </a:buClr>
                        <a:buSzTx/>
                        <a:buFont typeface="Wingdings" pitchFamily="2" charset="2"/>
                        <a:buNone/>
                        <a:tabLst/>
                      </a:pPr>
                      <a:endParaRPr kumimoji="1" lang="zh-TW" altLang="zh-TW" sz="2600" b="0" i="0" u="none" strike="noStrike" cap="none" normalizeH="0" baseline="0" smtClean="0">
                        <a:ln>
                          <a:noFill/>
                        </a:ln>
                        <a:solidFill>
                          <a:schemeClr val="tx1"/>
                        </a:solidFill>
                        <a:effectLst/>
                        <a:latin typeface="Verdana" pitchFamily="34" charset="0"/>
                        <a:ea typeface="新細明體" pitchFamily="18" charset="-12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FF"/>
                    </a:solidFill>
                  </a:tcPr>
                </a:tc>
                <a:tc vMerge="1">
                  <a:txBody>
                    <a:bodyPr/>
                    <a:lstStyle/>
                    <a:p>
                      <a:endParaRPr lang="zh-TW" altLang="en-US"/>
                    </a:p>
                  </a:txBody>
                  <a:tcPr/>
                </a:tc>
                <a:tc>
                  <a:txBody>
                    <a:bodyPr/>
                    <a:lstStyle/>
                    <a:p>
                      <a:pPr marL="0" marR="0" lvl="0" indent="0" algn="l" defTabSz="914400" rtl="0" eaLnBrk="1" fontAlgn="base" latinLnBrk="0" hangingPunct="1">
                        <a:lnSpc>
                          <a:spcPct val="50000"/>
                        </a:lnSpc>
                        <a:spcBef>
                          <a:spcPct val="20000"/>
                        </a:spcBef>
                        <a:spcAft>
                          <a:spcPct val="0"/>
                        </a:spcAft>
                        <a:buClr>
                          <a:schemeClr val="accent2"/>
                        </a:buClr>
                        <a:buSzTx/>
                        <a:buFont typeface="Wingdings" pitchFamily="2" charset="2"/>
                        <a:buNone/>
                        <a:tabLst/>
                      </a:pPr>
                      <a:endParaRPr kumimoji="1" lang="zh-TW" altLang="zh-TW" sz="2600" b="0" i="0" u="none" strike="noStrike" cap="none" normalizeH="0" baseline="0" smtClean="0">
                        <a:ln>
                          <a:noFill/>
                        </a:ln>
                        <a:solidFill>
                          <a:schemeClr val="tx1"/>
                        </a:solidFill>
                        <a:effectLst/>
                        <a:latin typeface="Verdana" pitchFamily="34" charset="0"/>
                        <a:ea typeface="新細明體" pitchFamily="18" charset="-12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FF"/>
                    </a:solidFill>
                  </a:tcPr>
                </a:tc>
                <a:tc>
                  <a:txBody>
                    <a:bodyPr/>
                    <a:lstStyle/>
                    <a:p>
                      <a:pPr marL="0" marR="0" lvl="0" indent="0" algn="l" defTabSz="914400" rtl="0" eaLnBrk="1" fontAlgn="base" latinLnBrk="0" hangingPunct="1">
                        <a:lnSpc>
                          <a:spcPct val="50000"/>
                        </a:lnSpc>
                        <a:spcBef>
                          <a:spcPct val="20000"/>
                        </a:spcBef>
                        <a:spcAft>
                          <a:spcPct val="0"/>
                        </a:spcAft>
                        <a:buClr>
                          <a:schemeClr val="accent2"/>
                        </a:buClr>
                        <a:buSzTx/>
                        <a:buFont typeface="Wingdings" pitchFamily="2" charset="2"/>
                        <a:buNone/>
                        <a:tabLst/>
                      </a:pPr>
                      <a:endParaRPr kumimoji="1" lang="zh-TW" altLang="zh-TW" sz="2600" b="0" i="0" u="none" strike="noStrike" cap="none" normalizeH="0" baseline="0" smtClean="0">
                        <a:ln>
                          <a:noFill/>
                        </a:ln>
                        <a:solidFill>
                          <a:schemeClr val="tx1"/>
                        </a:solidFill>
                        <a:effectLst/>
                        <a:latin typeface="Verdana" pitchFamily="34" charset="0"/>
                        <a:ea typeface="新細明體" pitchFamily="18" charset="-12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FF"/>
                    </a:solidFill>
                  </a:tcPr>
                </a:tc>
                <a:tc>
                  <a:txBody>
                    <a:bodyPr/>
                    <a:lstStyle/>
                    <a:p>
                      <a:pPr marL="0" marR="0" lvl="0" indent="0" algn="ctr" defTabSz="914400" rtl="0" eaLnBrk="1" fontAlgn="base" latinLnBrk="0" hangingPunct="1">
                        <a:lnSpc>
                          <a:spcPct val="50000"/>
                        </a:lnSpc>
                        <a:spcBef>
                          <a:spcPct val="0"/>
                        </a:spcBef>
                        <a:spcAft>
                          <a:spcPct val="0"/>
                        </a:spcAft>
                        <a:buClrTx/>
                        <a:buSzTx/>
                        <a:buFontTx/>
                        <a:buNone/>
                        <a:tabLst/>
                      </a:pPr>
                      <a:r>
                        <a:rPr kumimoji="1" lang="en-US" altLang="zh-TW" sz="1000" b="0" i="0" u="none" strike="noStrike" cap="none" normalizeH="0" baseline="0" dirty="0" smtClean="0">
                          <a:ln>
                            <a:noFill/>
                          </a:ln>
                          <a:solidFill>
                            <a:schemeClr val="tx1"/>
                          </a:solidFill>
                          <a:effectLst/>
                          <a:latin typeface="標楷體" pitchFamily="65" charset="-120"/>
                          <a:ea typeface="標楷體" pitchFamily="65" charset="-120"/>
                          <a:cs typeface="Times New Roman" pitchFamily="18" charset="0"/>
                        </a:rPr>
                        <a:t>+2/3</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gridSpan="2" vMerge="1">
                  <a:txBody>
                    <a:bodyPr/>
                    <a:lstStyle/>
                    <a:p>
                      <a:endParaRPr lang="zh-TW" altLang="en-US"/>
                    </a:p>
                  </a:txBody>
                  <a:tcPr/>
                </a:tc>
                <a:tc hMerge="1" vMerge="1">
                  <a:txBody>
                    <a:bodyPr/>
                    <a:lstStyle/>
                    <a:p>
                      <a:endParaRPr lang="zh-TW" altLang="en-US"/>
                    </a:p>
                  </a:txBody>
                  <a:tcPr/>
                </a:tc>
              </a:tr>
              <a:tr h="297130">
                <a:tc>
                  <a:txBody>
                    <a:bodyPr/>
                    <a:lstStyle/>
                    <a:p>
                      <a:pPr marL="0" marR="0" lvl="0" indent="0" algn="ctr" defTabSz="914400" rtl="0" eaLnBrk="1" fontAlgn="base" latinLnBrk="0" hangingPunct="1">
                        <a:lnSpc>
                          <a:spcPct val="50000"/>
                        </a:lnSpc>
                        <a:spcBef>
                          <a:spcPct val="0"/>
                        </a:spcBef>
                        <a:spcAft>
                          <a:spcPct val="0"/>
                        </a:spcAft>
                        <a:buClrTx/>
                        <a:buSzTx/>
                        <a:buFontTx/>
                        <a:buNone/>
                        <a:tabLst/>
                      </a:pPr>
                      <a:r>
                        <a:rPr kumimoji="1" lang="en-US" altLang="zh-TW" sz="1200" b="0" i="0" u="none" strike="noStrike" cap="none" normalizeH="0" baseline="0" smtClean="0">
                          <a:ln>
                            <a:noFill/>
                          </a:ln>
                          <a:solidFill>
                            <a:schemeClr val="tx1"/>
                          </a:solidFill>
                          <a:effectLst/>
                          <a:latin typeface="標楷體" pitchFamily="65" charset="-120"/>
                          <a:ea typeface="標楷體" pitchFamily="65" charset="-120"/>
                          <a:cs typeface="Times New Roman" pitchFamily="18" charset="0"/>
                        </a:rPr>
                        <a:t>7</a:t>
                      </a:r>
                      <a:endParaRPr kumimoji="1" lang="en-US" altLang="zh-TW" sz="1800" b="0" i="0" u="none" strike="noStrike" cap="none" normalizeH="0" baseline="0" smtClean="0">
                        <a:ln>
                          <a:noFill/>
                        </a:ln>
                        <a:solidFill>
                          <a:schemeClr val="tx1"/>
                        </a:solidFill>
                        <a:effectLst/>
                        <a:latin typeface="Arial" charset="0"/>
                        <a:ea typeface="標楷體" pitchFamily="65" charset="-120"/>
                        <a:cs typeface="Times New Roman" pitchFamily="18"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50000"/>
                        </a:lnSpc>
                        <a:spcBef>
                          <a:spcPct val="20000"/>
                        </a:spcBef>
                        <a:spcAft>
                          <a:spcPct val="0"/>
                        </a:spcAft>
                        <a:buClr>
                          <a:schemeClr val="accent2"/>
                        </a:buClr>
                        <a:buSzTx/>
                        <a:buFont typeface="Wingdings" pitchFamily="2" charset="2"/>
                        <a:buNone/>
                        <a:tabLst/>
                      </a:pPr>
                      <a:endParaRPr kumimoji="1" lang="zh-TW" altLang="zh-TW" sz="2600" b="0" i="0" u="none" strike="noStrike" cap="none" normalizeH="0" baseline="0" smtClean="0">
                        <a:ln>
                          <a:noFill/>
                        </a:ln>
                        <a:solidFill>
                          <a:schemeClr val="tx1"/>
                        </a:solidFill>
                        <a:effectLst/>
                        <a:latin typeface="Verdana" pitchFamily="34" charset="0"/>
                        <a:ea typeface="新細明體" pitchFamily="18" charset="-120"/>
                      </a:endParaRPr>
                    </a:p>
                  </a:txBody>
                  <a:tcP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FF"/>
                    </a:solidFill>
                  </a:tcPr>
                </a:tc>
                <a:tc>
                  <a:txBody>
                    <a:bodyPr/>
                    <a:lstStyle/>
                    <a:p>
                      <a:pPr marL="0" marR="0" lvl="0" indent="0" algn="l" defTabSz="914400" rtl="0" eaLnBrk="1" fontAlgn="base" latinLnBrk="0" hangingPunct="1">
                        <a:lnSpc>
                          <a:spcPct val="50000"/>
                        </a:lnSpc>
                        <a:spcBef>
                          <a:spcPct val="20000"/>
                        </a:spcBef>
                        <a:spcAft>
                          <a:spcPct val="0"/>
                        </a:spcAft>
                        <a:buClr>
                          <a:schemeClr val="accent2"/>
                        </a:buClr>
                        <a:buSzTx/>
                        <a:buFont typeface="Wingdings" pitchFamily="2" charset="2"/>
                        <a:buNone/>
                        <a:tabLst/>
                      </a:pPr>
                      <a:endParaRPr kumimoji="1" lang="zh-TW" altLang="zh-TW" sz="2600" b="0" i="0" u="none" strike="noStrike" cap="none" normalizeH="0" baseline="0" smtClean="0">
                        <a:ln>
                          <a:noFill/>
                        </a:ln>
                        <a:solidFill>
                          <a:schemeClr val="tx1"/>
                        </a:solidFill>
                        <a:effectLst/>
                        <a:latin typeface="Verdana" pitchFamily="34" charset="0"/>
                        <a:ea typeface="新細明體" pitchFamily="18" charset="-12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FF"/>
                    </a:solidFill>
                  </a:tcPr>
                </a:tc>
                <a:tc vMerge="1">
                  <a:txBody>
                    <a:bodyPr/>
                    <a:lstStyle/>
                    <a:p>
                      <a:endParaRPr lang="zh-TW" altLang="en-US"/>
                    </a:p>
                  </a:txBody>
                  <a:tcPr/>
                </a:tc>
                <a:tc>
                  <a:txBody>
                    <a:bodyPr/>
                    <a:lstStyle/>
                    <a:p>
                      <a:pPr marL="0" marR="0" lvl="0" indent="0" algn="l" defTabSz="914400" rtl="0" eaLnBrk="1" fontAlgn="base" latinLnBrk="0" hangingPunct="1">
                        <a:lnSpc>
                          <a:spcPct val="50000"/>
                        </a:lnSpc>
                        <a:spcBef>
                          <a:spcPct val="20000"/>
                        </a:spcBef>
                        <a:spcAft>
                          <a:spcPct val="0"/>
                        </a:spcAft>
                        <a:buClr>
                          <a:schemeClr val="accent2"/>
                        </a:buClr>
                        <a:buSzTx/>
                        <a:buFont typeface="Wingdings" pitchFamily="2" charset="2"/>
                        <a:buNone/>
                        <a:tabLst/>
                      </a:pPr>
                      <a:endParaRPr kumimoji="1" lang="zh-TW" altLang="zh-TW" sz="2600" b="0" i="0" u="none" strike="noStrike" cap="none" normalizeH="0" baseline="0" smtClean="0">
                        <a:ln>
                          <a:noFill/>
                        </a:ln>
                        <a:solidFill>
                          <a:schemeClr val="tx1"/>
                        </a:solidFill>
                        <a:effectLst/>
                        <a:latin typeface="Verdana" pitchFamily="34" charset="0"/>
                        <a:ea typeface="新細明體" pitchFamily="18" charset="-12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FF"/>
                    </a:solidFill>
                  </a:tcPr>
                </a:tc>
                <a:tc>
                  <a:txBody>
                    <a:bodyPr/>
                    <a:lstStyle/>
                    <a:p>
                      <a:pPr marL="0" marR="0" lvl="0" indent="0" algn="l" defTabSz="914400" rtl="0" eaLnBrk="1" fontAlgn="base" latinLnBrk="0" hangingPunct="1">
                        <a:lnSpc>
                          <a:spcPct val="50000"/>
                        </a:lnSpc>
                        <a:spcBef>
                          <a:spcPct val="20000"/>
                        </a:spcBef>
                        <a:spcAft>
                          <a:spcPct val="0"/>
                        </a:spcAft>
                        <a:buClr>
                          <a:schemeClr val="accent2"/>
                        </a:buClr>
                        <a:buSzTx/>
                        <a:buFont typeface="Wingdings" pitchFamily="2" charset="2"/>
                        <a:buNone/>
                        <a:tabLst/>
                      </a:pPr>
                      <a:endParaRPr kumimoji="1" lang="zh-TW" altLang="zh-TW" sz="2600" b="0" i="0" u="none" strike="noStrike" cap="none" normalizeH="0" baseline="0" smtClean="0">
                        <a:ln>
                          <a:noFill/>
                        </a:ln>
                        <a:solidFill>
                          <a:schemeClr val="tx1"/>
                        </a:solidFill>
                        <a:effectLst/>
                        <a:latin typeface="Verdana" pitchFamily="34" charset="0"/>
                        <a:ea typeface="新細明體" pitchFamily="18" charset="-12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FF"/>
                    </a:solidFill>
                  </a:tcPr>
                </a:tc>
                <a:tc>
                  <a:txBody>
                    <a:bodyPr/>
                    <a:lstStyle/>
                    <a:p>
                      <a:pPr marL="0" marR="0" lvl="0" indent="0" algn="ctr" defTabSz="914400" rtl="0" eaLnBrk="1" fontAlgn="base" latinLnBrk="0" hangingPunct="1">
                        <a:lnSpc>
                          <a:spcPct val="50000"/>
                        </a:lnSpc>
                        <a:spcBef>
                          <a:spcPct val="0"/>
                        </a:spcBef>
                        <a:spcAft>
                          <a:spcPct val="0"/>
                        </a:spcAft>
                        <a:buClrTx/>
                        <a:buSzTx/>
                        <a:buFontTx/>
                        <a:buNone/>
                        <a:tabLst/>
                      </a:pPr>
                      <a:r>
                        <a:rPr kumimoji="1" lang="en-US" altLang="zh-TW" sz="1000" b="0" i="0" u="none" strike="noStrike" cap="none" normalizeH="0" baseline="0" dirty="0" smtClean="0">
                          <a:ln>
                            <a:noFill/>
                          </a:ln>
                          <a:solidFill>
                            <a:schemeClr val="tx1"/>
                          </a:solidFill>
                          <a:effectLst/>
                          <a:latin typeface="標楷體" pitchFamily="65" charset="-120"/>
                          <a:ea typeface="標楷體" pitchFamily="65" charset="-120"/>
                          <a:cs typeface="Times New Roman" pitchFamily="18" charset="0"/>
                        </a:rPr>
                        <a:t>+2/3</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gridSpan="2" vMerge="1">
                  <a:txBody>
                    <a:bodyPr/>
                    <a:lstStyle/>
                    <a:p>
                      <a:endParaRPr lang="zh-TW" altLang="en-US"/>
                    </a:p>
                  </a:txBody>
                  <a:tcPr/>
                </a:tc>
                <a:tc hMerge="1" vMerge="1">
                  <a:txBody>
                    <a:bodyPr/>
                    <a:lstStyle/>
                    <a:p>
                      <a:endParaRPr lang="zh-TW" altLang="en-US"/>
                    </a:p>
                  </a:txBody>
                  <a:tcPr/>
                </a:tc>
              </a:tr>
              <a:tr h="297130">
                <a:tc>
                  <a:txBody>
                    <a:bodyPr/>
                    <a:lstStyle/>
                    <a:p>
                      <a:pPr marL="0" marR="0" lvl="0" indent="0" algn="ctr" defTabSz="914400" rtl="0" eaLnBrk="1" fontAlgn="base" latinLnBrk="0" hangingPunct="1">
                        <a:lnSpc>
                          <a:spcPct val="50000"/>
                        </a:lnSpc>
                        <a:spcBef>
                          <a:spcPct val="0"/>
                        </a:spcBef>
                        <a:spcAft>
                          <a:spcPct val="0"/>
                        </a:spcAft>
                        <a:buClrTx/>
                        <a:buSzTx/>
                        <a:buFontTx/>
                        <a:buNone/>
                        <a:tabLst/>
                      </a:pPr>
                      <a:r>
                        <a:rPr kumimoji="1" lang="en-US" altLang="zh-TW" sz="1200" b="0" i="0" u="none" strike="noStrike" cap="none" normalizeH="0" baseline="0" smtClean="0">
                          <a:ln>
                            <a:noFill/>
                          </a:ln>
                          <a:solidFill>
                            <a:schemeClr val="tx1"/>
                          </a:solidFill>
                          <a:effectLst/>
                          <a:latin typeface="標楷體" pitchFamily="65" charset="-120"/>
                          <a:ea typeface="標楷體" pitchFamily="65" charset="-120"/>
                          <a:cs typeface="Times New Roman" pitchFamily="18" charset="0"/>
                        </a:rPr>
                        <a:t>8</a:t>
                      </a:r>
                      <a:endParaRPr kumimoji="1" lang="en-US" altLang="zh-TW" sz="1800" b="0" i="0" u="none" strike="noStrike" cap="none" normalizeH="0" baseline="0" smtClean="0">
                        <a:ln>
                          <a:noFill/>
                        </a:ln>
                        <a:solidFill>
                          <a:schemeClr val="tx1"/>
                        </a:solidFill>
                        <a:effectLst/>
                        <a:latin typeface="Arial" charset="0"/>
                        <a:ea typeface="標楷體" pitchFamily="65" charset="-120"/>
                        <a:cs typeface="Times New Roman" pitchFamily="18"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50000"/>
                        </a:lnSpc>
                        <a:spcBef>
                          <a:spcPct val="20000"/>
                        </a:spcBef>
                        <a:spcAft>
                          <a:spcPct val="0"/>
                        </a:spcAft>
                        <a:buClr>
                          <a:schemeClr val="accent2"/>
                        </a:buClr>
                        <a:buSzTx/>
                        <a:buFont typeface="Wingdings" pitchFamily="2" charset="2"/>
                        <a:buNone/>
                        <a:tabLst/>
                      </a:pPr>
                      <a:endParaRPr kumimoji="1" lang="zh-TW" altLang="zh-TW" sz="2600" b="0" i="0" u="none" strike="noStrike" cap="none" normalizeH="0" baseline="0" smtClean="0">
                        <a:ln>
                          <a:noFill/>
                        </a:ln>
                        <a:solidFill>
                          <a:schemeClr val="tx1"/>
                        </a:solidFill>
                        <a:effectLst/>
                        <a:latin typeface="Verdana" pitchFamily="34" charset="0"/>
                        <a:ea typeface="新細明體" pitchFamily="18" charset="-120"/>
                      </a:endParaRPr>
                    </a:p>
                  </a:txBody>
                  <a:tcP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00CCFF"/>
                    </a:solidFill>
                  </a:tcPr>
                </a:tc>
                <a:tc>
                  <a:txBody>
                    <a:bodyPr/>
                    <a:lstStyle/>
                    <a:p>
                      <a:pPr marL="0" marR="0" lvl="0" indent="0" algn="l" defTabSz="914400" rtl="0" eaLnBrk="1" fontAlgn="base" latinLnBrk="0" hangingPunct="1">
                        <a:lnSpc>
                          <a:spcPct val="50000"/>
                        </a:lnSpc>
                        <a:spcBef>
                          <a:spcPct val="20000"/>
                        </a:spcBef>
                        <a:spcAft>
                          <a:spcPct val="0"/>
                        </a:spcAft>
                        <a:buClr>
                          <a:schemeClr val="accent2"/>
                        </a:buClr>
                        <a:buSzTx/>
                        <a:buFont typeface="Wingdings" pitchFamily="2" charset="2"/>
                        <a:buNone/>
                        <a:tabLst/>
                      </a:pPr>
                      <a:endParaRPr kumimoji="1" lang="zh-TW" altLang="zh-TW" sz="2600" b="0" i="0" u="none" strike="noStrike" cap="none" normalizeH="0" baseline="0" smtClean="0">
                        <a:ln>
                          <a:noFill/>
                        </a:ln>
                        <a:solidFill>
                          <a:schemeClr val="tx1"/>
                        </a:solidFill>
                        <a:effectLst/>
                        <a:latin typeface="Verdana" pitchFamily="34" charset="0"/>
                        <a:ea typeface="新細明體" pitchFamily="18" charset="-12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00CCFF"/>
                    </a:solidFill>
                  </a:tcPr>
                </a:tc>
                <a:tc vMerge="1">
                  <a:txBody>
                    <a:bodyPr/>
                    <a:lstStyle/>
                    <a:p>
                      <a:endParaRPr lang="zh-TW" altLang="en-US"/>
                    </a:p>
                  </a:txBody>
                  <a:tcPr/>
                </a:tc>
                <a:tc>
                  <a:txBody>
                    <a:bodyPr/>
                    <a:lstStyle/>
                    <a:p>
                      <a:pPr marL="0" marR="0" lvl="0" indent="0" algn="l" defTabSz="914400" rtl="0" eaLnBrk="1" fontAlgn="base" latinLnBrk="0" hangingPunct="1">
                        <a:lnSpc>
                          <a:spcPct val="50000"/>
                        </a:lnSpc>
                        <a:spcBef>
                          <a:spcPct val="20000"/>
                        </a:spcBef>
                        <a:spcAft>
                          <a:spcPct val="0"/>
                        </a:spcAft>
                        <a:buClr>
                          <a:schemeClr val="accent2"/>
                        </a:buClr>
                        <a:buSzTx/>
                        <a:buFont typeface="Wingdings" pitchFamily="2" charset="2"/>
                        <a:buNone/>
                        <a:tabLst/>
                      </a:pPr>
                      <a:endParaRPr kumimoji="1" lang="zh-TW" altLang="zh-TW" sz="2600" b="0" i="0" u="none" strike="noStrike" cap="none" normalizeH="0" baseline="0" smtClean="0">
                        <a:ln>
                          <a:noFill/>
                        </a:ln>
                        <a:solidFill>
                          <a:schemeClr val="tx1"/>
                        </a:solidFill>
                        <a:effectLst/>
                        <a:latin typeface="Verdana" pitchFamily="34" charset="0"/>
                        <a:ea typeface="新細明體" pitchFamily="18" charset="-12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00CCFF"/>
                    </a:solidFill>
                  </a:tcPr>
                </a:tc>
                <a:tc>
                  <a:txBody>
                    <a:bodyPr/>
                    <a:lstStyle/>
                    <a:p>
                      <a:pPr marL="0" marR="0" lvl="0" indent="0" algn="l" defTabSz="914400" rtl="0" eaLnBrk="1" fontAlgn="base" latinLnBrk="0" hangingPunct="1">
                        <a:lnSpc>
                          <a:spcPct val="50000"/>
                        </a:lnSpc>
                        <a:spcBef>
                          <a:spcPct val="20000"/>
                        </a:spcBef>
                        <a:spcAft>
                          <a:spcPct val="0"/>
                        </a:spcAft>
                        <a:buClr>
                          <a:schemeClr val="accent2"/>
                        </a:buClr>
                        <a:buSzTx/>
                        <a:buFont typeface="Wingdings" pitchFamily="2" charset="2"/>
                        <a:buNone/>
                        <a:tabLst/>
                      </a:pPr>
                      <a:endParaRPr kumimoji="1" lang="zh-TW" altLang="zh-TW" sz="2600" b="0" i="0" u="none" strike="noStrike" cap="none" normalizeH="0" baseline="0" smtClean="0">
                        <a:ln>
                          <a:noFill/>
                        </a:ln>
                        <a:solidFill>
                          <a:schemeClr val="tx1"/>
                        </a:solidFill>
                        <a:effectLst/>
                        <a:latin typeface="Verdana" pitchFamily="34" charset="0"/>
                        <a:ea typeface="新細明體" pitchFamily="18" charset="-12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00CCFF"/>
                    </a:solidFill>
                  </a:tcPr>
                </a:tc>
                <a:tc>
                  <a:txBody>
                    <a:bodyPr/>
                    <a:lstStyle/>
                    <a:p>
                      <a:pPr marL="0" marR="0" lvl="0" indent="0" algn="ctr" defTabSz="914400" rtl="0" eaLnBrk="1" fontAlgn="base" latinLnBrk="0" hangingPunct="1">
                        <a:lnSpc>
                          <a:spcPct val="50000"/>
                        </a:lnSpc>
                        <a:spcBef>
                          <a:spcPct val="0"/>
                        </a:spcBef>
                        <a:spcAft>
                          <a:spcPct val="0"/>
                        </a:spcAft>
                        <a:buClrTx/>
                        <a:buSzTx/>
                        <a:buFontTx/>
                        <a:buNone/>
                        <a:tabLst/>
                      </a:pPr>
                      <a:r>
                        <a:rPr kumimoji="1" lang="en-US" altLang="zh-TW" sz="1000" b="0" i="0" u="none" strike="noStrike" cap="none" normalizeH="0" baseline="0" dirty="0" smtClean="0">
                          <a:ln>
                            <a:noFill/>
                          </a:ln>
                          <a:solidFill>
                            <a:schemeClr val="tx1"/>
                          </a:solidFill>
                          <a:effectLst/>
                          <a:latin typeface="標楷體" pitchFamily="65" charset="-120"/>
                          <a:ea typeface="標楷體" pitchFamily="65" charset="-120"/>
                          <a:cs typeface="Times New Roman" pitchFamily="18" charset="0"/>
                        </a:rPr>
                        <a:t>+2/3</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FF00"/>
                    </a:solidFill>
                  </a:tcPr>
                </a:tc>
                <a:tc gridSpan="2" vMerge="1">
                  <a:txBody>
                    <a:bodyPr/>
                    <a:lstStyle/>
                    <a:p>
                      <a:endParaRPr lang="zh-TW" altLang="en-US"/>
                    </a:p>
                  </a:txBody>
                  <a:tcPr/>
                </a:tc>
                <a:tc hMerge="1" vMerge="1">
                  <a:txBody>
                    <a:bodyPr/>
                    <a:lstStyle/>
                    <a:p>
                      <a:endParaRPr lang="zh-TW" altLang="en-US"/>
                    </a:p>
                  </a:txBody>
                  <a:tcPr/>
                </a:tc>
              </a:tr>
              <a:tr h="297130">
                <a:tc>
                  <a:txBody>
                    <a:bodyPr/>
                    <a:lstStyle/>
                    <a:p>
                      <a:pPr marL="0" marR="0" lvl="0" indent="0" algn="l" defTabSz="914400" rtl="0" eaLnBrk="1" fontAlgn="base" latinLnBrk="0" hangingPunct="1">
                        <a:lnSpc>
                          <a:spcPct val="50000"/>
                        </a:lnSpc>
                        <a:spcBef>
                          <a:spcPct val="20000"/>
                        </a:spcBef>
                        <a:spcAft>
                          <a:spcPct val="0"/>
                        </a:spcAft>
                        <a:buClr>
                          <a:schemeClr val="accent2"/>
                        </a:buClr>
                        <a:buSzTx/>
                        <a:buFont typeface="Wingdings" pitchFamily="2" charset="2"/>
                        <a:buNone/>
                        <a:tabLst/>
                      </a:pPr>
                      <a:endParaRPr kumimoji="1" lang="zh-TW" altLang="zh-TW" sz="2600" b="0" i="0" u="none" strike="noStrike" cap="none" normalizeH="0" baseline="0" smtClean="0">
                        <a:ln>
                          <a:noFill/>
                        </a:ln>
                        <a:solidFill>
                          <a:schemeClr val="tx1"/>
                        </a:solidFill>
                        <a:effectLst/>
                        <a:latin typeface="Verdana" pitchFamily="34" charset="0"/>
                        <a:ea typeface="新細明體" pitchFamily="18" charset="-12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gridSpan="8">
                  <a:txBody>
                    <a:bodyPr/>
                    <a:lstStyle/>
                    <a:p>
                      <a:pPr marL="0" marR="0" lvl="0" indent="0" algn="ctr" defTabSz="914400" rtl="0" eaLnBrk="1" fontAlgn="base" latinLnBrk="0" hangingPunct="1">
                        <a:lnSpc>
                          <a:spcPct val="50000"/>
                        </a:lnSpc>
                        <a:spcBef>
                          <a:spcPct val="0"/>
                        </a:spcBef>
                        <a:spcAft>
                          <a:spcPct val="0"/>
                        </a:spcAft>
                        <a:buClrTx/>
                        <a:buSzTx/>
                        <a:buFontTx/>
                        <a:buNone/>
                        <a:tabLst/>
                      </a:pPr>
                      <a:r>
                        <a:rPr kumimoji="1" lang="en-US" altLang="zh-TW" sz="1200" b="0" i="0" u="none" strike="noStrike" cap="none" normalizeH="0" baseline="0" dirty="0" smtClean="0">
                          <a:ln>
                            <a:noFill/>
                          </a:ln>
                          <a:solidFill>
                            <a:schemeClr val="tx1"/>
                          </a:solidFill>
                          <a:effectLst/>
                          <a:latin typeface="標楷體" pitchFamily="65" charset="-120"/>
                          <a:ea typeface="標楷體" pitchFamily="65" charset="-120"/>
                          <a:cs typeface="Times New Roman" pitchFamily="18" charset="0"/>
                        </a:rPr>
                        <a:t>40</a:t>
                      </a:r>
                      <a:r>
                        <a:rPr kumimoji="1" lang="zh-TW" altLang="en-US" sz="1200" b="0" i="0" u="none" strike="noStrike" cap="none" normalizeH="0" baseline="0" dirty="0" smtClean="0">
                          <a:ln>
                            <a:noFill/>
                          </a:ln>
                          <a:solidFill>
                            <a:schemeClr val="tx1"/>
                          </a:solidFill>
                          <a:effectLst/>
                          <a:latin typeface="標楷體" pitchFamily="65" charset="-120"/>
                          <a:ea typeface="標楷體" pitchFamily="65" charset="-120"/>
                          <a:cs typeface="Times New Roman" pitchFamily="18" charset="0"/>
                        </a:rPr>
                        <a:t>小時</a:t>
                      </a:r>
                      <a:endParaRPr kumimoji="1" lang="zh-TW" altLang="en-US" sz="1800" b="0" i="0" u="none" strike="noStrike" cap="none" normalizeH="0" baseline="0" dirty="0" smtClean="0">
                        <a:ln>
                          <a:noFill/>
                        </a:ln>
                        <a:solidFill>
                          <a:schemeClr val="tx1"/>
                        </a:solidFill>
                        <a:effectLst/>
                        <a:latin typeface="Arial" charset="0"/>
                        <a:ea typeface="標楷體" pitchFamily="65" charset="-120"/>
                        <a:cs typeface="Times New Roman" pitchFamily="18"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r>
              <a:tr h="231319">
                <a:tc>
                  <a:txBody>
                    <a:bodyPr/>
                    <a:lstStyle/>
                    <a:p>
                      <a:pPr marL="0" marR="0" lvl="0" indent="0" algn="ctr" defTabSz="914400" rtl="0" eaLnBrk="1" fontAlgn="base" latinLnBrk="0" hangingPunct="1">
                        <a:lnSpc>
                          <a:spcPct val="50000"/>
                        </a:lnSpc>
                        <a:spcBef>
                          <a:spcPct val="0"/>
                        </a:spcBef>
                        <a:spcAft>
                          <a:spcPct val="0"/>
                        </a:spcAft>
                        <a:buClrTx/>
                        <a:buSzTx/>
                        <a:buFontTx/>
                        <a:buNone/>
                        <a:tabLst/>
                      </a:pPr>
                      <a:r>
                        <a:rPr kumimoji="1" lang="en-US" altLang="zh-TW" sz="1200" b="0" i="0" u="none" strike="noStrike" cap="none" normalizeH="0" baseline="0" smtClean="0">
                          <a:ln>
                            <a:noFill/>
                          </a:ln>
                          <a:solidFill>
                            <a:schemeClr val="tx1"/>
                          </a:solidFill>
                          <a:effectLst/>
                          <a:latin typeface="標楷體" pitchFamily="65" charset="-120"/>
                          <a:ea typeface="標楷體" pitchFamily="65" charset="-120"/>
                          <a:cs typeface="Times New Roman" pitchFamily="18" charset="0"/>
                        </a:rPr>
                        <a:t>9</a:t>
                      </a:r>
                      <a:endParaRPr kumimoji="1" lang="en-US" altLang="zh-TW" sz="1800" b="0" i="0" u="none" strike="noStrike" cap="none" normalizeH="0" baseline="0" smtClean="0">
                        <a:ln>
                          <a:noFill/>
                        </a:ln>
                        <a:solidFill>
                          <a:schemeClr val="tx1"/>
                        </a:solidFill>
                        <a:effectLst/>
                        <a:latin typeface="Arial" charset="0"/>
                        <a:ea typeface="標楷體" pitchFamily="65" charset="-120"/>
                        <a:cs typeface="Times New Roman" pitchFamily="18"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50000"/>
                        </a:lnSpc>
                        <a:spcBef>
                          <a:spcPct val="0"/>
                        </a:spcBef>
                        <a:spcAft>
                          <a:spcPct val="0"/>
                        </a:spcAft>
                        <a:buClrTx/>
                        <a:buSzTx/>
                        <a:buFontTx/>
                        <a:buNone/>
                        <a:tabLst/>
                      </a:pPr>
                      <a:r>
                        <a:rPr kumimoji="1" lang="en-US" altLang="zh-TW" sz="1000" b="0" i="0" u="none" strike="noStrike" cap="none" normalizeH="0" baseline="0" smtClean="0">
                          <a:ln>
                            <a:noFill/>
                          </a:ln>
                          <a:solidFill>
                            <a:schemeClr val="tx1"/>
                          </a:solidFill>
                          <a:effectLst/>
                          <a:latin typeface="標楷體" pitchFamily="65" charset="-120"/>
                          <a:ea typeface="標楷體" pitchFamily="65" charset="-120"/>
                          <a:cs typeface="Times New Roman" pitchFamily="18" charset="0"/>
                        </a:rPr>
                        <a:t>H+1/3</a:t>
                      </a:r>
                    </a:p>
                  </a:txBody>
                  <a:tcPr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FF00"/>
                    </a:solidFill>
                  </a:tcPr>
                </a:tc>
                <a:tc>
                  <a:txBody>
                    <a:bodyPr/>
                    <a:lstStyle/>
                    <a:p>
                      <a:pPr marL="0" marR="0" lvl="0" indent="0" algn="l" defTabSz="914400" rtl="0" eaLnBrk="1" fontAlgn="base" latinLnBrk="0" hangingPunct="1">
                        <a:lnSpc>
                          <a:spcPct val="50000"/>
                        </a:lnSpc>
                        <a:spcBef>
                          <a:spcPct val="20000"/>
                        </a:spcBef>
                        <a:spcAft>
                          <a:spcPct val="0"/>
                        </a:spcAft>
                        <a:buClr>
                          <a:schemeClr val="accent2"/>
                        </a:buClr>
                        <a:buSzTx/>
                        <a:buFont typeface="Wingdings" pitchFamily="2" charset="2"/>
                        <a:buNone/>
                        <a:tabLst/>
                      </a:pPr>
                      <a:endParaRPr kumimoji="1" lang="zh-TW" altLang="zh-TW" sz="1000" b="0" i="0" u="none" strike="noStrike" cap="none" normalizeH="0" baseline="0" smtClean="0">
                        <a:ln>
                          <a:noFill/>
                        </a:ln>
                        <a:solidFill>
                          <a:schemeClr val="tx1"/>
                        </a:solidFill>
                        <a:effectLst/>
                        <a:latin typeface="Verdana" pitchFamily="34" charset="0"/>
                        <a:ea typeface="新細明體" pitchFamily="18" charset="-12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FF00"/>
                    </a:solidFill>
                  </a:tcPr>
                </a:tc>
                <a:tc>
                  <a:txBody>
                    <a:bodyPr/>
                    <a:lstStyle/>
                    <a:p>
                      <a:pPr marL="0" marR="0" lvl="0" indent="0" algn="ctr" defTabSz="914400" rtl="0" eaLnBrk="1" fontAlgn="base" latinLnBrk="0" hangingPunct="1">
                        <a:lnSpc>
                          <a:spcPct val="50000"/>
                        </a:lnSpc>
                        <a:spcBef>
                          <a:spcPct val="0"/>
                        </a:spcBef>
                        <a:spcAft>
                          <a:spcPct val="0"/>
                        </a:spcAft>
                        <a:buClrTx/>
                        <a:buSzTx/>
                        <a:buFontTx/>
                        <a:buNone/>
                        <a:tabLst/>
                      </a:pPr>
                      <a:r>
                        <a:rPr kumimoji="1" lang="en-US" altLang="zh-TW" sz="1000" b="0" i="0" u="none" strike="noStrike" cap="none" normalizeH="0" baseline="0" smtClean="0">
                          <a:ln>
                            <a:noFill/>
                          </a:ln>
                          <a:solidFill>
                            <a:schemeClr val="tx1"/>
                          </a:solidFill>
                          <a:effectLst/>
                          <a:latin typeface="標楷體" pitchFamily="65" charset="-120"/>
                          <a:ea typeface="標楷體" pitchFamily="65" charset="-120"/>
                          <a:cs typeface="Times New Roman" pitchFamily="18" charset="0"/>
                        </a:rPr>
                        <a:t>H+1/3</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FF00"/>
                    </a:solidFill>
                  </a:tcPr>
                </a:tc>
                <a:tc>
                  <a:txBody>
                    <a:bodyPr/>
                    <a:lstStyle/>
                    <a:p>
                      <a:pPr marL="0" marR="0" lvl="0" indent="0" algn="l" defTabSz="914400" rtl="0" eaLnBrk="1" fontAlgn="base" latinLnBrk="0" hangingPunct="1">
                        <a:lnSpc>
                          <a:spcPct val="50000"/>
                        </a:lnSpc>
                        <a:spcBef>
                          <a:spcPct val="20000"/>
                        </a:spcBef>
                        <a:spcAft>
                          <a:spcPct val="0"/>
                        </a:spcAft>
                        <a:buClr>
                          <a:schemeClr val="accent2"/>
                        </a:buClr>
                        <a:buSzTx/>
                        <a:buFont typeface="Wingdings" pitchFamily="2" charset="2"/>
                        <a:buNone/>
                        <a:tabLst/>
                      </a:pPr>
                      <a:endParaRPr kumimoji="1" lang="zh-TW" altLang="zh-TW" sz="1000" b="0" i="0" u="none" strike="noStrike" cap="none" normalizeH="0" baseline="0" smtClean="0">
                        <a:ln>
                          <a:noFill/>
                        </a:ln>
                        <a:solidFill>
                          <a:schemeClr val="tx1"/>
                        </a:solidFill>
                        <a:effectLst/>
                        <a:latin typeface="Verdana" pitchFamily="34" charset="0"/>
                        <a:ea typeface="新細明體" pitchFamily="18" charset="-12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FF00"/>
                    </a:solidFill>
                  </a:tcPr>
                </a:tc>
                <a:tc>
                  <a:txBody>
                    <a:bodyPr/>
                    <a:lstStyle/>
                    <a:p>
                      <a:pPr marL="0" marR="0" lvl="0" indent="0" algn="l" defTabSz="914400" rtl="0" eaLnBrk="1" fontAlgn="base" latinLnBrk="0" hangingPunct="1">
                        <a:lnSpc>
                          <a:spcPct val="50000"/>
                        </a:lnSpc>
                        <a:spcBef>
                          <a:spcPct val="20000"/>
                        </a:spcBef>
                        <a:spcAft>
                          <a:spcPct val="0"/>
                        </a:spcAft>
                        <a:buClr>
                          <a:schemeClr val="accent2"/>
                        </a:buClr>
                        <a:buSzTx/>
                        <a:buFont typeface="Wingdings" pitchFamily="2" charset="2"/>
                        <a:buNone/>
                        <a:tabLst/>
                      </a:pPr>
                      <a:endParaRPr kumimoji="1" lang="zh-TW" altLang="zh-TW" sz="1000" b="0" i="0" u="none" strike="noStrike" cap="none" normalizeH="0" baseline="0" smtClean="0">
                        <a:ln>
                          <a:noFill/>
                        </a:ln>
                        <a:solidFill>
                          <a:schemeClr val="tx1"/>
                        </a:solidFill>
                        <a:effectLst/>
                        <a:latin typeface="Verdana" pitchFamily="34" charset="0"/>
                        <a:ea typeface="新細明體" pitchFamily="18" charset="-12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FF00"/>
                    </a:solidFill>
                  </a:tcPr>
                </a:tc>
                <a:tc>
                  <a:txBody>
                    <a:bodyPr/>
                    <a:lstStyle/>
                    <a:p>
                      <a:pPr marL="0" marR="0" lvl="0" indent="0" algn="ctr" defTabSz="914400" rtl="0" eaLnBrk="1" fontAlgn="base" latinLnBrk="0" hangingPunct="1">
                        <a:lnSpc>
                          <a:spcPct val="50000"/>
                        </a:lnSpc>
                        <a:spcBef>
                          <a:spcPct val="0"/>
                        </a:spcBef>
                        <a:spcAft>
                          <a:spcPct val="0"/>
                        </a:spcAft>
                        <a:buClrTx/>
                        <a:buSzTx/>
                        <a:buFontTx/>
                        <a:buNone/>
                        <a:tabLst/>
                      </a:pPr>
                      <a:r>
                        <a:rPr kumimoji="1" lang="en-US" altLang="zh-TW" sz="1000" b="0" i="0" u="none" strike="noStrike" cap="none" normalizeH="0" baseline="0" smtClean="0">
                          <a:ln>
                            <a:noFill/>
                          </a:ln>
                          <a:solidFill>
                            <a:schemeClr val="tx1"/>
                          </a:solidFill>
                          <a:effectLst/>
                          <a:latin typeface="標楷體" pitchFamily="65" charset="-120"/>
                          <a:ea typeface="標楷體" pitchFamily="65" charset="-120"/>
                          <a:cs typeface="Times New Roman" pitchFamily="18" charset="0"/>
                        </a:rPr>
                        <a:t>H+2/3</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FF00"/>
                    </a:solidFill>
                  </a:tcPr>
                </a:tc>
                <a:tc>
                  <a:txBody>
                    <a:bodyPr/>
                    <a:lstStyle/>
                    <a:p>
                      <a:pPr marL="0" marR="0" lvl="0" indent="0" algn="ctr" defTabSz="914400" rtl="0" eaLnBrk="1" fontAlgn="base" latinLnBrk="0" hangingPunct="1">
                        <a:lnSpc>
                          <a:spcPct val="50000"/>
                        </a:lnSpc>
                        <a:spcBef>
                          <a:spcPct val="0"/>
                        </a:spcBef>
                        <a:spcAft>
                          <a:spcPct val="0"/>
                        </a:spcAft>
                        <a:buClrTx/>
                        <a:buSzTx/>
                        <a:buFontTx/>
                        <a:buNone/>
                        <a:tabLst/>
                      </a:pPr>
                      <a:r>
                        <a:rPr kumimoji="1" lang="en-US" altLang="zh-TW" sz="1000" b="0" i="0" u="none" strike="noStrike" cap="none" normalizeH="0" baseline="0" dirty="0" smtClean="0">
                          <a:ln>
                            <a:noFill/>
                          </a:ln>
                          <a:solidFill>
                            <a:schemeClr val="tx1"/>
                          </a:solidFill>
                          <a:effectLst/>
                          <a:latin typeface="標楷體" pitchFamily="65" charset="-120"/>
                          <a:ea typeface="標楷體" pitchFamily="65" charset="-120"/>
                          <a:cs typeface="Times New Roman" pitchFamily="18" charset="0"/>
                        </a:rPr>
                        <a:t>H+1/3</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FF00"/>
                    </a:solidFill>
                  </a:tcPr>
                </a:tc>
                <a:tc>
                  <a:txBody>
                    <a:bodyPr/>
                    <a:lstStyle/>
                    <a:p>
                      <a:pPr marL="0" marR="0" lvl="0" indent="0" algn="ctr" defTabSz="914400" rtl="0" eaLnBrk="1" fontAlgn="base" latinLnBrk="0" hangingPunct="1">
                        <a:lnSpc>
                          <a:spcPct val="50000"/>
                        </a:lnSpc>
                        <a:spcBef>
                          <a:spcPct val="0"/>
                        </a:spcBef>
                        <a:spcAft>
                          <a:spcPct val="0"/>
                        </a:spcAft>
                        <a:buClrTx/>
                        <a:buSzTx/>
                        <a:buFontTx/>
                        <a:buNone/>
                        <a:tabLst/>
                      </a:pPr>
                      <a:r>
                        <a:rPr kumimoji="1" lang="en-US" altLang="zh-TW" sz="900" b="0" i="0" u="none" strike="noStrike" cap="none" normalizeH="0" baseline="0" smtClean="0">
                          <a:ln>
                            <a:noFill/>
                          </a:ln>
                          <a:solidFill>
                            <a:schemeClr val="tx1"/>
                          </a:solidFill>
                          <a:effectLst/>
                          <a:latin typeface="標楷體" pitchFamily="65" charset="-120"/>
                          <a:ea typeface="標楷體" pitchFamily="65" charset="-120"/>
                          <a:cs typeface="Times New Roman" pitchFamily="18" charset="0"/>
                        </a:rPr>
                        <a:t>2H</a:t>
                      </a:r>
                    </a:p>
                  </a:txBody>
                  <a:tcPr anchor="ct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r>
              <a:tr h="221544">
                <a:tc>
                  <a:txBody>
                    <a:bodyPr/>
                    <a:lstStyle/>
                    <a:p>
                      <a:pPr marL="0" marR="0" lvl="0" indent="0" algn="ctr" defTabSz="914400" rtl="0" eaLnBrk="1" fontAlgn="base" latinLnBrk="0" hangingPunct="1">
                        <a:lnSpc>
                          <a:spcPct val="50000"/>
                        </a:lnSpc>
                        <a:spcBef>
                          <a:spcPct val="0"/>
                        </a:spcBef>
                        <a:spcAft>
                          <a:spcPct val="0"/>
                        </a:spcAft>
                        <a:buClrTx/>
                        <a:buSzTx/>
                        <a:buFontTx/>
                        <a:buNone/>
                        <a:tabLst/>
                      </a:pPr>
                      <a:r>
                        <a:rPr kumimoji="1" lang="en-US" altLang="zh-TW" sz="1200" b="0" i="0" u="none" strike="noStrike" cap="none" normalizeH="0" baseline="0" smtClean="0">
                          <a:ln>
                            <a:noFill/>
                          </a:ln>
                          <a:solidFill>
                            <a:schemeClr val="tx1"/>
                          </a:solidFill>
                          <a:effectLst/>
                          <a:latin typeface="標楷體" pitchFamily="65" charset="-120"/>
                          <a:ea typeface="標楷體" pitchFamily="65" charset="-120"/>
                          <a:cs typeface="Times New Roman" pitchFamily="18" charset="0"/>
                        </a:rPr>
                        <a:t>10</a:t>
                      </a:r>
                      <a:endParaRPr kumimoji="1" lang="en-US" altLang="zh-TW" sz="1800" b="0" i="0" u="none" strike="noStrike" cap="none" normalizeH="0" baseline="0" smtClean="0">
                        <a:ln>
                          <a:noFill/>
                        </a:ln>
                        <a:solidFill>
                          <a:schemeClr val="tx1"/>
                        </a:solidFill>
                        <a:effectLst/>
                        <a:latin typeface="Arial" charset="0"/>
                        <a:ea typeface="標楷體" pitchFamily="65" charset="-120"/>
                        <a:cs typeface="Times New Roman" pitchFamily="18"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50000"/>
                        </a:lnSpc>
                        <a:spcBef>
                          <a:spcPct val="0"/>
                        </a:spcBef>
                        <a:spcAft>
                          <a:spcPct val="0"/>
                        </a:spcAft>
                        <a:buClrTx/>
                        <a:buSzTx/>
                        <a:buFontTx/>
                        <a:buNone/>
                        <a:tabLst/>
                      </a:pPr>
                      <a:r>
                        <a:rPr kumimoji="1" lang="en-US" altLang="zh-TW" sz="1000" b="0" i="0" u="none" strike="noStrike" cap="none" normalizeH="0" baseline="0" smtClean="0">
                          <a:ln>
                            <a:noFill/>
                          </a:ln>
                          <a:solidFill>
                            <a:schemeClr val="tx1"/>
                          </a:solidFill>
                          <a:effectLst/>
                          <a:latin typeface="標楷體" pitchFamily="65" charset="-120"/>
                          <a:ea typeface="標楷體" pitchFamily="65" charset="-120"/>
                          <a:cs typeface="Times New Roman" pitchFamily="18" charset="0"/>
                        </a:rPr>
                        <a:t>H+1/3</a:t>
                      </a:r>
                    </a:p>
                  </a:txBody>
                  <a:tcPr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FF00"/>
                    </a:solidFill>
                  </a:tcPr>
                </a:tc>
                <a:tc>
                  <a:txBody>
                    <a:bodyPr/>
                    <a:lstStyle/>
                    <a:p>
                      <a:pPr marL="0" marR="0" lvl="0" indent="0" algn="l" defTabSz="914400" rtl="0" eaLnBrk="1" fontAlgn="base" latinLnBrk="0" hangingPunct="1">
                        <a:lnSpc>
                          <a:spcPct val="50000"/>
                        </a:lnSpc>
                        <a:spcBef>
                          <a:spcPct val="20000"/>
                        </a:spcBef>
                        <a:spcAft>
                          <a:spcPct val="0"/>
                        </a:spcAft>
                        <a:buClr>
                          <a:schemeClr val="accent2"/>
                        </a:buClr>
                        <a:buSzTx/>
                        <a:buFont typeface="Wingdings" pitchFamily="2" charset="2"/>
                        <a:buNone/>
                        <a:tabLst/>
                      </a:pPr>
                      <a:endParaRPr kumimoji="1" lang="zh-TW" altLang="zh-TW" sz="1000" b="0" i="0" u="none" strike="noStrike" cap="none" normalizeH="0" baseline="0" smtClean="0">
                        <a:ln>
                          <a:noFill/>
                        </a:ln>
                        <a:solidFill>
                          <a:schemeClr val="tx1"/>
                        </a:solidFill>
                        <a:effectLst/>
                        <a:latin typeface="Verdana" pitchFamily="34" charset="0"/>
                        <a:ea typeface="新細明體" pitchFamily="18" charset="-12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FF00"/>
                    </a:solidFill>
                  </a:tcPr>
                </a:tc>
                <a:tc>
                  <a:txBody>
                    <a:bodyPr/>
                    <a:lstStyle/>
                    <a:p>
                      <a:pPr marL="0" marR="0" lvl="0" indent="0" algn="ctr" defTabSz="914400" rtl="0" eaLnBrk="1" fontAlgn="base" latinLnBrk="0" hangingPunct="1">
                        <a:lnSpc>
                          <a:spcPct val="50000"/>
                        </a:lnSpc>
                        <a:spcBef>
                          <a:spcPct val="0"/>
                        </a:spcBef>
                        <a:spcAft>
                          <a:spcPct val="0"/>
                        </a:spcAft>
                        <a:buClrTx/>
                        <a:buSzTx/>
                        <a:buFontTx/>
                        <a:buNone/>
                        <a:tabLst/>
                      </a:pPr>
                      <a:r>
                        <a:rPr kumimoji="1" lang="en-US" altLang="zh-TW" sz="1000" b="0" i="0" u="none" strike="noStrike" cap="none" normalizeH="0" baseline="0" smtClean="0">
                          <a:ln>
                            <a:noFill/>
                          </a:ln>
                          <a:solidFill>
                            <a:schemeClr val="tx1"/>
                          </a:solidFill>
                          <a:effectLst/>
                          <a:latin typeface="標楷體" pitchFamily="65" charset="-120"/>
                          <a:ea typeface="標楷體" pitchFamily="65" charset="-120"/>
                          <a:cs typeface="Times New Roman" pitchFamily="18" charset="0"/>
                        </a:rPr>
                        <a:t>H+1/3</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FF00"/>
                    </a:solidFill>
                  </a:tcPr>
                </a:tc>
                <a:tc>
                  <a:txBody>
                    <a:bodyPr/>
                    <a:lstStyle/>
                    <a:p>
                      <a:pPr marL="0" marR="0" lvl="0" indent="0" algn="l" defTabSz="914400" rtl="0" eaLnBrk="1" fontAlgn="base" latinLnBrk="0" hangingPunct="1">
                        <a:lnSpc>
                          <a:spcPct val="50000"/>
                        </a:lnSpc>
                        <a:spcBef>
                          <a:spcPct val="20000"/>
                        </a:spcBef>
                        <a:spcAft>
                          <a:spcPct val="0"/>
                        </a:spcAft>
                        <a:buClr>
                          <a:schemeClr val="accent2"/>
                        </a:buClr>
                        <a:buSzTx/>
                        <a:buFont typeface="Wingdings" pitchFamily="2" charset="2"/>
                        <a:buNone/>
                        <a:tabLst/>
                      </a:pPr>
                      <a:endParaRPr kumimoji="1" lang="zh-TW" altLang="zh-TW" sz="1000" b="0" i="0" u="none" strike="noStrike" cap="none" normalizeH="0" baseline="0" smtClean="0">
                        <a:ln>
                          <a:noFill/>
                        </a:ln>
                        <a:solidFill>
                          <a:schemeClr val="tx1"/>
                        </a:solidFill>
                        <a:effectLst/>
                        <a:latin typeface="Verdana" pitchFamily="34" charset="0"/>
                        <a:ea typeface="新細明體" pitchFamily="18" charset="-12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FF00"/>
                    </a:solidFill>
                  </a:tcPr>
                </a:tc>
                <a:tc>
                  <a:txBody>
                    <a:bodyPr/>
                    <a:lstStyle/>
                    <a:p>
                      <a:pPr marL="0" marR="0" lvl="0" indent="0" algn="l" defTabSz="914400" rtl="0" eaLnBrk="1" fontAlgn="base" latinLnBrk="0" hangingPunct="1">
                        <a:lnSpc>
                          <a:spcPct val="50000"/>
                        </a:lnSpc>
                        <a:spcBef>
                          <a:spcPct val="20000"/>
                        </a:spcBef>
                        <a:spcAft>
                          <a:spcPct val="0"/>
                        </a:spcAft>
                        <a:buClr>
                          <a:schemeClr val="accent2"/>
                        </a:buClr>
                        <a:buSzTx/>
                        <a:buFont typeface="Wingdings" pitchFamily="2" charset="2"/>
                        <a:buNone/>
                        <a:tabLst/>
                      </a:pPr>
                      <a:endParaRPr kumimoji="1" lang="zh-TW" altLang="zh-TW" sz="1000" b="0" i="0" u="none" strike="noStrike" cap="none" normalizeH="0" baseline="0" smtClean="0">
                        <a:ln>
                          <a:noFill/>
                        </a:ln>
                        <a:solidFill>
                          <a:schemeClr val="tx1"/>
                        </a:solidFill>
                        <a:effectLst/>
                        <a:latin typeface="Verdana" pitchFamily="34" charset="0"/>
                        <a:ea typeface="新細明體" pitchFamily="18" charset="-12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FF00"/>
                    </a:solidFill>
                  </a:tcPr>
                </a:tc>
                <a:tc>
                  <a:txBody>
                    <a:bodyPr/>
                    <a:lstStyle/>
                    <a:p>
                      <a:pPr marL="0" marR="0" lvl="0" indent="0" algn="ctr" defTabSz="914400" rtl="0" eaLnBrk="1" fontAlgn="base" latinLnBrk="0" hangingPunct="1">
                        <a:lnSpc>
                          <a:spcPct val="50000"/>
                        </a:lnSpc>
                        <a:spcBef>
                          <a:spcPct val="0"/>
                        </a:spcBef>
                        <a:spcAft>
                          <a:spcPct val="0"/>
                        </a:spcAft>
                        <a:buClrTx/>
                        <a:buSzTx/>
                        <a:buFontTx/>
                        <a:buNone/>
                        <a:tabLst/>
                      </a:pPr>
                      <a:r>
                        <a:rPr kumimoji="1" lang="en-US" altLang="zh-TW" sz="1000" b="0" i="0" u="none" strike="noStrike" cap="none" normalizeH="0" baseline="0" smtClean="0">
                          <a:ln>
                            <a:noFill/>
                          </a:ln>
                          <a:solidFill>
                            <a:schemeClr val="tx1"/>
                          </a:solidFill>
                          <a:effectLst/>
                          <a:latin typeface="標楷體" pitchFamily="65" charset="-120"/>
                          <a:ea typeface="標楷體" pitchFamily="65" charset="-120"/>
                          <a:cs typeface="Times New Roman" pitchFamily="18" charset="0"/>
                        </a:rPr>
                        <a:t>H+2/3</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FF00"/>
                    </a:solidFill>
                  </a:tcPr>
                </a:tc>
                <a:tc>
                  <a:txBody>
                    <a:bodyPr/>
                    <a:lstStyle/>
                    <a:p>
                      <a:pPr marL="0" marR="0" lvl="0" indent="0" algn="ctr" defTabSz="914400" rtl="0" eaLnBrk="1" fontAlgn="base" latinLnBrk="0" hangingPunct="1">
                        <a:lnSpc>
                          <a:spcPct val="50000"/>
                        </a:lnSpc>
                        <a:spcBef>
                          <a:spcPct val="0"/>
                        </a:spcBef>
                        <a:spcAft>
                          <a:spcPct val="0"/>
                        </a:spcAft>
                        <a:buClrTx/>
                        <a:buSzTx/>
                        <a:buFontTx/>
                        <a:buNone/>
                        <a:tabLst/>
                      </a:pPr>
                      <a:r>
                        <a:rPr kumimoji="1" lang="en-US" altLang="zh-TW" sz="1000" b="0" i="0" u="none" strike="noStrike" cap="none" normalizeH="0" baseline="0" dirty="0" smtClean="0">
                          <a:ln>
                            <a:noFill/>
                          </a:ln>
                          <a:solidFill>
                            <a:schemeClr val="tx1"/>
                          </a:solidFill>
                          <a:effectLst/>
                          <a:latin typeface="標楷體" pitchFamily="65" charset="-120"/>
                          <a:ea typeface="標楷體" pitchFamily="65" charset="-120"/>
                          <a:cs typeface="Times New Roman" pitchFamily="18" charset="0"/>
                        </a:rPr>
                        <a:t>H+1/3</a:t>
                      </a:r>
                    </a:p>
                  </a:txBody>
                  <a:tcPr anchor="ctr"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FF00"/>
                    </a:solidFill>
                  </a:tcPr>
                </a:tc>
                <a:tc>
                  <a:txBody>
                    <a:bodyPr/>
                    <a:lstStyle/>
                    <a:p>
                      <a:pPr marL="0" marR="0" lvl="0" indent="0" algn="ctr" defTabSz="914400" rtl="0" eaLnBrk="1" fontAlgn="base" latinLnBrk="0" hangingPunct="1">
                        <a:lnSpc>
                          <a:spcPct val="50000"/>
                        </a:lnSpc>
                        <a:spcBef>
                          <a:spcPct val="0"/>
                        </a:spcBef>
                        <a:spcAft>
                          <a:spcPct val="0"/>
                        </a:spcAft>
                        <a:buClrTx/>
                        <a:buSzTx/>
                        <a:buFontTx/>
                        <a:buNone/>
                        <a:tabLst/>
                      </a:pPr>
                      <a:r>
                        <a:rPr kumimoji="1" lang="en-US" altLang="zh-TW" sz="900" b="0" i="0" u="none" strike="noStrike" cap="none" normalizeH="0" baseline="0" dirty="0" smtClean="0">
                          <a:ln>
                            <a:noFill/>
                          </a:ln>
                          <a:solidFill>
                            <a:schemeClr val="tx1"/>
                          </a:solidFill>
                          <a:effectLst/>
                          <a:latin typeface="標楷體" pitchFamily="65" charset="-120"/>
                          <a:ea typeface="標楷體" pitchFamily="65" charset="-120"/>
                          <a:cs typeface="Times New Roman" pitchFamily="18" charset="0"/>
                        </a:rPr>
                        <a:t>2H</a:t>
                      </a:r>
                    </a:p>
                  </a:txBody>
                  <a:tcPr anchor="ctr" horzOverflow="overflow">
                    <a:lnL w="12700" cap="flat" cmpd="sng" algn="ctr">
                      <a:solidFill>
                        <a:schemeClr val="tx1"/>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r>
              <a:tr h="232948">
                <a:tc>
                  <a:txBody>
                    <a:bodyPr/>
                    <a:lstStyle/>
                    <a:p>
                      <a:pPr marL="0" marR="0" lvl="0" indent="0" algn="ctr" defTabSz="914400" rtl="0" eaLnBrk="1" fontAlgn="base" latinLnBrk="0" hangingPunct="1">
                        <a:lnSpc>
                          <a:spcPct val="50000"/>
                        </a:lnSpc>
                        <a:spcBef>
                          <a:spcPct val="0"/>
                        </a:spcBef>
                        <a:spcAft>
                          <a:spcPct val="0"/>
                        </a:spcAft>
                        <a:buClrTx/>
                        <a:buSzTx/>
                        <a:buFontTx/>
                        <a:buNone/>
                        <a:tabLst/>
                      </a:pPr>
                      <a:r>
                        <a:rPr kumimoji="1" lang="en-US" altLang="zh-TW" sz="1200" b="0" i="0" u="none" strike="noStrike" cap="none" normalizeH="0" baseline="0" smtClean="0">
                          <a:ln>
                            <a:noFill/>
                          </a:ln>
                          <a:solidFill>
                            <a:schemeClr val="tx1"/>
                          </a:solidFill>
                          <a:effectLst/>
                          <a:latin typeface="標楷體" pitchFamily="65" charset="-120"/>
                          <a:ea typeface="標楷體" pitchFamily="65" charset="-120"/>
                          <a:cs typeface="Times New Roman" pitchFamily="18" charset="0"/>
                        </a:rPr>
                        <a:t>11</a:t>
                      </a:r>
                      <a:endParaRPr kumimoji="1" lang="en-US" altLang="zh-TW" sz="1800" b="0" i="0" u="none" strike="noStrike" cap="none" normalizeH="0" baseline="0" smtClean="0">
                        <a:ln>
                          <a:noFill/>
                        </a:ln>
                        <a:solidFill>
                          <a:schemeClr val="tx1"/>
                        </a:solidFill>
                        <a:effectLst/>
                        <a:latin typeface="Arial" charset="0"/>
                        <a:ea typeface="標楷體" pitchFamily="65" charset="-120"/>
                        <a:cs typeface="Times New Roman" pitchFamily="18"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50000"/>
                        </a:lnSpc>
                        <a:spcBef>
                          <a:spcPct val="0"/>
                        </a:spcBef>
                        <a:spcAft>
                          <a:spcPct val="0"/>
                        </a:spcAft>
                        <a:buClrTx/>
                        <a:buSzTx/>
                        <a:buFontTx/>
                        <a:buNone/>
                        <a:tabLst/>
                      </a:pPr>
                      <a:r>
                        <a:rPr kumimoji="1" lang="en-US" altLang="zh-TW" sz="1000" b="0" i="0" u="none" strike="noStrike" cap="none" normalizeH="0" baseline="0" smtClean="0">
                          <a:ln>
                            <a:noFill/>
                          </a:ln>
                          <a:solidFill>
                            <a:schemeClr val="tx1"/>
                          </a:solidFill>
                          <a:effectLst/>
                          <a:latin typeface="標楷體" pitchFamily="65" charset="-120"/>
                          <a:ea typeface="標楷體" pitchFamily="65" charset="-120"/>
                          <a:cs typeface="Times New Roman" pitchFamily="18" charset="0"/>
                        </a:rPr>
                        <a:t>H+2/3</a:t>
                      </a:r>
                    </a:p>
                  </a:txBody>
                  <a:tcPr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FF00"/>
                    </a:solidFill>
                  </a:tcPr>
                </a:tc>
                <a:tc>
                  <a:txBody>
                    <a:bodyPr/>
                    <a:lstStyle/>
                    <a:p>
                      <a:pPr marL="0" marR="0" lvl="0" indent="0" algn="l" defTabSz="914400" rtl="0" eaLnBrk="1" fontAlgn="base" latinLnBrk="0" hangingPunct="1">
                        <a:lnSpc>
                          <a:spcPct val="50000"/>
                        </a:lnSpc>
                        <a:spcBef>
                          <a:spcPct val="20000"/>
                        </a:spcBef>
                        <a:spcAft>
                          <a:spcPct val="0"/>
                        </a:spcAft>
                        <a:buClr>
                          <a:schemeClr val="accent2"/>
                        </a:buClr>
                        <a:buSzTx/>
                        <a:buFont typeface="Wingdings" pitchFamily="2" charset="2"/>
                        <a:buNone/>
                        <a:tabLst/>
                      </a:pPr>
                      <a:endParaRPr kumimoji="1" lang="zh-TW" altLang="zh-TW" sz="1000" b="0" i="0" u="none" strike="noStrike" cap="none" normalizeH="0" baseline="0" smtClean="0">
                        <a:ln>
                          <a:noFill/>
                        </a:ln>
                        <a:solidFill>
                          <a:schemeClr val="tx1"/>
                        </a:solidFill>
                        <a:effectLst/>
                        <a:latin typeface="Verdana" pitchFamily="34" charset="0"/>
                        <a:ea typeface="新細明體" pitchFamily="18" charset="-12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FF00"/>
                    </a:solidFill>
                  </a:tcPr>
                </a:tc>
                <a:tc>
                  <a:txBody>
                    <a:bodyPr/>
                    <a:lstStyle/>
                    <a:p>
                      <a:pPr marL="0" marR="0" lvl="0" indent="0" algn="ctr" defTabSz="914400" rtl="0" eaLnBrk="1" fontAlgn="base" latinLnBrk="0" hangingPunct="1">
                        <a:lnSpc>
                          <a:spcPct val="50000"/>
                        </a:lnSpc>
                        <a:spcBef>
                          <a:spcPct val="0"/>
                        </a:spcBef>
                        <a:spcAft>
                          <a:spcPct val="0"/>
                        </a:spcAft>
                        <a:buClrTx/>
                        <a:buSzTx/>
                        <a:buFontTx/>
                        <a:buNone/>
                        <a:tabLst/>
                      </a:pPr>
                      <a:r>
                        <a:rPr kumimoji="1" lang="en-US" altLang="zh-TW" sz="1000" b="0" i="0" u="none" strike="noStrike" cap="none" normalizeH="0" baseline="0" dirty="0" smtClean="0">
                          <a:ln>
                            <a:noFill/>
                          </a:ln>
                          <a:solidFill>
                            <a:schemeClr val="tx1"/>
                          </a:solidFill>
                          <a:effectLst/>
                          <a:latin typeface="標楷體" pitchFamily="65" charset="-120"/>
                          <a:ea typeface="標楷體" pitchFamily="65" charset="-120"/>
                          <a:cs typeface="Times New Roman" pitchFamily="18" charset="0"/>
                        </a:rPr>
                        <a:t>H+2/3</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FF00"/>
                    </a:solidFill>
                  </a:tcPr>
                </a:tc>
                <a:tc>
                  <a:txBody>
                    <a:bodyPr/>
                    <a:lstStyle/>
                    <a:p>
                      <a:pPr marL="0" marR="0" lvl="0" indent="0" algn="l" defTabSz="914400" rtl="0" eaLnBrk="1" fontAlgn="base" latinLnBrk="0" hangingPunct="1">
                        <a:lnSpc>
                          <a:spcPct val="50000"/>
                        </a:lnSpc>
                        <a:spcBef>
                          <a:spcPct val="20000"/>
                        </a:spcBef>
                        <a:spcAft>
                          <a:spcPct val="0"/>
                        </a:spcAft>
                        <a:buClr>
                          <a:schemeClr val="accent2"/>
                        </a:buClr>
                        <a:buSzTx/>
                        <a:buFont typeface="Wingdings" pitchFamily="2" charset="2"/>
                        <a:buNone/>
                        <a:tabLst/>
                      </a:pPr>
                      <a:endParaRPr kumimoji="1" lang="zh-TW" altLang="zh-TW" sz="1000" b="0" i="0" u="none" strike="noStrike" cap="none" normalizeH="0" baseline="0" smtClean="0">
                        <a:ln>
                          <a:noFill/>
                        </a:ln>
                        <a:solidFill>
                          <a:schemeClr val="tx1"/>
                        </a:solidFill>
                        <a:effectLst/>
                        <a:latin typeface="Verdana" pitchFamily="34" charset="0"/>
                        <a:ea typeface="新細明體" pitchFamily="18" charset="-12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FF00"/>
                    </a:solidFill>
                  </a:tcPr>
                </a:tc>
                <a:tc>
                  <a:txBody>
                    <a:bodyPr/>
                    <a:lstStyle/>
                    <a:p>
                      <a:pPr marL="0" marR="0" lvl="0" indent="0" algn="l" defTabSz="914400" rtl="0" eaLnBrk="1" fontAlgn="base" latinLnBrk="0" hangingPunct="1">
                        <a:lnSpc>
                          <a:spcPct val="50000"/>
                        </a:lnSpc>
                        <a:spcBef>
                          <a:spcPct val="20000"/>
                        </a:spcBef>
                        <a:spcAft>
                          <a:spcPct val="0"/>
                        </a:spcAft>
                        <a:buClr>
                          <a:schemeClr val="accent2"/>
                        </a:buClr>
                        <a:buSzTx/>
                        <a:buFont typeface="Wingdings" pitchFamily="2" charset="2"/>
                        <a:buNone/>
                        <a:tabLst/>
                      </a:pPr>
                      <a:endParaRPr kumimoji="1" lang="zh-TW" altLang="zh-TW" sz="1000" b="0" i="0" u="none" strike="noStrike" cap="none" normalizeH="0" baseline="0" smtClean="0">
                        <a:ln>
                          <a:noFill/>
                        </a:ln>
                        <a:solidFill>
                          <a:schemeClr val="tx1"/>
                        </a:solidFill>
                        <a:effectLst/>
                        <a:latin typeface="Verdana" pitchFamily="34" charset="0"/>
                        <a:ea typeface="新細明體" pitchFamily="18" charset="-12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FF00"/>
                    </a:solidFill>
                  </a:tcPr>
                </a:tc>
                <a:tc>
                  <a:txBody>
                    <a:bodyPr/>
                    <a:lstStyle/>
                    <a:p>
                      <a:pPr marL="0" marR="0" lvl="0" indent="0" algn="ctr" defTabSz="914400" rtl="0" eaLnBrk="1" fontAlgn="base" latinLnBrk="0" hangingPunct="1">
                        <a:lnSpc>
                          <a:spcPct val="50000"/>
                        </a:lnSpc>
                        <a:spcBef>
                          <a:spcPct val="0"/>
                        </a:spcBef>
                        <a:spcAft>
                          <a:spcPct val="0"/>
                        </a:spcAft>
                        <a:buClrTx/>
                        <a:buSzTx/>
                        <a:buFontTx/>
                        <a:buNone/>
                        <a:tabLst/>
                      </a:pPr>
                      <a:r>
                        <a:rPr kumimoji="1" lang="en-US" altLang="zh-TW" sz="1000" b="0" i="0" u="none" strike="noStrike" cap="none" normalizeH="0" baseline="0" smtClean="0">
                          <a:ln>
                            <a:noFill/>
                          </a:ln>
                          <a:solidFill>
                            <a:schemeClr val="tx1"/>
                          </a:solidFill>
                          <a:effectLst/>
                          <a:latin typeface="標楷體" pitchFamily="65" charset="-120"/>
                          <a:ea typeface="標楷體" pitchFamily="65" charset="-120"/>
                          <a:cs typeface="Times New Roman" pitchFamily="18" charset="0"/>
                        </a:rPr>
                        <a:t>H+2/3</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FF00"/>
                    </a:solidFill>
                  </a:tcPr>
                </a:tc>
                <a:tc>
                  <a:txBody>
                    <a:bodyPr/>
                    <a:lstStyle/>
                    <a:p>
                      <a:pPr marL="0" marR="0" lvl="0" indent="0" algn="ctr" defTabSz="914400" rtl="0" eaLnBrk="1" fontAlgn="base" latinLnBrk="0" hangingPunct="1">
                        <a:lnSpc>
                          <a:spcPct val="50000"/>
                        </a:lnSpc>
                        <a:spcBef>
                          <a:spcPct val="0"/>
                        </a:spcBef>
                        <a:spcAft>
                          <a:spcPct val="0"/>
                        </a:spcAft>
                        <a:buClrTx/>
                        <a:buSzTx/>
                        <a:buFontTx/>
                        <a:buNone/>
                        <a:tabLst/>
                      </a:pPr>
                      <a:r>
                        <a:rPr kumimoji="1" lang="en-US" altLang="zh-TW" sz="1000" b="0" i="0" u="none" strike="noStrike" cap="none" normalizeH="0" baseline="0" smtClean="0">
                          <a:ln>
                            <a:noFill/>
                          </a:ln>
                          <a:solidFill>
                            <a:schemeClr val="tx1"/>
                          </a:solidFill>
                          <a:effectLst/>
                          <a:latin typeface="標楷體" pitchFamily="65" charset="-120"/>
                          <a:ea typeface="標楷體" pitchFamily="65" charset="-120"/>
                          <a:cs typeface="Times New Roman" pitchFamily="18" charset="0"/>
                        </a:rPr>
                        <a:t>H+2/3</a:t>
                      </a:r>
                    </a:p>
                  </a:txBody>
                  <a:tcPr anchor="ctr"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FF00"/>
                    </a:solidFill>
                  </a:tcPr>
                </a:tc>
                <a:tc>
                  <a:txBody>
                    <a:bodyPr/>
                    <a:lstStyle/>
                    <a:p>
                      <a:pPr marL="0" marR="0" lvl="0" indent="0" algn="ctr" defTabSz="914400" rtl="0" eaLnBrk="1" fontAlgn="base" latinLnBrk="0" hangingPunct="1">
                        <a:lnSpc>
                          <a:spcPct val="50000"/>
                        </a:lnSpc>
                        <a:spcBef>
                          <a:spcPct val="0"/>
                        </a:spcBef>
                        <a:spcAft>
                          <a:spcPct val="0"/>
                        </a:spcAft>
                        <a:buClrTx/>
                        <a:buSzTx/>
                        <a:buFontTx/>
                        <a:buNone/>
                        <a:tabLst/>
                      </a:pPr>
                      <a:r>
                        <a:rPr kumimoji="1" lang="en-US" altLang="zh-TW" sz="900" b="0" i="0" u="none" strike="noStrike" cap="none" normalizeH="0" baseline="0" dirty="0" smtClean="0">
                          <a:ln>
                            <a:noFill/>
                          </a:ln>
                          <a:solidFill>
                            <a:schemeClr val="tx1"/>
                          </a:solidFill>
                          <a:effectLst/>
                          <a:latin typeface="標楷體" pitchFamily="65" charset="-120"/>
                          <a:ea typeface="標楷體" pitchFamily="65" charset="-120"/>
                          <a:cs typeface="Times New Roman" pitchFamily="18" charset="0"/>
                        </a:rPr>
                        <a:t>2H</a:t>
                      </a:r>
                    </a:p>
                  </a:txBody>
                  <a:tcPr anchor="ctr" horzOverflow="overflow">
                    <a:lnL w="12700" cap="flat" cmpd="sng" algn="ctr">
                      <a:solidFill>
                        <a:schemeClr val="tx1"/>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r>
              <a:tr h="231319">
                <a:tc>
                  <a:txBody>
                    <a:bodyPr/>
                    <a:lstStyle/>
                    <a:p>
                      <a:pPr marL="0" marR="0" lvl="0" indent="0" algn="ctr" defTabSz="914400" rtl="0" eaLnBrk="1" fontAlgn="base" latinLnBrk="0" hangingPunct="1">
                        <a:lnSpc>
                          <a:spcPct val="50000"/>
                        </a:lnSpc>
                        <a:spcBef>
                          <a:spcPct val="0"/>
                        </a:spcBef>
                        <a:spcAft>
                          <a:spcPct val="0"/>
                        </a:spcAft>
                        <a:buClrTx/>
                        <a:buSzTx/>
                        <a:buFontTx/>
                        <a:buNone/>
                        <a:tabLst/>
                      </a:pPr>
                      <a:r>
                        <a:rPr kumimoji="1" lang="en-US" altLang="zh-TW" sz="1200" b="0" i="0" u="none" strike="noStrike" cap="none" normalizeH="0" baseline="0" smtClean="0">
                          <a:ln>
                            <a:noFill/>
                          </a:ln>
                          <a:solidFill>
                            <a:schemeClr val="tx1"/>
                          </a:solidFill>
                          <a:effectLst/>
                          <a:latin typeface="標楷體" pitchFamily="65" charset="-120"/>
                          <a:ea typeface="標楷體" pitchFamily="65" charset="-120"/>
                          <a:cs typeface="Times New Roman" pitchFamily="18" charset="0"/>
                        </a:rPr>
                        <a:t>12</a:t>
                      </a:r>
                      <a:endParaRPr kumimoji="1" lang="en-US" altLang="zh-TW" sz="1800" b="0" i="0" u="none" strike="noStrike" cap="none" normalizeH="0" baseline="0" smtClean="0">
                        <a:ln>
                          <a:noFill/>
                        </a:ln>
                        <a:solidFill>
                          <a:schemeClr val="tx1"/>
                        </a:solidFill>
                        <a:effectLst/>
                        <a:latin typeface="Arial" charset="0"/>
                        <a:ea typeface="標楷體" pitchFamily="65" charset="-120"/>
                        <a:cs typeface="Times New Roman" pitchFamily="18"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50000"/>
                        </a:lnSpc>
                        <a:spcBef>
                          <a:spcPct val="0"/>
                        </a:spcBef>
                        <a:spcAft>
                          <a:spcPct val="0"/>
                        </a:spcAft>
                        <a:buClrTx/>
                        <a:buSzTx/>
                        <a:buFontTx/>
                        <a:buNone/>
                        <a:tabLst/>
                      </a:pPr>
                      <a:r>
                        <a:rPr kumimoji="1" lang="en-US" altLang="zh-TW" sz="1000" b="0" i="0" u="none" strike="noStrike" cap="none" normalizeH="0" baseline="0" smtClean="0">
                          <a:ln>
                            <a:noFill/>
                          </a:ln>
                          <a:solidFill>
                            <a:schemeClr val="tx1"/>
                          </a:solidFill>
                          <a:effectLst/>
                          <a:latin typeface="標楷體" pitchFamily="65" charset="-120"/>
                          <a:ea typeface="標楷體" pitchFamily="65" charset="-120"/>
                          <a:cs typeface="Times New Roman" pitchFamily="18" charset="0"/>
                        </a:rPr>
                        <a:t>H+2/3</a:t>
                      </a:r>
                    </a:p>
                  </a:txBody>
                  <a:tcPr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00FF00"/>
                    </a:solidFill>
                  </a:tcPr>
                </a:tc>
                <a:tc>
                  <a:txBody>
                    <a:bodyPr/>
                    <a:lstStyle/>
                    <a:p>
                      <a:pPr marL="0" marR="0" lvl="0" indent="0" algn="l" defTabSz="914400" rtl="0" eaLnBrk="1" fontAlgn="base" latinLnBrk="0" hangingPunct="1">
                        <a:lnSpc>
                          <a:spcPct val="50000"/>
                        </a:lnSpc>
                        <a:spcBef>
                          <a:spcPct val="20000"/>
                        </a:spcBef>
                        <a:spcAft>
                          <a:spcPct val="0"/>
                        </a:spcAft>
                        <a:buClr>
                          <a:schemeClr val="accent2"/>
                        </a:buClr>
                        <a:buSzTx/>
                        <a:buFont typeface="Wingdings" pitchFamily="2" charset="2"/>
                        <a:buNone/>
                        <a:tabLst/>
                      </a:pPr>
                      <a:endParaRPr kumimoji="1" lang="zh-TW" altLang="zh-TW" sz="1000" b="0" i="0" u="none" strike="noStrike" cap="none" normalizeH="0" baseline="0" smtClean="0">
                        <a:ln>
                          <a:noFill/>
                        </a:ln>
                        <a:solidFill>
                          <a:schemeClr val="tx1"/>
                        </a:solidFill>
                        <a:effectLst/>
                        <a:latin typeface="Verdana" pitchFamily="34" charset="0"/>
                        <a:ea typeface="新細明體" pitchFamily="18" charset="-12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00FF00"/>
                    </a:solidFill>
                  </a:tcPr>
                </a:tc>
                <a:tc>
                  <a:txBody>
                    <a:bodyPr/>
                    <a:lstStyle/>
                    <a:p>
                      <a:pPr marL="0" marR="0" lvl="0" indent="0" algn="ctr" defTabSz="914400" rtl="0" eaLnBrk="1" fontAlgn="base" latinLnBrk="0" hangingPunct="1">
                        <a:lnSpc>
                          <a:spcPct val="50000"/>
                        </a:lnSpc>
                        <a:spcBef>
                          <a:spcPct val="0"/>
                        </a:spcBef>
                        <a:spcAft>
                          <a:spcPct val="0"/>
                        </a:spcAft>
                        <a:buClrTx/>
                        <a:buSzTx/>
                        <a:buFontTx/>
                        <a:buNone/>
                        <a:tabLst/>
                      </a:pPr>
                      <a:r>
                        <a:rPr kumimoji="1" lang="en-US" altLang="zh-TW" sz="1000" b="0" i="0" u="none" strike="noStrike" cap="none" normalizeH="0" baseline="0" smtClean="0">
                          <a:ln>
                            <a:noFill/>
                          </a:ln>
                          <a:solidFill>
                            <a:schemeClr val="tx1"/>
                          </a:solidFill>
                          <a:effectLst/>
                          <a:latin typeface="標楷體" pitchFamily="65" charset="-120"/>
                          <a:ea typeface="標楷體" pitchFamily="65" charset="-120"/>
                          <a:cs typeface="Times New Roman" pitchFamily="18" charset="0"/>
                        </a:rPr>
                        <a:t>H+2/3</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00FF00"/>
                    </a:solidFill>
                  </a:tcPr>
                </a:tc>
                <a:tc>
                  <a:txBody>
                    <a:bodyPr/>
                    <a:lstStyle/>
                    <a:p>
                      <a:pPr marL="0" marR="0" lvl="0" indent="0" algn="l" defTabSz="914400" rtl="0" eaLnBrk="1" fontAlgn="base" latinLnBrk="0" hangingPunct="1">
                        <a:lnSpc>
                          <a:spcPct val="50000"/>
                        </a:lnSpc>
                        <a:spcBef>
                          <a:spcPct val="20000"/>
                        </a:spcBef>
                        <a:spcAft>
                          <a:spcPct val="0"/>
                        </a:spcAft>
                        <a:buClr>
                          <a:schemeClr val="accent2"/>
                        </a:buClr>
                        <a:buSzTx/>
                        <a:buFont typeface="Wingdings" pitchFamily="2" charset="2"/>
                        <a:buNone/>
                        <a:tabLst/>
                      </a:pPr>
                      <a:endParaRPr kumimoji="1" lang="zh-TW" altLang="zh-TW" sz="1000" b="0" i="0" u="none" strike="noStrike" cap="none" normalizeH="0" baseline="0" smtClean="0">
                        <a:ln>
                          <a:noFill/>
                        </a:ln>
                        <a:solidFill>
                          <a:schemeClr val="tx1"/>
                        </a:solidFill>
                        <a:effectLst/>
                        <a:latin typeface="Verdana" pitchFamily="34" charset="0"/>
                        <a:ea typeface="新細明體" pitchFamily="18" charset="-12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00FF00"/>
                    </a:solidFill>
                  </a:tcPr>
                </a:tc>
                <a:tc>
                  <a:txBody>
                    <a:bodyPr/>
                    <a:lstStyle/>
                    <a:p>
                      <a:pPr marL="0" marR="0" lvl="0" indent="0" algn="l" defTabSz="914400" rtl="0" eaLnBrk="1" fontAlgn="base" latinLnBrk="0" hangingPunct="1">
                        <a:lnSpc>
                          <a:spcPct val="50000"/>
                        </a:lnSpc>
                        <a:spcBef>
                          <a:spcPct val="20000"/>
                        </a:spcBef>
                        <a:spcAft>
                          <a:spcPct val="0"/>
                        </a:spcAft>
                        <a:buClr>
                          <a:schemeClr val="accent2"/>
                        </a:buClr>
                        <a:buSzTx/>
                        <a:buFont typeface="Wingdings" pitchFamily="2" charset="2"/>
                        <a:buNone/>
                        <a:tabLst/>
                      </a:pPr>
                      <a:endParaRPr kumimoji="1" lang="zh-TW" altLang="zh-TW" sz="1000" b="0" i="0" u="none" strike="noStrike" cap="none" normalizeH="0" baseline="0" smtClean="0">
                        <a:ln>
                          <a:noFill/>
                        </a:ln>
                        <a:solidFill>
                          <a:schemeClr val="tx1"/>
                        </a:solidFill>
                        <a:effectLst/>
                        <a:latin typeface="Verdana" pitchFamily="34" charset="0"/>
                        <a:ea typeface="新細明體" pitchFamily="18" charset="-12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00FF00"/>
                    </a:solidFill>
                  </a:tcPr>
                </a:tc>
                <a:tc>
                  <a:txBody>
                    <a:bodyPr/>
                    <a:lstStyle/>
                    <a:p>
                      <a:pPr marL="0" marR="0" lvl="0" indent="0" algn="ctr" defTabSz="914400" rtl="0" eaLnBrk="1" fontAlgn="base" latinLnBrk="0" hangingPunct="1">
                        <a:lnSpc>
                          <a:spcPct val="50000"/>
                        </a:lnSpc>
                        <a:spcBef>
                          <a:spcPct val="0"/>
                        </a:spcBef>
                        <a:spcAft>
                          <a:spcPct val="0"/>
                        </a:spcAft>
                        <a:buClrTx/>
                        <a:buSzTx/>
                        <a:buFontTx/>
                        <a:buNone/>
                        <a:tabLst/>
                      </a:pPr>
                      <a:r>
                        <a:rPr kumimoji="1" lang="en-US" altLang="zh-TW" sz="1000" b="0" i="0" u="none" strike="noStrike" cap="none" normalizeH="0" baseline="0" smtClean="0">
                          <a:ln>
                            <a:noFill/>
                          </a:ln>
                          <a:solidFill>
                            <a:schemeClr val="tx1"/>
                          </a:solidFill>
                          <a:effectLst/>
                          <a:latin typeface="標楷體" pitchFamily="65" charset="-120"/>
                          <a:ea typeface="標楷體" pitchFamily="65" charset="-120"/>
                          <a:cs typeface="Times New Roman" pitchFamily="18" charset="0"/>
                        </a:rPr>
                        <a:t>H+2/3</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00FF00"/>
                    </a:solidFill>
                  </a:tcPr>
                </a:tc>
                <a:tc>
                  <a:txBody>
                    <a:bodyPr/>
                    <a:lstStyle/>
                    <a:p>
                      <a:pPr marL="0" marR="0" lvl="0" indent="0" algn="ctr" defTabSz="914400" rtl="0" eaLnBrk="1" fontAlgn="base" latinLnBrk="0" hangingPunct="1">
                        <a:lnSpc>
                          <a:spcPct val="50000"/>
                        </a:lnSpc>
                        <a:spcBef>
                          <a:spcPct val="0"/>
                        </a:spcBef>
                        <a:spcAft>
                          <a:spcPct val="0"/>
                        </a:spcAft>
                        <a:buClrTx/>
                        <a:buSzTx/>
                        <a:buFontTx/>
                        <a:buNone/>
                        <a:tabLst/>
                      </a:pPr>
                      <a:r>
                        <a:rPr kumimoji="1" lang="en-US" altLang="zh-TW" sz="1000" b="0" i="0" u="none" strike="noStrike" cap="none" normalizeH="0" baseline="0" smtClean="0">
                          <a:ln>
                            <a:noFill/>
                          </a:ln>
                          <a:solidFill>
                            <a:schemeClr val="tx1"/>
                          </a:solidFill>
                          <a:effectLst/>
                          <a:latin typeface="標楷體" pitchFamily="65" charset="-120"/>
                          <a:ea typeface="標楷體" pitchFamily="65" charset="-120"/>
                          <a:cs typeface="Times New Roman" pitchFamily="18" charset="0"/>
                        </a:rPr>
                        <a:t>H+2/3</a:t>
                      </a:r>
                    </a:p>
                  </a:txBody>
                  <a:tcPr anchor="ctr"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00FF00"/>
                    </a:solidFill>
                  </a:tcPr>
                </a:tc>
                <a:tc>
                  <a:txBody>
                    <a:bodyPr/>
                    <a:lstStyle/>
                    <a:p>
                      <a:pPr marL="0" marR="0" lvl="0" indent="0" algn="ctr" defTabSz="914400" rtl="0" eaLnBrk="1" fontAlgn="base" latinLnBrk="0" hangingPunct="1">
                        <a:lnSpc>
                          <a:spcPct val="50000"/>
                        </a:lnSpc>
                        <a:spcBef>
                          <a:spcPct val="0"/>
                        </a:spcBef>
                        <a:spcAft>
                          <a:spcPct val="0"/>
                        </a:spcAft>
                        <a:buClrTx/>
                        <a:buSzTx/>
                        <a:buFontTx/>
                        <a:buNone/>
                        <a:tabLst/>
                      </a:pPr>
                      <a:r>
                        <a:rPr kumimoji="1" lang="en-US" altLang="zh-TW" sz="900" b="0" i="0" u="none" strike="noStrike" cap="none" normalizeH="0" baseline="0" dirty="0" smtClean="0">
                          <a:ln>
                            <a:noFill/>
                          </a:ln>
                          <a:solidFill>
                            <a:schemeClr val="tx1"/>
                          </a:solidFill>
                          <a:effectLst/>
                          <a:latin typeface="標楷體" pitchFamily="65" charset="-120"/>
                          <a:ea typeface="標楷體" pitchFamily="65" charset="-120"/>
                          <a:cs typeface="Times New Roman" pitchFamily="18" charset="0"/>
                        </a:rPr>
                        <a:t>2H</a:t>
                      </a:r>
                    </a:p>
                  </a:txBody>
                  <a:tcPr anchor="ctr" horzOverflow="overflow">
                    <a:lnL w="12700" cap="flat" cmpd="sng" algn="ctr">
                      <a:solidFill>
                        <a:schemeClr val="tx1"/>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0000"/>
                    </a:solidFill>
                  </a:tcPr>
                </a:tc>
              </a:tr>
            </a:tbl>
          </a:graphicData>
        </a:graphic>
      </p:graphicFrame>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304800" y="533400"/>
            <a:ext cx="8686800" cy="762000"/>
          </a:xfrm>
        </p:spPr>
        <p:txBody>
          <a:bodyPr>
            <a:normAutofit fontScale="90000"/>
          </a:bodyPr>
          <a:lstStyle/>
          <a:p>
            <a:r>
              <a:rPr lang="zh-TW" altLang="en-US" sz="3400" dirty="0" smtClean="0"/>
              <a:t>   </a:t>
            </a:r>
            <a:r>
              <a:rPr lang="zh-TW" altLang="en-US" sz="3400" dirty="0" smtClean="0">
                <a:solidFill>
                  <a:schemeClr val="tx1">
                    <a:lumMod val="65000"/>
                    <a:lumOff val="35000"/>
                  </a:schemeClr>
                </a:solidFill>
                <a:latin typeface="微軟正黑體" pitchFamily="34" charset="-120"/>
                <a:ea typeface="微軟正黑體" pitchFamily="34" charset="-120"/>
              </a:rPr>
              <a:t>二週彈性工時的參考排班態樣－</a:t>
            </a:r>
            <a:br>
              <a:rPr lang="zh-TW" altLang="en-US" sz="3400" dirty="0" smtClean="0">
                <a:solidFill>
                  <a:schemeClr val="tx1">
                    <a:lumMod val="65000"/>
                    <a:lumOff val="35000"/>
                  </a:schemeClr>
                </a:solidFill>
                <a:latin typeface="微軟正黑體" pitchFamily="34" charset="-120"/>
                <a:ea typeface="微軟正黑體" pitchFamily="34" charset="-120"/>
              </a:rPr>
            </a:br>
            <a:r>
              <a:rPr lang="zh-TW" altLang="en-US" sz="3400" dirty="0" smtClean="0">
                <a:solidFill>
                  <a:schemeClr val="tx1">
                    <a:lumMod val="65000"/>
                    <a:lumOff val="35000"/>
                  </a:schemeClr>
                </a:solidFill>
                <a:latin typeface="微軟正黑體" pitchFamily="34" charset="-120"/>
                <a:ea typeface="微軟正黑體" pitchFamily="34" charset="-120"/>
              </a:rPr>
              <a:t>                                                        全面週休三日制</a:t>
            </a:r>
            <a:endParaRPr lang="en-US" altLang="zh-TW" sz="3400" dirty="0" smtClean="0">
              <a:solidFill>
                <a:schemeClr val="tx1">
                  <a:lumMod val="65000"/>
                  <a:lumOff val="35000"/>
                </a:schemeClr>
              </a:solidFill>
              <a:latin typeface="微軟正黑體" pitchFamily="34" charset="-120"/>
              <a:ea typeface="微軟正黑體" pitchFamily="34" charset="-120"/>
            </a:endParaRPr>
          </a:p>
        </p:txBody>
      </p:sp>
      <p:sp>
        <p:nvSpPr>
          <p:cNvPr id="23555" name="Rectangle 3"/>
          <p:cNvSpPr>
            <a:spLocks noGrp="1" noChangeArrowheads="1"/>
          </p:cNvSpPr>
          <p:nvPr>
            <p:ph idx="1"/>
          </p:nvPr>
        </p:nvSpPr>
        <p:spPr>
          <a:xfrm>
            <a:off x="457200" y="1524000"/>
            <a:ext cx="8229600" cy="4876800"/>
          </a:xfrm>
        </p:spPr>
        <p:txBody>
          <a:bodyPr/>
          <a:lstStyle/>
          <a:p>
            <a:pPr>
              <a:lnSpc>
                <a:spcPct val="120000"/>
              </a:lnSpc>
            </a:pPr>
            <a:r>
              <a:rPr lang="zh-TW" altLang="en-US" sz="2400" dirty="0" smtClean="0">
                <a:latin typeface="微軟正黑體" pitchFamily="34" charset="-120"/>
                <a:ea typeface="微軟正黑體" pitchFamily="34" charset="-120"/>
              </a:rPr>
              <a:t>每日正常工時</a:t>
            </a:r>
            <a:r>
              <a:rPr lang="en-US" altLang="zh-TW" sz="2400" dirty="0" smtClean="0">
                <a:latin typeface="微軟正黑體" pitchFamily="34" charset="-120"/>
                <a:ea typeface="微軟正黑體" pitchFamily="34" charset="-120"/>
              </a:rPr>
              <a:t>10</a:t>
            </a:r>
            <a:r>
              <a:rPr lang="zh-TW" altLang="en-US" sz="2400" dirty="0" smtClean="0">
                <a:latin typeface="微軟正黑體" pitchFamily="34" charset="-120"/>
                <a:ea typeface="微軟正黑體" pitchFamily="34" charset="-120"/>
              </a:rPr>
              <a:t>小時，每週</a:t>
            </a:r>
            <a:r>
              <a:rPr lang="en-US" altLang="zh-TW" sz="2400" dirty="0" smtClean="0">
                <a:latin typeface="微軟正黑體" pitchFamily="34" charset="-120"/>
                <a:ea typeface="微軟正黑體" pitchFamily="34" charset="-120"/>
              </a:rPr>
              <a:t>40</a:t>
            </a:r>
            <a:r>
              <a:rPr lang="zh-TW" altLang="en-US" sz="2400" dirty="0" smtClean="0">
                <a:latin typeface="微軟正黑體" pitchFamily="34" charset="-120"/>
                <a:ea typeface="微軟正黑體" pitchFamily="34" charset="-120"/>
              </a:rPr>
              <a:t>小時（</a:t>
            </a:r>
            <a:r>
              <a:rPr lang="en-US" altLang="zh-TW" sz="2400" dirty="0" smtClean="0">
                <a:latin typeface="微軟正黑體" pitchFamily="34" charset="-120"/>
                <a:ea typeface="微軟正黑體" pitchFamily="34" charset="-120"/>
              </a:rPr>
              <a:t>4</a:t>
            </a:r>
            <a:r>
              <a:rPr lang="zh-TW" altLang="en-US" sz="2400" dirty="0" smtClean="0">
                <a:latin typeface="微軟正黑體" pitchFamily="34" charset="-120"/>
                <a:ea typeface="微軟正黑體" pitchFamily="34" charset="-120"/>
              </a:rPr>
              <a:t>天），則全年免出勤日數為</a:t>
            </a:r>
            <a:r>
              <a:rPr lang="en-US" altLang="zh-TW" sz="2400" dirty="0" smtClean="0">
                <a:latin typeface="微軟正黑體" pitchFamily="34" charset="-120"/>
                <a:ea typeface="微軟正黑體" pitchFamily="34" charset="-120"/>
              </a:rPr>
              <a:t>168</a:t>
            </a:r>
            <a:r>
              <a:rPr lang="zh-TW" altLang="en-US" sz="2400" dirty="0" smtClean="0">
                <a:latin typeface="微軟正黑體" pitchFamily="34" charset="-120"/>
                <a:ea typeface="微軟正黑體" pitchFamily="34" charset="-120"/>
              </a:rPr>
              <a:t>日。</a:t>
            </a:r>
          </a:p>
          <a:p>
            <a:pPr>
              <a:lnSpc>
                <a:spcPct val="120000"/>
              </a:lnSpc>
            </a:pPr>
            <a:r>
              <a:rPr lang="en-US" altLang="zh-TW" sz="2400" dirty="0" smtClean="0">
                <a:latin typeface="微軟正黑體" pitchFamily="34" charset="-120"/>
                <a:ea typeface="微軟正黑體" pitchFamily="34" charset="-120"/>
              </a:rPr>
              <a:t>52</a:t>
            </a:r>
            <a:r>
              <a:rPr lang="zh-TW" altLang="en-US" sz="2400" dirty="0" smtClean="0">
                <a:latin typeface="微軟正黑體" pitchFamily="34" charset="-120"/>
                <a:ea typeface="微軟正黑體" pitchFamily="34" charset="-120"/>
              </a:rPr>
              <a:t>（例假）＋</a:t>
            </a:r>
            <a:r>
              <a:rPr lang="en-US" altLang="zh-TW" sz="2400" dirty="0" smtClean="0">
                <a:latin typeface="微軟正黑體" pitchFamily="34" charset="-120"/>
                <a:ea typeface="微軟正黑體" pitchFamily="34" charset="-120"/>
              </a:rPr>
              <a:t>12</a:t>
            </a:r>
            <a:r>
              <a:rPr lang="zh-TW" altLang="en-US" sz="2400" dirty="0" smtClean="0">
                <a:latin typeface="微軟正黑體" pitchFamily="34" charset="-120"/>
                <a:ea typeface="微軟正黑體" pitchFamily="34" charset="-120"/>
              </a:rPr>
              <a:t>（國定）＋</a:t>
            </a:r>
            <a:r>
              <a:rPr lang="en-US" altLang="zh-TW" sz="2400" dirty="0" smtClean="0">
                <a:latin typeface="微軟正黑體" pitchFamily="34" charset="-120"/>
                <a:ea typeface="微軟正黑體" pitchFamily="34" charset="-120"/>
              </a:rPr>
              <a:t>104</a:t>
            </a:r>
            <a:r>
              <a:rPr lang="zh-TW" altLang="en-US" sz="2400" dirty="0" smtClean="0">
                <a:latin typeface="微軟正黑體" pitchFamily="34" charset="-120"/>
                <a:ea typeface="微軟正黑體" pitchFamily="34" charset="-120"/>
              </a:rPr>
              <a:t>（每二週</a:t>
            </a:r>
            <a:r>
              <a:rPr lang="en-US" altLang="zh-TW" sz="2400" dirty="0" smtClean="0">
                <a:latin typeface="微軟正黑體" pitchFamily="34" charset="-120"/>
                <a:ea typeface="微軟正黑體" pitchFamily="34" charset="-120"/>
              </a:rPr>
              <a:t>4</a:t>
            </a:r>
            <a:r>
              <a:rPr lang="zh-TW" altLang="en-US" sz="2400" dirty="0" smtClean="0">
                <a:latin typeface="微軟正黑體" pitchFamily="34" charset="-120"/>
                <a:ea typeface="微軟正黑體" pitchFamily="34" charset="-120"/>
              </a:rPr>
              <a:t>日之休息日）＝</a:t>
            </a:r>
            <a:r>
              <a:rPr lang="en-US" altLang="zh-TW" sz="2400" dirty="0" smtClean="0">
                <a:latin typeface="微軟正黑體" pitchFamily="34" charset="-120"/>
                <a:ea typeface="微軟正黑體" pitchFamily="34" charset="-120"/>
              </a:rPr>
              <a:t>168</a:t>
            </a:r>
            <a:endParaRPr lang="zh-TW" altLang="en-US" sz="2400" dirty="0" smtClean="0">
              <a:latin typeface="微軟正黑體" pitchFamily="34" charset="-120"/>
              <a:ea typeface="微軟正黑體" pitchFamily="34" charset="-120"/>
            </a:endParaRPr>
          </a:p>
        </p:txBody>
      </p:sp>
      <p:graphicFrame>
        <p:nvGraphicFramePr>
          <p:cNvPr id="338007" name="Group 87"/>
          <p:cNvGraphicFramePr>
            <a:graphicFrameLocks noGrp="1"/>
          </p:cNvGraphicFramePr>
          <p:nvPr>
            <p:ph type="tbl" idx="4294967295"/>
          </p:nvPr>
        </p:nvGraphicFramePr>
        <p:xfrm>
          <a:off x="1066800" y="3505200"/>
          <a:ext cx="6911975" cy="1295401"/>
        </p:xfrm>
        <a:graphic>
          <a:graphicData uri="http://schemas.openxmlformats.org/drawingml/2006/table">
            <a:tbl>
              <a:tblPr/>
              <a:tblGrid>
                <a:gridCol w="1063625"/>
                <a:gridCol w="836612"/>
                <a:gridCol w="833438"/>
                <a:gridCol w="836612"/>
                <a:gridCol w="835025"/>
                <a:gridCol w="850900"/>
                <a:gridCol w="819150"/>
                <a:gridCol w="836613"/>
              </a:tblGrid>
              <a:tr h="431800">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zh-TW" altLang="zh-TW" sz="1800" b="0" i="0" u="none" strike="noStrike" cap="none" normalizeH="0" baseline="0" dirty="0" smtClean="0">
                        <a:ln>
                          <a:noFill/>
                        </a:ln>
                        <a:solidFill>
                          <a:schemeClr val="tx1"/>
                        </a:solidFill>
                        <a:effectLst/>
                        <a:latin typeface="微軟正黑體" pitchFamily="34" charset="-120"/>
                        <a:ea typeface="微軟正黑體" pitchFamily="34" charset="-120"/>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TW" altLang="en-US" sz="1800" b="0" i="0" u="none" strike="noStrike" cap="none" normalizeH="0" baseline="0" smtClean="0">
                          <a:ln>
                            <a:noFill/>
                          </a:ln>
                          <a:solidFill>
                            <a:schemeClr val="tx1"/>
                          </a:solidFill>
                          <a:effectLst/>
                          <a:latin typeface="微軟正黑體" pitchFamily="34" charset="-120"/>
                          <a:ea typeface="微軟正黑體" pitchFamily="34" charset="-120"/>
                          <a:cs typeface="Times New Roman" pitchFamily="18" charset="0"/>
                        </a:rPr>
                        <a:t>１</a:t>
                      </a:r>
                    </a:p>
                  </a:txBody>
                  <a:tcP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TW" altLang="en-US" sz="1800" b="0" i="0" u="none" strike="noStrike" cap="none" normalizeH="0" baseline="0" smtClean="0">
                          <a:ln>
                            <a:noFill/>
                          </a:ln>
                          <a:solidFill>
                            <a:schemeClr val="tx1"/>
                          </a:solidFill>
                          <a:effectLst/>
                          <a:latin typeface="微軟正黑體" pitchFamily="34" charset="-120"/>
                          <a:ea typeface="微軟正黑體" pitchFamily="34" charset="-120"/>
                          <a:cs typeface="Times New Roman" pitchFamily="18" charset="0"/>
                        </a:rPr>
                        <a:t>２</a:t>
                      </a:r>
                    </a:p>
                  </a:txBody>
                  <a:tcP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TW" altLang="en-US" sz="1800" b="0" i="0" u="none" strike="noStrike" cap="none" normalizeH="0" baseline="0" smtClean="0">
                          <a:ln>
                            <a:noFill/>
                          </a:ln>
                          <a:solidFill>
                            <a:schemeClr val="tx1"/>
                          </a:solidFill>
                          <a:effectLst/>
                          <a:latin typeface="微軟正黑體" pitchFamily="34" charset="-120"/>
                          <a:ea typeface="微軟正黑體" pitchFamily="34" charset="-120"/>
                          <a:cs typeface="Times New Roman" pitchFamily="18" charset="0"/>
                        </a:rPr>
                        <a:t>３</a:t>
                      </a:r>
                    </a:p>
                  </a:txBody>
                  <a:tcP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TW" altLang="en-US" sz="1800" b="0" i="0" u="none" strike="noStrike" cap="none" normalizeH="0" baseline="0" smtClean="0">
                          <a:ln>
                            <a:noFill/>
                          </a:ln>
                          <a:solidFill>
                            <a:schemeClr val="tx1"/>
                          </a:solidFill>
                          <a:effectLst/>
                          <a:latin typeface="微軟正黑體" pitchFamily="34" charset="-120"/>
                          <a:ea typeface="微軟正黑體" pitchFamily="34" charset="-120"/>
                          <a:cs typeface="Times New Roman" pitchFamily="18" charset="0"/>
                        </a:rPr>
                        <a:t>４</a:t>
                      </a:r>
                    </a:p>
                  </a:txBody>
                  <a:tcP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TW" altLang="en-US" sz="1800" b="0" i="0" u="none" strike="noStrike" cap="none" normalizeH="0" baseline="0" smtClean="0">
                          <a:ln>
                            <a:noFill/>
                          </a:ln>
                          <a:solidFill>
                            <a:schemeClr val="tx1"/>
                          </a:solidFill>
                          <a:effectLst/>
                          <a:latin typeface="微軟正黑體" pitchFamily="34" charset="-120"/>
                          <a:ea typeface="微軟正黑體" pitchFamily="34" charset="-120"/>
                          <a:cs typeface="Times New Roman" pitchFamily="18" charset="0"/>
                        </a:rPr>
                        <a:t>５</a:t>
                      </a:r>
                    </a:p>
                  </a:txBody>
                  <a:tcP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TW" altLang="en-US" sz="1800" b="0" i="0" u="none" strike="noStrike" cap="none" normalizeH="0" baseline="0" smtClean="0">
                          <a:ln>
                            <a:noFill/>
                          </a:ln>
                          <a:solidFill>
                            <a:schemeClr val="tx1"/>
                          </a:solidFill>
                          <a:effectLst/>
                          <a:latin typeface="微軟正黑體" pitchFamily="34" charset="-120"/>
                          <a:ea typeface="微軟正黑體" pitchFamily="34" charset="-120"/>
                          <a:cs typeface="Times New Roman" pitchFamily="18" charset="0"/>
                        </a:rPr>
                        <a:t>６</a:t>
                      </a:r>
                    </a:p>
                  </a:txBody>
                  <a:tcP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TW" altLang="en-US" sz="1800" b="0" i="0" u="none" strike="noStrike" cap="none" normalizeH="0" baseline="0" smtClean="0">
                          <a:ln>
                            <a:noFill/>
                          </a:ln>
                          <a:solidFill>
                            <a:schemeClr val="tx1"/>
                          </a:solidFill>
                          <a:effectLst/>
                          <a:latin typeface="微軟正黑體" pitchFamily="34" charset="-120"/>
                          <a:ea typeface="微軟正黑體" pitchFamily="34" charset="-120"/>
                          <a:cs typeface="Times New Roman" pitchFamily="18" charset="0"/>
                        </a:rPr>
                        <a:t>日</a:t>
                      </a:r>
                    </a:p>
                  </a:txBody>
                  <a:tcP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r>
              <a:tr h="43338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TW" altLang="en-US" sz="1800" b="0" i="0" u="none" strike="noStrike" cap="none" normalizeH="0" baseline="0" smtClean="0">
                          <a:ln>
                            <a:noFill/>
                          </a:ln>
                          <a:solidFill>
                            <a:schemeClr val="tx1"/>
                          </a:solidFill>
                          <a:effectLst/>
                          <a:latin typeface="微軟正黑體" pitchFamily="34" charset="-120"/>
                          <a:ea typeface="微軟正黑體" pitchFamily="34" charset="-120"/>
                          <a:cs typeface="Times New Roman" pitchFamily="18" charset="0"/>
                        </a:rPr>
                        <a:t>第一週</a:t>
                      </a: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cs typeface="Times New Roman" pitchFamily="18" charset="0"/>
                        </a:rPr>
                        <a:t>例假</a:t>
                      </a:r>
                      <a:endParaRPr kumimoji="1"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00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cs typeface="Times New Roman" pitchFamily="18" charset="0"/>
                        </a:rPr>
                        <a:t>休息</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rPr>
                        <a:t>10</a:t>
                      </a:r>
                      <a:endParaRPr kumimoji="1" lang="zh-TW" altLang="zh-TW" sz="1800" b="0" i="0" u="none" strike="noStrike" cap="none" normalizeH="0" baseline="0" dirty="0" smtClean="0">
                        <a:ln>
                          <a:noFill/>
                        </a:ln>
                        <a:solidFill>
                          <a:schemeClr val="tx1"/>
                        </a:solidFill>
                        <a:effectLst/>
                        <a:latin typeface="微軟正黑體" pitchFamily="34" charset="-120"/>
                        <a:ea typeface="微軟正黑體" pitchFamily="34" charset="-12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cs typeface="Times New Roman" pitchFamily="18" charset="0"/>
                        </a:rPr>
                        <a:t>休息</a:t>
                      </a:r>
                      <a:endParaRPr kumimoji="1" lang="zh-TW" altLang="zh-TW" sz="1800" b="0" i="0" u="none" strike="noStrike" cap="none" normalizeH="0" baseline="0" dirty="0" smtClean="0">
                        <a:ln>
                          <a:noFill/>
                        </a:ln>
                        <a:solidFill>
                          <a:schemeClr val="tx1"/>
                        </a:solidFill>
                        <a:effectLst/>
                        <a:latin typeface="微軟正黑體" pitchFamily="34" charset="-120"/>
                        <a:ea typeface="微軟正黑體" pitchFamily="34" charset="-12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rPr>
                        <a:t>10</a:t>
                      </a:r>
                      <a:endParaRPr kumimoji="1" lang="zh-TW" altLang="zh-TW" sz="1800" b="0" i="0" u="none" strike="noStrike" cap="none" normalizeH="0" baseline="0" dirty="0" smtClean="0">
                        <a:ln>
                          <a:noFill/>
                        </a:ln>
                        <a:solidFill>
                          <a:schemeClr val="tx1"/>
                        </a:solidFill>
                        <a:effectLst/>
                        <a:latin typeface="微軟正黑體" pitchFamily="34" charset="-120"/>
                        <a:ea typeface="微軟正黑體" pitchFamily="34" charset="-12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cs typeface="Times New Roman" pitchFamily="18" charset="0"/>
                        </a:rPr>
                        <a:t>10</a:t>
                      </a:r>
                      <a:endPar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cs typeface="Times New Roman" pitchFamily="18" charset="0"/>
                        </a:rPr>
                        <a:t>10</a:t>
                      </a:r>
                      <a:endPar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02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cs typeface="Times New Roman" pitchFamily="18" charset="0"/>
                        </a:rPr>
                        <a:t>第二週</a:t>
                      </a: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cs typeface="Times New Roman" pitchFamily="18" charset="0"/>
                        </a:rPr>
                        <a:t>例假</a:t>
                      </a:r>
                      <a:endParaRPr kumimoji="1"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00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cs typeface="Times New Roman" pitchFamily="18" charset="0"/>
                        </a:rPr>
                        <a:t>休息</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rPr>
                        <a:t>10</a:t>
                      </a:r>
                      <a:endParaRPr kumimoji="1" lang="zh-TW" altLang="zh-TW" sz="1800" b="0" i="0" u="none" strike="noStrike" cap="none" normalizeH="0" baseline="0" dirty="0" smtClean="0">
                        <a:ln>
                          <a:noFill/>
                        </a:ln>
                        <a:solidFill>
                          <a:schemeClr val="tx1"/>
                        </a:solidFill>
                        <a:effectLst/>
                        <a:latin typeface="微軟正黑體" pitchFamily="34" charset="-120"/>
                        <a:ea typeface="微軟正黑體" pitchFamily="34" charset="-12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cs typeface="Times New Roman" pitchFamily="18" charset="0"/>
                        </a:rPr>
                        <a:t>休息</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rPr>
                        <a:t>10</a:t>
                      </a:r>
                      <a:endParaRPr kumimoji="1" lang="zh-TW" altLang="zh-TW" sz="1800" b="0" i="0" u="none" strike="noStrike" cap="none" normalizeH="0" baseline="0" dirty="0" smtClean="0">
                        <a:ln>
                          <a:noFill/>
                        </a:ln>
                        <a:solidFill>
                          <a:schemeClr val="tx1"/>
                        </a:solidFill>
                        <a:effectLst/>
                        <a:latin typeface="微軟正黑體" pitchFamily="34" charset="-120"/>
                        <a:ea typeface="微軟正黑體" pitchFamily="34" charset="-12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cs typeface="Times New Roman" pitchFamily="18" charset="0"/>
                        </a:rPr>
                        <a:t>10</a:t>
                      </a:r>
                      <a:endPar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cs typeface="Times New Roman" pitchFamily="18" charset="0"/>
                        </a:rPr>
                        <a:t>10</a:t>
                      </a:r>
                      <a:endPar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zh-TW" altLang="en-US" dirty="0" smtClean="0">
                <a:latin typeface="微軟正黑體" pitchFamily="34" charset="-120"/>
                <a:ea typeface="微軟正黑體" pitchFamily="34" charset="-120"/>
              </a:rPr>
              <a:t>  </a:t>
            </a:r>
            <a:r>
              <a:rPr lang="en-US" altLang="zh-TW" dirty="0" smtClean="0">
                <a:solidFill>
                  <a:schemeClr val="tx1">
                    <a:lumMod val="65000"/>
                    <a:lumOff val="35000"/>
                  </a:schemeClr>
                </a:solidFill>
                <a:latin typeface="微軟正黑體" pitchFamily="34" charset="-120"/>
                <a:ea typeface="微軟正黑體" pitchFamily="34" charset="-120"/>
              </a:rPr>
              <a:t>30</a:t>
            </a:r>
            <a:r>
              <a:rPr lang="zh-TW" altLang="en-US" dirty="0" smtClean="0">
                <a:solidFill>
                  <a:schemeClr val="tx1">
                    <a:lumMod val="65000"/>
                    <a:lumOff val="35000"/>
                  </a:schemeClr>
                </a:solidFill>
                <a:latin typeface="微軟正黑體" pitchFamily="34" charset="-120"/>
                <a:ea typeface="微軟正黑體" pitchFamily="34" charset="-120"/>
              </a:rPr>
              <a:t>條之</a:t>
            </a:r>
            <a:r>
              <a:rPr lang="en-US" altLang="zh-TW" dirty="0" smtClean="0">
                <a:solidFill>
                  <a:schemeClr val="tx1">
                    <a:lumMod val="65000"/>
                    <a:lumOff val="35000"/>
                  </a:schemeClr>
                </a:solidFill>
                <a:latin typeface="微軟正黑體" pitchFamily="34" charset="-120"/>
                <a:ea typeface="微軟正黑體" pitchFamily="34" charset="-120"/>
              </a:rPr>
              <a:t>1(</a:t>
            </a:r>
            <a:r>
              <a:rPr lang="zh-TW" altLang="en-US" dirty="0" smtClean="0">
                <a:solidFill>
                  <a:schemeClr val="tx1">
                    <a:lumMod val="65000"/>
                    <a:lumOff val="35000"/>
                  </a:schemeClr>
                </a:solidFill>
                <a:latin typeface="微軟正黑體" pitchFamily="34" charset="-120"/>
                <a:ea typeface="微軟正黑體" pitchFamily="34" charset="-120"/>
              </a:rPr>
              <a:t>四周彈性工時</a:t>
            </a:r>
            <a:r>
              <a:rPr lang="en-US" altLang="zh-TW" dirty="0" smtClean="0">
                <a:solidFill>
                  <a:schemeClr val="tx1">
                    <a:lumMod val="65000"/>
                    <a:lumOff val="35000"/>
                  </a:schemeClr>
                </a:solidFill>
                <a:latin typeface="微軟正黑體" pitchFamily="34" charset="-120"/>
                <a:ea typeface="微軟正黑體" pitchFamily="34" charset="-120"/>
              </a:rPr>
              <a:t>)</a:t>
            </a:r>
          </a:p>
        </p:txBody>
      </p:sp>
      <p:sp>
        <p:nvSpPr>
          <p:cNvPr id="24579" name="Rectangle 3"/>
          <p:cNvSpPr>
            <a:spLocks noGrp="1" noChangeArrowheads="1"/>
          </p:cNvSpPr>
          <p:nvPr>
            <p:ph idx="1"/>
          </p:nvPr>
        </p:nvSpPr>
        <p:spPr/>
        <p:txBody>
          <a:bodyPr/>
          <a:lstStyle/>
          <a:p>
            <a:pPr>
              <a:lnSpc>
                <a:spcPct val="150000"/>
              </a:lnSpc>
            </a:pPr>
            <a:r>
              <a:rPr lang="zh-TW" altLang="en-US" sz="2100" dirty="0" smtClean="0">
                <a:latin typeface="微軟正黑體" pitchFamily="34" charset="-120"/>
                <a:ea typeface="微軟正黑體" pitchFamily="34" charset="-120"/>
              </a:rPr>
              <a:t>中央主管機關指定之行業，雇主經工會同意，如事業單位無工會者，</a:t>
            </a:r>
            <a:r>
              <a:rPr lang="zh-TW" altLang="en-US" sz="2100" b="1" u="sng" dirty="0" smtClean="0">
                <a:solidFill>
                  <a:srgbClr val="FF0000"/>
                </a:solidFill>
                <a:latin typeface="微軟正黑體" pitchFamily="34" charset="-120"/>
                <a:ea typeface="微軟正黑體" pitchFamily="34" charset="-120"/>
              </a:rPr>
              <a:t>經勞資會議同意後</a:t>
            </a:r>
            <a:r>
              <a:rPr lang="zh-TW" altLang="en-US" sz="2100" dirty="0" smtClean="0">
                <a:latin typeface="微軟正黑體" pitchFamily="34" charset="-120"/>
                <a:ea typeface="微軟正黑體" pitchFamily="34" charset="-120"/>
              </a:rPr>
              <a:t>，其工作時間得依下列原則變更：</a:t>
            </a:r>
          </a:p>
          <a:p>
            <a:pPr>
              <a:lnSpc>
                <a:spcPct val="150000"/>
              </a:lnSpc>
              <a:buFont typeface="Wingdings" pitchFamily="2" charset="2"/>
              <a:buNone/>
            </a:pPr>
            <a:r>
              <a:rPr lang="zh-TW" altLang="en-US" sz="2100" dirty="0" smtClean="0">
                <a:latin typeface="微軟正黑體" pitchFamily="34" charset="-120"/>
                <a:ea typeface="微軟正黑體" pitchFamily="34" charset="-120"/>
              </a:rPr>
              <a:t>一、四週內正常工作時數分配於其他工作日之時數，每日不得超過</a:t>
            </a:r>
            <a:r>
              <a:rPr lang="en-US" altLang="zh-TW" sz="2100" dirty="0" smtClean="0">
                <a:latin typeface="微軟正黑體" pitchFamily="34" charset="-120"/>
                <a:ea typeface="微軟正黑體" pitchFamily="34" charset="-120"/>
              </a:rPr>
              <a:t>2</a:t>
            </a:r>
            <a:r>
              <a:rPr lang="zh-TW" altLang="en-US" sz="2100" dirty="0" smtClean="0">
                <a:latin typeface="微軟正黑體" pitchFamily="34" charset="-120"/>
                <a:ea typeface="微軟正黑體" pitchFamily="34" charset="-120"/>
              </a:rPr>
              <a:t>小時。 </a:t>
            </a:r>
          </a:p>
          <a:p>
            <a:pPr>
              <a:lnSpc>
                <a:spcPct val="150000"/>
              </a:lnSpc>
              <a:buFont typeface="Wingdings" pitchFamily="2" charset="2"/>
              <a:buNone/>
            </a:pPr>
            <a:r>
              <a:rPr lang="zh-TW" altLang="en-US" sz="2100" dirty="0" smtClean="0">
                <a:latin typeface="微軟正黑體" pitchFamily="34" charset="-120"/>
                <a:ea typeface="微軟正黑體" pitchFamily="34" charset="-120"/>
              </a:rPr>
              <a:t>二、當日正常工時達</a:t>
            </a:r>
            <a:r>
              <a:rPr lang="en-US" altLang="zh-TW" sz="2100" dirty="0" smtClean="0">
                <a:latin typeface="微軟正黑體" pitchFamily="34" charset="-120"/>
                <a:ea typeface="微軟正黑體" pitchFamily="34" charset="-120"/>
              </a:rPr>
              <a:t>10</a:t>
            </a:r>
            <a:r>
              <a:rPr lang="zh-TW" altLang="en-US" sz="2100" dirty="0" smtClean="0">
                <a:latin typeface="微軟正黑體" pitchFamily="34" charset="-120"/>
                <a:ea typeface="微軟正黑體" pitchFamily="34" charset="-120"/>
              </a:rPr>
              <a:t>小時者，其延長之工作時間不得超過</a:t>
            </a:r>
            <a:r>
              <a:rPr lang="en-US" altLang="zh-TW" sz="2100" dirty="0" smtClean="0">
                <a:latin typeface="微軟正黑體" pitchFamily="34" charset="-120"/>
                <a:ea typeface="微軟正黑體" pitchFamily="34" charset="-120"/>
              </a:rPr>
              <a:t>2</a:t>
            </a:r>
            <a:r>
              <a:rPr lang="zh-TW" altLang="en-US" sz="2100" dirty="0" smtClean="0">
                <a:latin typeface="微軟正黑體" pitchFamily="34" charset="-120"/>
                <a:ea typeface="微軟正黑體" pitchFamily="34" charset="-120"/>
              </a:rPr>
              <a:t>小時。 </a:t>
            </a:r>
          </a:p>
          <a:p>
            <a:pPr>
              <a:lnSpc>
                <a:spcPct val="150000"/>
              </a:lnSpc>
              <a:buFont typeface="Wingdings" pitchFamily="2" charset="2"/>
              <a:buNone/>
            </a:pPr>
            <a:r>
              <a:rPr lang="zh-TW" altLang="en-US" sz="2100" dirty="0" smtClean="0">
                <a:latin typeface="微軟正黑體" pitchFamily="34" charset="-120"/>
                <a:ea typeface="微軟正黑體" pitchFamily="34" charset="-120"/>
              </a:rPr>
              <a:t>三、二週內至少有</a:t>
            </a:r>
            <a:r>
              <a:rPr lang="en-US" altLang="zh-TW" sz="2100" dirty="0" smtClean="0">
                <a:latin typeface="微軟正黑體" pitchFamily="34" charset="-120"/>
                <a:ea typeface="微軟正黑體" pitchFamily="34" charset="-120"/>
              </a:rPr>
              <a:t>2</a:t>
            </a:r>
            <a:r>
              <a:rPr lang="zh-TW" altLang="en-US" sz="2100" dirty="0" smtClean="0">
                <a:latin typeface="微軟正黑體" pitchFamily="34" charset="-120"/>
                <a:ea typeface="微軟正黑體" pitchFamily="34" charset="-120"/>
              </a:rPr>
              <a:t>日之休息，作為例假。</a:t>
            </a:r>
          </a:p>
          <a:p>
            <a:pPr>
              <a:lnSpc>
                <a:spcPct val="150000"/>
              </a:lnSpc>
              <a:buFont typeface="Wingdings" pitchFamily="2" charset="2"/>
              <a:buNone/>
            </a:pPr>
            <a:r>
              <a:rPr lang="zh-TW" altLang="en-US" sz="2100" dirty="0" smtClean="0">
                <a:latin typeface="微軟正黑體" pitchFamily="34" charset="-120"/>
                <a:ea typeface="微軟正黑體" pitchFamily="34" charset="-120"/>
              </a:rPr>
              <a:t>四、女性勞工，除妊娠或哺乳期間者外，於夜間工作，不受第</a:t>
            </a:r>
            <a:r>
              <a:rPr lang="en-US" altLang="zh-TW" sz="2100" dirty="0" smtClean="0">
                <a:latin typeface="微軟正黑體" pitchFamily="34" charset="-120"/>
                <a:ea typeface="微軟正黑體" pitchFamily="34" charset="-120"/>
              </a:rPr>
              <a:t>49</a:t>
            </a:r>
            <a:r>
              <a:rPr lang="zh-TW" altLang="en-US" sz="2100" dirty="0" smtClean="0">
                <a:latin typeface="微軟正黑體" pitchFamily="34" charset="-120"/>
                <a:ea typeface="微軟正黑體" pitchFamily="34" charset="-120"/>
              </a:rPr>
              <a:t>條第</a:t>
            </a:r>
            <a:r>
              <a:rPr lang="en-US" altLang="zh-TW" sz="2100" dirty="0" smtClean="0">
                <a:latin typeface="微軟正黑體" pitchFamily="34" charset="-120"/>
                <a:ea typeface="微軟正黑體" pitchFamily="34" charset="-120"/>
              </a:rPr>
              <a:t>1</a:t>
            </a:r>
            <a:r>
              <a:rPr lang="zh-TW" altLang="en-US" sz="2100" dirty="0" smtClean="0">
                <a:latin typeface="微軟正黑體" pitchFamily="34" charset="-120"/>
                <a:ea typeface="微軟正黑體" pitchFamily="34" charset="-120"/>
              </a:rPr>
              <a:t>項之限制。但雇主應提供必要之安全衛生設施。</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normAutofit fontScale="90000"/>
          </a:bodyPr>
          <a:lstStyle/>
          <a:p>
            <a:r>
              <a:rPr lang="zh-TW" altLang="en-US" sz="3400" dirty="0" smtClean="0">
                <a:solidFill>
                  <a:schemeClr val="tx1">
                    <a:lumMod val="65000"/>
                    <a:lumOff val="35000"/>
                  </a:schemeClr>
                </a:solidFill>
                <a:latin typeface="微軟正黑體" pitchFamily="34" charset="-120"/>
                <a:ea typeface="微軟正黑體" pitchFamily="34" charset="-120"/>
              </a:rPr>
              <a:t>  四週彈性工時的參考排班態樣－</a:t>
            </a:r>
            <a:br>
              <a:rPr lang="zh-TW" altLang="en-US" sz="3400" dirty="0" smtClean="0">
                <a:solidFill>
                  <a:schemeClr val="tx1">
                    <a:lumMod val="65000"/>
                    <a:lumOff val="35000"/>
                  </a:schemeClr>
                </a:solidFill>
                <a:latin typeface="微軟正黑體" pitchFamily="34" charset="-120"/>
                <a:ea typeface="微軟正黑體" pitchFamily="34" charset="-120"/>
              </a:rPr>
            </a:br>
            <a:r>
              <a:rPr lang="zh-TW" altLang="en-US" sz="3400" dirty="0" smtClean="0">
                <a:solidFill>
                  <a:schemeClr val="tx1">
                    <a:lumMod val="65000"/>
                    <a:lumOff val="35000"/>
                  </a:schemeClr>
                </a:solidFill>
                <a:latin typeface="微軟正黑體" pitchFamily="34" charset="-120"/>
                <a:ea typeface="微軟正黑體" pitchFamily="34" charset="-120"/>
              </a:rPr>
              <a:t>                                         </a:t>
            </a:r>
            <a:r>
              <a:rPr lang="zh-TW" altLang="en-US" sz="2800" dirty="0" smtClean="0">
                <a:solidFill>
                  <a:schemeClr val="tx1">
                    <a:lumMod val="65000"/>
                    <a:lumOff val="35000"/>
                  </a:schemeClr>
                </a:solidFill>
                <a:latin typeface="微軟正黑體" pitchFamily="34" charset="-120"/>
                <a:ea typeface="微軟正黑體" pitchFamily="34" charset="-120"/>
              </a:rPr>
              <a:t>（</a:t>
            </a:r>
            <a:r>
              <a:rPr lang="en-US" altLang="zh-TW" sz="2800" dirty="0" smtClean="0">
                <a:solidFill>
                  <a:schemeClr val="tx1">
                    <a:lumMod val="65000"/>
                    <a:lumOff val="35000"/>
                  </a:schemeClr>
                </a:solidFill>
                <a:latin typeface="微軟正黑體" pitchFamily="34" charset="-120"/>
                <a:ea typeface="微軟正黑體" pitchFamily="34" charset="-120"/>
              </a:rPr>
              <a:t>1</a:t>
            </a:r>
            <a:r>
              <a:rPr lang="zh-TW" altLang="en-US" sz="2800" dirty="0" smtClean="0">
                <a:solidFill>
                  <a:schemeClr val="tx1">
                    <a:lumMod val="65000"/>
                    <a:lumOff val="35000"/>
                  </a:schemeClr>
                </a:solidFill>
                <a:latin typeface="微軟正黑體" pitchFamily="34" charset="-120"/>
                <a:ea typeface="微軟正黑體" pitchFamily="34" charset="-120"/>
              </a:rPr>
              <a:t>）每日固定</a:t>
            </a:r>
            <a:r>
              <a:rPr lang="en-US" altLang="zh-TW" sz="2800" dirty="0" smtClean="0">
                <a:solidFill>
                  <a:schemeClr val="tx1">
                    <a:lumMod val="65000"/>
                    <a:lumOff val="35000"/>
                  </a:schemeClr>
                </a:solidFill>
                <a:latin typeface="微軟正黑體" pitchFamily="34" charset="-120"/>
                <a:ea typeface="微軟正黑體" pitchFamily="34" charset="-120"/>
              </a:rPr>
              <a:t>8</a:t>
            </a:r>
            <a:r>
              <a:rPr lang="zh-TW" altLang="en-US" sz="2800" dirty="0" smtClean="0">
                <a:solidFill>
                  <a:schemeClr val="tx1">
                    <a:lumMod val="65000"/>
                    <a:lumOff val="35000"/>
                  </a:schemeClr>
                </a:solidFill>
                <a:latin typeface="微軟正黑體" pitchFamily="34" charset="-120"/>
                <a:ea typeface="微軟正黑體" pitchFamily="34" charset="-120"/>
              </a:rPr>
              <a:t>小時制</a:t>
            </a:r>
            <a:endParaRPr lang="zh-TW" altLang="en-US" sz="3400" dirty="0" smtClean="0">
              <a:solidFill>
                <a:schemeClr val="tx1">
                  <a:lumMod val="65000"/>
                  <a:lumOff val="35000"/>
                </a:schemeClr>
              </a:solidFill>
              <a:latin typeface="微軟正黑體" pitchFamily="34" charset="-120"/>
              <a:ea typeface="微軟正黑體" pitchFamily="34" charset="-120"/>
            </a:endParaRPr>
          </a:p>
        </p:txBody>
      </p:sp>
      <p:sp>
        <p:nvSpPr>
          <p:cNvPr id="25603" name="Rectangle 3"/>
          <p:cNvSpPr>
            <a:spLocks noGrp="1" noChangeArrowheads="1"/>
          </p:cNvSpPr>
          <p:nvPr>
            <p:ph type="body" sz="half" idx="1"/>
          </p:nvPr>
        </p:nvSpPr>
        <p:spPr>
          <a:xfrm>
            <a:off x="611188" y="1773238"/>
            <a:ext cx="8181975" cy="1316037"/>
          </a:xfrm>
        </p:spPr>
        <p:txBody>
          <a:bodyPr/>
          <a:lstStyle/>
          <a:p>
            <a:r>
              <a:rPr lang="zh-TW" altLang="en-US" sz="2400" dirty="0" smtClean="0">
                <a:latin typeface="微軟正黑體" pitchFamily="34" charset="-120"/>
                <a:ea typeface="微軟正黑體" pitchFamily="34" charset="-120"/>
              </a:rPr>
              <a:t>每日正常工時仍為</a:t>
            </a:r>
            <a:r>
              <a:rPr lang="en-US" altLang="zh-TW" sz="2400" dirty="0" smtClean="0">
                <a:latin typeface="微軟正黑體" pitchFamily="34" charset="-120"/>
                <a:ea typeface="微軟正黑體" pitchFamily="34" charset="-120"/>
              </a:rPr>
              <a:t>8</a:t>
            </a:r>
            <a:r>
              <a:rPr lang="zh-TW" altLang="en-US" sz="2400" dirty="0" smtClean="0">
                <a:latin typeface="微軟正黑體" pitchFamily="34" charset="-120"/>
                <a:ea typeface="微軟正黑體" pitchFamily="34" charset="-120"/>
              </a:rPr>
              <a:t>小時，每二週仍至少排定</a:t>
            </a:r>
            <a:r>
              <a:rPr lang="en-US" altLang="zh-TW" sz="2400" dirty="0" smtClean="0">
                <a:latin typeface="微軟正黑體" pitchFamily="34" charset="-120"/>
                <a:ea typeface="微軟正黑體" pitchFamily="34" charset="-120"/>
              </a:rPr>
              <a:t>2</a:t>
            </a:r>
            <a:r>
              <a:rPr lang="zh-TW" altLang="en-US" sz="2400" dirty="0" smtClean="0">
                <a:latin typeface="微軟正黑體" pitchFamily="34" charset="-120"/>
                <a:ea typeface="微軟正黑體" pitchFamily="34" charset="-120"/>
              </a:rPr>
              <a:t>日例假。</a:t>
            </a:r>
          </a:p>
          <a:p>
            <a:r>
              <a:rPr lang="en-US" altLang="zh-TW" sz="2400" dirty="0" smtClean="0">
                <a:latin typeface="微軟正黑體" pitchFamily="34" charset="-120"/>
                <a:ea typeface="微軟正黑體" pitchFamily="34" charset="-120"/>
              </a:rPr>
              <a:t>52</a:t>
            </a:r>
            <a:r>
              <a:rPr lang="zh-TW" altLang="en-US" sz="2400" dirty="0" smtClean="0">
                <a:latin typeface="微軟正黑體" pitchFamily="34" charset="-120"/>
                <a:ea typeface="微軟正黑體" pitchFamily="34" charset="-120"/>
              </a:rPr>
              <a:t>（例假）＋</a:t>
            </a:r>
            <a:r>
              <a:rPr lang="en-US" altLang="zh-TW" sz="2400" dirty="0" smtClean="0">
                <a:latin typeface="微軟正黑體" pitchFamily="34" charset="-120"/>
                <a:ea typeface="微軟正黑體" pitchFamily="34" charset="-120"/>
              </a:rPr>
              <a:t>12</a:t>
            </a:r>
            <a:r>
              <a:rPr lang="zh-TW" altLang="en-US" sz="2400" dirty="0" smtClean="0">
                <a:latin typeface="微軟正黑體" pitchFamily="34" charset="-120"/>
                <a:ea typeface="微軟正黑體" pitchFamily="34" charset="-120"/>
              </a:rPr>
              <a:t>（國定）＋</a:t>
            </a:r>
            <a:r>
              <a:rPr lang="en-US" altLang="zh-TW" sz="2400" dirty="0" smtClean="0">
                <a:latin typeface="微軟正黑體" pitchFamily="34" charset="-120"/>
                <a:ea typeface="微軟正黑體" pitchFamily="34" charset="-120"/>
              </a:rPr>
              <a:t>52</a:t>
            </a:r>
            <a:r>
              <a:rPr lang="zh-TW" altLang="en-US" sz="2400" dirty="0" smtClean="0">
                <a:latin typeface="微軟正黑體" pitchFamily="34" charset="-120"/>
                <a:ea typeface="微軟正黑體" pitchFamily="34" charset="-120"/>
              </a:rPr>
              <a:t>（每四週</a:t>
            </a:r>
            <a:r>
              <a:rPr lang="en-US" altLang="zh-TW" sz="2400" dirty="0" smtClean="0">
                <a:latin typeface="微軟正黑體" pitchFamily="34" charset="-120"/>
                <a:ea typeface="微軟正黑體" pitchFamily="34" charset="-120"/>
              </a:rPr>
              <a:t>4</a:t>
            </a:r>
            <a:r>
              <a:rPr lang="zh-TW" altLang="en-US" sz="2400" dirty="0" smtClean="0">
                <a:latin typeface="微軟正黑體" pitchFamily="34" charset="-120"/>
                <a:ea typeface="微軟正黑體" pitchFamily="34" charset="-120"/>
              </a:rPr>
              <a:t>日之休息日）＝</a:t>
            </a:r>
            <a:r>
              <a:rPr lang="en-US" altLang="zh-TW" sz="2400" dirty="0" smtClean="0">
                <a:latin typeface="微軟正黑體" pitchFamily="34" charset="-120"/>
                <a:ea typeface="微軟正黑體" pitchFamily="34" charset="-120"/>
              </a:rPr>
              <a:t>116</a:t>
            </a:r>
          </a:p>
        </p:txBody>
      </p:sp>
      <p:graphicFrame>
        <p:nvGraphicFramePr>
          <p:cNvPr id="342078" name="Group 62"/>
          <p:cNvGraphicFramePr>
            <a:graphicFrameLocks noGrp="1"/>
          </p:cNvGraphicFramePr>
          <p:nvPr>
            <p:ph sz="half" idx="2"/>
          </p:nvPr>
        </p:nvGraphicFramePr>
        <p:xfrm>
          <a:off x="900113" y="3429000"/>
          <a:ext cx="7667625" cy="2590801"/>
        </p:xfrm>
        <a:graphic>
          <a:graphicData uri="http://schemas.openxmlformats.org/drawingml/2006/table">
            <a:tbl>
              <a:tblPr/>
              <a:tblGrid>
                <a:gridCol w="957262"/>
                <a:gridCol w="958850"/>
                <a:gridCol w="957263"/>
                <a:gridCol w="958850"/>
                <a:gridCol w="957262"/>
                <a:gridCol w="957263"/>
                <a:gridCol w="949325"/>
                <a:gridCol w="971550"/>
              </a:tblGrid>
              <a:tr h="606425">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1" lang="zh-TW" altLang="zh-TW" sz="2600" b="0" i="0" u="none" strike="noStrike" cap="none" normalizeH="0" baseline="0" dirty="0" smtClean="0">
                        <a:ln>
                          <a:noFill/>
                        </a:ln>
                        <a:solidFill>
                          <a:schemeClr val="tx1"/>
                        </a:solidFill>
                        <a:effectLst/>
                        <a:latin typeface="微軟正黑體" pitchFamily="34" charset="-120"/>
                        <a:ea typeface="微軟正黑體" pitchFamily="34" charset="-120"/>
                      </a:endParaRPr>
                    </a:p>
                  </a:txBody>
                  <a:tcPr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TW" altLang="en-US" sz="1800" b="0" i="0" u="none" strike="noStrike" cap="none" normalizeH="0" baseline="0" smtClean="0">
                          <a:ln>
                            <a:noFill/>
                          </a:ln>
                          <a:solidFill>
                            <a:schemeClr val="tx1"/>
                          </a:solidFill>
                          <a:effectLst/>
                          <a:latin typeface="微軟正黑體" pitchFamily="34" charset="-120"/>
                          <a:ea typeface="微軟正黑體" pitchFamily="34" charset="-120"/>
                          <a:cs typeface="Times New Roman" pitchFamily="18" charset="0"/>
                        </a:rPr>
                        <a:t>一</a:t>
                      </a:r>
                    </a:p>
                  </a:txBody>
                  <a:tcPr horzOverflow="overflow">
                    <a:lnL w="381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TW" altLang="en-US" sz="1800" b="0" i="0" u="none" strike="noStrike" cap="none" normalizeH="0" baseline="0" smtClean="0">
                          <a:ln>
                            <a:noFill/>
                          </a:ln>
                          <a:solidFill>
                            <a:schemeClr val="tx1"/>
                          </a:solidFill>
                          <a:effectLst/>
                          <a:latin typeface="微軟正黑體" pitchFamily="34" charset="-120"/>
                          <a:ea typeface="微軟正黑體" pitchFamily="34" charset="-120"/>
                          <a:cs typeface="Times New Roman" pitchFamily="18" charset="0"/>
                        </a:rPr>
                        <a:t>二</a:t>
                      </a: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TW" altLang="en-US" sz="1800" b="0" i="0" u="none" strike="noStrike" cap="none" normalizeH="0" baseline="0" smtClean="0">
                          <a:ln>
                            <a:noFill/>
                          </a:ln>
                          <a:solidFill>
                            <a:schemeClr val="tx1"/>
                          </a:solidFill>
                          <a:effectLst/>
                          <a:latin typeface="微軟正黑體" pitchFamily="34" charset="-120"/>
                          <a:ea typeface="微軟正黑體" pitchFamily="34" charset="-120"/>
                          <a:cs typeface="Times New Roman" pitchFamily="18" charset="0"/>
                        </a:rPr>
                        <a:t>三</a:t>
                      </a: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TW" altLang="en-US" sz="1800" b="0" i="0" u="none" strike="noStrike" cap="none" normalizeH="0" baseline="0" smtClean="0">
                          <a:ln>
                            <a:noFill/>
                          </a:ln>
                          <a:solidFill>
                            <a:schemeClr val="tx1"/>
                          </a:solidFill>
                          <a:effectLst/>
                          <a:latin typeface="微軟正黑體" pitchFamily="34" charset="-120"/>
                          <a:ea typeface="微軟正黑體" pitchFamily="34" charset="-120"/>
                          <a:cs typeface="Times New Roman" pitchFamily="18" charset="0"/>
                        </a:rPr>
                        <a:t>四</a:t>
                      </a: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TW" altLang="en-US" sz="1800" b="0" i="0" u="none" strike="noStrike" cap="none" normalizeH="0" baseline="0" smtClean="0">
                          <a:ln>
                            <a:noFill/>
                          </a:ln>
                          <a:solidFill>
                            <a:schemeClr val="tx1"/>
                          </a:solidFill>
                          <a:effectLst/>
                          <a:latin typeface="微軟正黑體" pitchFamily="34" charset="-120"/>
                          <a:ea typeface="微軟正黑體" pitchFamily="34" charset="-120"/>
                          <a:cs typeface="Times New Roman" pitchFamily="18" charset="0"/>
                        </a:rPr>
                        <a:t>五</a:t>
                      </a: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TW" altLang="en-US" sz="1800" b="0" i="0" u="none" strike="noStrike" cap="none" normalizeH="0" baseline="0" smtClean="0">
                          <a:ln>
                            <a:noFill/>
                          </a:ln>
                          <a:solidFill>
                            <a:schemeClr val="tx1"/>
                          </a:solidFill>
                          <a:effectLst/>
                          <a:latin typeface="微軟正黑體" pitchFamily="34" charset="-120"/>
                          <a:ea typeface="微軟正黑體" pitchFamily="34" charset="-120"/>
                          <a:cs typeface="Times New Roman" pitchFamily="18" charset="0"/>
                        </a:rPr>
                        <a:t>六</a:t>
                      </a:r>
                    </a:p>
                  </a:txBody>
                  <a:tcPr horzOverflow="overflow">
                    <a:lnL w="9525"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TW" altLang="en-US" sz="1800" b="0" i="0" u="none" strike="noStrike" cap="none" normalizeH="0" baseline="0" smtClean="0">
                          <a:ln>
                            <a:noFill/>
                          </a:ln>
                          <a:solidFill>
                            <a:schemeClr val="tx1"/>
                          </a:solidFill>
                          <a:effectLst/>
                          <a:latin typeface="微軟正黑體" pitchFamily="34" charset="-120"/>
                          <a:ea typeface="微軟正黑體" pitchFamily="34" charset="-120"/>
                          <a:cs typeface="Times New Roman" pitchFamily="18" charset="0"/>
                        </a:rPr>
                        <a:t>日</a:t>
                      </a:r>
                    </a:p>
                  </a:txBody>
                  <a:tcPr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noFill/>
                  </a:tcPr>
                </a:tc>
              </a:tr>
              <a:tr h="4810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TW" altLang="en-US" sz="1600" b="0" i="0" u="none" strike="noStrike" cap="none" normalizeH="0" baseline="0" smtClean="0">
                          <a:ln>
                            <a:noFill/>
                          </a:ln>
                          <a:solidFill>
                            <a:schemeClr val="tx1"/>
                          </a:solidFill>
                          <a:effectLst/>
                          <a:latin typeface="微軟正黑體" pitchFamily="34" charset="-120"/>
                          <a:ea typeface="微軟正黑體" pitchFamily="34" charset="-120"/>
                          <a:cs typeface="Times New Roman" pitchFamily="18" charset="0"/>
                        </a:rPr>
                        <a:t>第一週</a:t>
                      </a:r>
                    </a:p>
                  </a:txBody>
                  <a:tcPr horzOverflow="overflow">
                    <a:lnL w="381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cs typeface="Arial" pitchFamily="34" charset="0"/>
                        </a:rPr>
                        <a:t>8</a:t>
                      </a: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cs typeface="Times New Roman" pitchFamily="18" charset="0"/>
                        </a:rPr>
                        <a:t>例假</a:t>
                      </a:r>
                      <a:endParaRPr kumimoji="1"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cs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0000"/>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Arial" pitchFamily="34" charset="0"/>
                        <a:buNone/>
                        <a:tabLst/>
                      </a:pPr>
                      <a:r>
                        <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cs typeface="Times New Roman" pitchFamily="18" charset="0"/>
                        </a:rPr>
                        <a:t>例假</a:t>
                      </a:r>
                      <a:endParaRPr kumimoji="1"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cs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00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cs typeface="Times New Roman" pitchFamily="18" charset="0"/>
                        </a:rPr>
                        <a:t>休息</a:t>
                      </a:r>
                      <a:endParaRPr kumimoji="1"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cs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6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cs typeface="Times New Roman" pitchFamily="18" charset="0"/>
                        </a:rPr>
                        <a:t>休息</a:t>
                      </a:r>
                      <a:endParaRPr kumimoji="1"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cs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6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cs typeface="Times New Roman" pitchFamily="18" charset="0"/>
                        </a:rPr>
                        <a:t>休息</a:t>
                      </a: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6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cs typeface="Times New Roman" pitchFamily="18" charset="0"/>
                        </a:rPr>
                        <a:t>8</a:t>
                      </a:r>
                      <a:endPar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cs typeface="Times New Roman" pitchFamily="18" charset="0"/>
                      </a:endParaRPr>
                    </a:p>
                  </a:txBody>
                  <a:tcPr horzOverflow="overflow">
                    <a:lnL w="9525"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5016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TW" altLang="en-US" sz="1600" b="0" i="0" u="none" strike="noStrike" cap="none" normalizeH="0" baseline="0" smtClean="0">
                          <a:ln>
                            <a:noFill/>
                          </a:ln>
                          <a:solidFill>
                            <a:schemeClr val="tx1"/>
                          </a:solidFill>
                          <a:effectLst/>
                          <a:latin typeface="微軟正黑體" pitchFamily="34" charset="-120"/>
                          <a:ea typeface="微軟正黑體" pitchFamily="34" charset="-120"/>
                          <a:cs typeface="Times New Roman" pitchFamily="18" charset="0"/>
                        </a:rPr>
                        <a:t>第二週</a:t>
                      </a:r>
                    </a:p>
                  </a:txBody>
                  <a:tcPr horzOverflow="overflow">
                    <a:lnL w="381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cs typeface="Arial" pitchFamily="34" charset="0"/>
                        </a:rPr>
                        <a:t>8</a:t>
                      </a: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cs typeface="Times New Roman" pitchFamily="18" charset="0"/>
                        </a:rPr>
                        <a:t>8</a:t>
                      </a:r>
                      <a:endPar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cs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cs typeface="Arial" pitchFamily="34" charset="0"/>
                        </a:rPr>
                        <a:t>8</a:t>
                      </a: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cs typeface="Arial" pitchFamily="34" charset="0"/>
                        </a:rPr>
                        <a:t>8</a:t>
                      </a: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zh-TW" sz="1800" b="0" i="0" u="none" strike="noStrike" cap="none" normalizeH="0" baseline="0" smtClean="0">
                          <a:ln>
                            <a:noFill/>
                          </a:ln>
                          <a:solidFill>
                            <a:schemeClr val="tx1"/>
                          </a:solidFill>
                          <a:effectLst/>
                          <a:latin typeface="微軟正黑體" pitchFamily="34" charset="-120"/>
                          <a:ea typeface="微軟正黑體" pitchFamily="34" charset="-120"/>
                          <a:cs typeface="Arial" pitchFamily="34" charset="0"/>
                        </a:rPr>
                        <a:t>8</a:t>
                      </a: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cs typeface="Times New Roman" pitchFamily="18" charset="0"/>
                        </a:rPr>
                        <a:t>8</a:t>
                      </a:r>
                      <a:endPar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cs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cs typeface="Times New Roman" pitchFamily="18" charset="0"/>
                        </a:rPr>
                        <a:t>8</a:t>
                      </a:r>
                      <a:endPar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cs typeface="Times New Roman" pitchFamily="18" charset="0"/>
                      </a:endParaRPr>
                    </a:p>
                  </a:txBody>
                  <a:tcPr horzOverflow="overflow">
                    <a:lnL w="9525"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noFill/>
                  </a:tcPr>
                </a:tc>
              </a:tr>
              <a:tr h="500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TW" altLang="en-US" sz="1600" b="0" i="0" u="none" strike="noStrike" cap="none" normalizeH="0" baseline="0" smtClean="0">
                          <a:ln>
                            <a:noFill/>
                          </a:ln>
                          <a:solidFill>
                            <a:schemeClr val="tx1"/>
                          </a:solidFill>
                          <a:effectLst/>
                          <a:latin typeface="微軟正黑體" pitchFamily="34" charset="-120"/>
                          <a:ea typeface="微軟正黑體" pitchFamily="34" charset="-120"/>
                          <a:cs typeface="Times New Roman" pitchFamily="18" charset="0"/>
                        </a:rPr>
                        <a:t>第三週</a:t>
                      </a:r>
                    </a:p>
                  </a:txBody>
                  <a:tcPr horzOverflow="overflow">
                    <a:lnL w="381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cs typeface="Arial" pitchFamily="34" charset="0"/>
                        </a:rPr>
                        <a:t>8</a:t>
                      </a: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cs typeface="Times New Roman" pitchFamily="18" charset="0"/>
                        </a:rPr>
                        <a:t>例假</a:t>
                      </a:r>
                      <a:endParaRPr kumimoji="1"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cs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00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cs typeface="Times New Roman" pitchFamily="18" charset="0"/>
                        </a:rPr>
                        <a:t>8</a:t>
                      </a:r>
                      <a:endPar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cs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cs typeface="Arial" pitchFamily="34" charset="0"/>
                        </a:rPr>
                        <a:t>8</a:t>
                      </a: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cs typeface="Arial" pitchFamily="34" charset="0"/>
                        </a:rPr>
                        <a:t>8</a:t>
                      </a: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cs typeface="Times New Roman" pitchFamily="18" charset="0"/>
                        </a:rPr>
                        <a:t>8</a:t>
                      </a:r>
                      <a:endPar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cs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cs typeface="Times New Roman" pitchFamily="18" charset="0"/>
                        </a:rPr>
                        <a:t>8</a:t>
                      </a:r>
                      <a:endPar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cs typeface="Times New Roman" pitchFamily="18" charset="0"/>
                      </a:endParaRPr>
                    </a:p>
                  </a:txBody>
                  <a:tcPr horzOverflow="overflow">
                    <a:lnL w="9525"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5016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TW" altLang="en-US" sz="1600" b="0" i="0" u="none" strike="noStrike" cap="none" normalizeH="0" baseline="0" smtClean="0">
                          <a:ln>
                            <a:noFill/>
                          </a:ln>
                          <a:solidFill>
                            <a:schemeClr val="tx1"/>
                          </a:solidFill>
                          <a:effectLst/>
                          <a:latin typeface="微軟正黑體" pitchFamily="34" charset="-120"/>
                          <a:ea typeface="微軟正黑體" pitchFamily="34" charset="-120"/>
                          <a:cs typeface="Times New Roman" pitchFamily="18" charset="0"/>
                        </a:rPr>
                        <a:t>第四週</a:t>
                      </a:r>
                    </a:p>
                  </a:txBody>
                  <a:tcPr horzOverflow="overflow">
                    <a:lnL w="381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cs typeface="Arial" pitchFamily="34" charset="0"/>
                        </a:rPr>
                        <a:t>8</a:t>
                      </a: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cs typeface="Times New Roman" pitchFamily="18" charset="0"/>
                        </a:rPr>
                        <a:t>例假</a:t>
                      </a:r>
                      <a:endParaRPr kumimoji="1"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cs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rgbClr val="FF00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cs typeface="Times New Roman" pitchFamily="18" charset="0"/>
                        </a:rPr>
                        <a:t>休息</a:t>
                      </a: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rgbClr val="FFFF6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zh-TW" sz="1800" b="0" i="0" u="none" strike="noStrike" cap="none" normalizeH="0" baseline="0" smtClean="0">
                          <a:ln>
                            <a:noFill/>
                          </a:ln>
                          <a:solidFill>
                            <a:schemeClr val="tx1"/>
                          </a:solidFill>
                          <a:effectLst/>
                          <a:latin typeface="微軟正黑體" pitchFamily="34" charset="-120"/>
                          <a:ea typeface="微軟正黑體" pitchFamily="34" charset="-120"/>
                          <a:cs typeface="Arial" pitchFamily="34" charset="0"/>
                        </a:rPr>
                        <a:t>8</a:t>
                      </a: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cs typeface="Arial" pitchFamily="34" charset="0"/>
                        </a:rPr>
                        <a:t>8</a:t>
                      </a: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cs typeface="Times New Roman" pitchFamily="18" charset="0"/>
                        </a:rPr>
                        <a:t>8</a:t>
                      </a: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cs typeface="Times New Roman" pitchFamily="18" charset="0"/>
                        </a:rPr>
                        <a:t>8</a:t>
                      </a:r>
                      <a:endPar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cs typeface="Times New Roman" pitchFamily="18" charset="0"/>
                      </a:endParaRPr>
                    </a:p>
                  </a:txBody>
                  <a:tcPr horzOverflow="overflow">
                    <a:lnL w="9525"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normAutofit fontScale="90000"/>
          </a:bodyPr>
          <a:lstStyle/>
          <a:p>
            <a:r>
              <a:rPr lang="zh-TW" altLang="en-US" sz="3400" dirty="0" smtClean="0"/>
              <a:t>   </a:t>
            </a:r>
            <a:r>
              <a:rPr lang="zh-TW" altLang="en-US" sz="3400" dirty="0" smtClean="0">
                <a:solidFill>
                  <a:schemeClr val="tx1">
                    <a:lumMod val="65000"/>
                    <a:lumOff val="35000"/>
                  </a:schemeClr>
                </a:solidFill>
                <a:latin typeface="微軟正黑體" pitchFamily="34" charset="-120"/>
                <a:ea typeface="微軟正黑體" pitchFamily="34" charset="-120"/>
              </a:rPr>
              <a:t>四週彈性工時的參考排班態樣－</a:t>
            </a:r>
            <a:br>
              <a:rPr lang="zh-TW" altLang="en-US" sz="3400" dirty="0" smtClean="0">
                <a:solidFill>
                  <a:schemeClr val="tx1">
                    <a:lumMod val="65000"/>
                    <a:lumOff val="35000"/>
                  </a:schemeClr>
                </a:solidFill>
                <a:latin typeface="微軟正黑體" pitchFamily="34" charset="-120"/>
                <a:ea typeface="微軟正黑體" pitchFamily="34" charset="-120"/>
              </a:rPr>
            </a:br>
            <a:r>
              <a:rPr lang="zh-TW" altLang="en-US" sz="3400" dirty="0" smtClean="0">
                <a:solidFill>
                  <a:schemeClr val="tx1">
                    <a:lumMod val="65000"/>
                    <a:lumOff val="35000"/>
                  </a:schemeClr>
                </a:solidFill>
                <a:latin typeface="微軟正黑體" pitchFamily="34" charset="-120"/>
                <a:ea typeface="微軟正黑體" pitchFamily="34" charset="-120"/>
              </a:rPr>
              <a:t>                                          </a:t>
            </a:r>
            <a:r>
              <a:rPr lang="zh-TW" altLang="en-US" sz="2800" dirty="0" smtClean="0">
                <a:solidFill>
                  <a:schemeClr val="tx1">
                    <a:lumMod val="65000"/>
                    <a:lumOff val="35000"/>
                  </a:schemeClr>
                </a:solidFill>
                <a:latin typeface="微軟正黑體" pitchFamily="34" charset="-120"/>
                <a:ea typeface="微軟正黑體" pitchFamily="34" charset="-120"/>
              </a:rPr>
              <a:t>（</a:t>
            </a:r>
            <a:r>
              <a:rPr lang="en-US" altLang="zh-TW" sz="2800" dirty="0" smtClean="0">
                <a:solidFill>
                  <a:schemeClr val="tx1">
                    <a:lumMod val="65000"/>
                    <a:lumOff val="35000"/>
                  </a:schemeClr>
                </a:solidFill>
                <a:latin typeface="微軟正黑體" pitchFamily="34" charset="-120"/>
                <a:ea typeface="微軟正黑體" pitchFamily="34" charset="-120"/>
              </a:rPr>
              <a:t>2</a:t>
            </a:r>
            <a:r>
              <a:rPr lang="zh-TW" altLang="en-US" sz="2800" dirty="0" smtClean="0">
                <a:solidFill>
                  <a:schemeClr val="tx1">
                    <a:lumMod val="65000"/>
                    <a:lumOff val="35000"/>
                  </a:schemeClr>
                </a:solidFill>
                <a:latin typeface="微軟正黑體" pitchFamily="34" charset="-120"/>
                <a:ea typeface="微軟正黑體" pitchFamily="34" charset="-120"/>
              </a:rPr>
              <a:t>）每日原則</a:t>
            </a:r>
            <a:r>
              <a:rPr lang="en-US" altLang="zh-TW" sz="2800" dirty="0" smtClean="0">
                <a:solidFill>
                  <a:schemeClr val="tx1">
                    <a:lumMod val="65000"/>
                    <a:lumOff val="35000"/>
                  </a:schemeClr>
                </a:solidFill>
                <a:latin typeface="微軟正黑體" pitchFamily="34" charset="-120"/>
                <a:ea typeface="微軟正黑體" pitchFamily="34" charset="-120"/>
              </a:rPr>
              <a:t>10</a:t>
            </a:r>
            <a:r>
              <a:rPr lang="zh-TW" altLang="en-US" sz="2800" dirty="0" smtClean="0">
                <a:solidFill>
                  <a:schemeClr val="tx1">
                    <a:lumMod val="65000"/>
                    <a:lumOff val="35000"/>
                  </a:schemeClr>
                </a:solidFill>
                <a:latin typeface="微軟正黑體" pitchFamily="34" charset="-120"/>
                <a:ea typeface="微軟正黑體" pitchFamily="34" charset="-120"/>
              </a:rPr>
              <a:t>小時制</a:t>
            </a:r>
            <a:endParaRPr lang="zh-TW" altLang="en-US" sz="3400" dirty="0" smtClean="0">
              <a:solidFill>
                <a:schemeClr val="tx1">
                  <a:lumMod val="65000"/>
                  <a:lumOff val="35000"/>
                </a:schemeClr>
              </a:solidFill>
              <a:latin typeface="微軟正黑體" pitchFamily="34" charset="-120"/>
              <a:ea typeface="微軟正黑體" pitchFamily="34" charset="-120"/>
            </a:endParaRPr>
          </a:p>
        </p:txBody>
      </p:sp>
      <p:sp>
        <p:nvSpPr>
          <p:cNvPr id="26627" name="Rectangle 3"/>
          <p:cNvSpPr>
            <a:spLocks noGrp="1" noChangeArrowheads="1"/>
          </p:cNvSpPr>
          <p:nvPr>
            <p:ph type="body" sz="half" idx="1"/>
          </p:nvPr>
        </p:nvSpPr>
        <p:spPr>
          <a:xfrm>
            <a:off x="566738" y="1752600"/>
            <a:ext cx="8037512" cy="1531938"/>
          </a:xfrm>
        </p:spPr>
        <p:txBody>
          <a:bodyPr/>
          <a:lstStyle/>
          <a:p>
            <a:pPr>
              <a:lnSpc>
                <a:spcPct val="120000"/>
              </a:lnSpc>
            </a:pPr>
            <a:r>
              <a:rPr lang="zh-TW" altLang="en-US" sz="2400" dirty="0" smtClean="0">
                <a:latin typeface="微軟正黑體" pitchFamily="34" charset="-120"/>
                <a:ea typeface="微軟正黑體" pitchFamily="34" charset="-120"/>
              </a:rPr>
              <a:t>每日正常工時為</a:t>
            </a:r>
            <a:r>
              <a:rPr lang="en-US" altLang="zh-TW" sz="2400" dirty="0" smtClean="0">
                <a:latin typeface="微軟正黑體" pitchFamily="34" charset="-120"/>
                <a:ea typeface="微軟正黑體" pitchFamily="34" charset="-120"/>
              </a:rPr>
              <a:t>10</a:t>
            </a:r>
            <a:r>
              <a:rPr lang="zh-TW" altLang="en-US" sz="2400" dirty="0" smtClean="0">
                <a:latin typeface="微軟正黑體" pitchFamily="34" charset="-120"/>
                <a:ea typeface="微軟正黑體" pitchFamily="34" charset="-120"/>
              </a:rPr>
              <a:t>小時，每二週仍至少排定</a:t>
            </a:r>
            <a:r>
              <a:rPr lang="en-US" altLang="zh-TW" sz="2400" dirty="0" smtClean="0">
                <a:latin typeface="微軟正黑體" pitchFamily="34" charset="-120"/>
                <a:ea typeface="微軟正黑體" pitchFamily="34" charset="-120"/>
              </a:rPr>
              <a:t>2</a:t>
            </a:r>
            <a:r>
              <a:rPr lang="zh-TW" altLang="en-US" sz="2400" dirty="0" smtClean="0">
                <a:latin typeface="微軟正黑體" pitchFamily="34" charset="-120"/>
                <a:ea typeface="微軟正黑體" pitchFamily="34" charset="-120"/>
              </a:rPr>
              <a:t>日例假。</a:t>
            </a:r>
          </a:p>
          <a:p>
            <a:pPr>
              <a:lnSpc>
                <a:spcPct val="120000"/>
              </a:lnSpc>
            </a:pPr>
            <a:r>
              <a:rPr lang="en-US" altLang="zh-TW" sz="2400" dirty="0" smtClean="0">
                <a:latin typeface="微軟正黑體" pitchFamily="34" charset="-120"/>
                <a:ea typeface="微軟正黑體" pitchFamily="34" charset="-120"/>
              </a:rPr>
              <a:t>52</a:t>
            </a:r>
            <a:r>
              <a:rPr lang="zh-TW" altLang="en-US" sz="2400" dirty="0" smtClean="0">
                <a:latin typeface="微軟正黑體" pitchFamily="34" charset="-120"/>
                <a:ea typeface="微軟正黑體" pitchFamily="34" charset="-120"/>
              </a:rPr>
              <a:t>（例假）＋</a:t>
            </a:r>
            <a:r>
              <a:rPr lang="en-US" altLang="zh-TW" sz="2400" dirty="0" smtClean="0">
                <a:latin typeface="微軟正黑體" pitchFamily="34" charset="-120"/>
                <a:ea typeface="微軟正黑體" pitchFamily="34" charset="-120"/>
              </a:rPr>
              <a:t>12</a:t>
            </a:r>
            <a:r>
              <a:rPr lang="zh-TW" altLang="en-US" sz="2400" dirty="0" smtClean="0">
                <a:latin typeface="微軟正黑體" pitchFamily="34" charset="-120"/>
                <a:ea typeface="微軟正黑體" pitchFamily="34" charset="-120"/>
              </a:rPr>
              <a:t>（國定）＋</a:t>
            </a:r>
            <a:r>
              <a:rPr lang="en-US" altLang="zh-TW" sz="2400" dirty="0" smtClean="0">
                <a:latin typeface="微軟正黑體" pitchFamily="34" charset="-120"/>
                <a:ea typeface="微軟正黑體" pitchFamily="34" charset="-120"/>
              </a:rPr>
              <a:t>104</a:t>
            </a:r>
            <a:r>
              <a:rPr lang="zh-TW" altLang="en-US" sz="2400" dirty="0" smtClean="0">
                <a:latin typeface="微軟正黑體" pitchFamily="34" charset="-120"/>
                <a:ea typeface="微軟正黑體" pitchFamily="34" charset="-120"/>
              </a:rPr>
              <a:t>（每四週</a:t>
            </a:r>
            <a:r>
              <a:rPr lang="en-US" altLang="zh-TW" sz="2400" dirty="0" smtClean="0">
                <a:latin typeface="微軟正黑體" pitchFamily="34" charset="-120"/>
                <a:ea typeface="微軟正黑體" pitchFamily="34" charset="-120"/>
              </a:rPr>
              <a:t>8</a:t>
            </a:r>
            <a:r>
              <a:rPr lang="zh-TW" altLang="en-US" sz="2400" dirty="0" smtClean="0">
                <a:latin typeface="微軟正黑體" pitchFamily="34" charset="-120"/>
                <a:ea typeface="微軟正黑體" pitchFamily="34" charset="-120"/>
              </a:rPr>
              <a:t>日之休息日）＝</a:t>
            </a:r>
            <a:r>
              <a:rPr lang="en-US" altLang="zh-TW" sz="2400" dirty="0" smtClean="0">
                <a:latin typeface="微軟正黑體" pitchFamily="34" charset="-120"/>
                <a:ea typeface="微軟正黑體" pitchFamily="34" charset="-120"/>
              </a:rPr>
              <a:t>168</a:t>
            </a:r>
            <a:r>
              <a:rPr lang="zh-TW" altLang="en-US" sz="2400" dirty="0" smtClean="0">
                <a:latin typeface="微軟正黑體" pitchFamily="34" charset="-120"/>
                <a:ea typeface="微軟正黑體" pitchFamily="34" charset="-120"/>
              </a:rPr>
              <a:t>日</a:t>
            </a:r>
          </a:p>
        </p:txBody>
      </p:sp>
      <p:sp>
        <p:nvSpPr>
          <p:cNvPr id="26628" name="Rectangle 4"/>
          <p:cNvSpPr>
            <a:spLocks noChangeArrowheads="1"/>
          </p:cNvSpPr>
          <p:nvPr/>
        </p:nvSpPr>
        <p:spPr bwMode="auto">
          <a:xfrm>
            <a:off x="0" y="2589213"/>
            <a:ext cx="9144000" cy="0"/>
          </a:xfrm>
          <a:prstGeom prst="rect">
            <a:avLst/>
          </a:prstGeom>
          <a:noFill/>
          <a:ln w="9525" algn="ctr">
            <a:noFill/>
            <a:miter lim="800000"/>
            <a:headEnd/>
            <a:tailEnd/>
          </a:ln>
        </p:spPr>
        <p:txBody>
          <a:bodyPr wrap="none" anchor="ctr">
            <a:spAutoFit/>
          </a:bodyPr>
          <a:lstStyle/>
          <a:p>
            <a:pPr>
              <a:spcBef>
                <a:spcPct val="0"/>
              </a:spcBef>
              <a:buClrTx/>
              <a:buFontTx/>
              <a:buNone/>
            </a:pPr>
            <a:endParaRPr lang="zh-TW" altLang="zh-TW" sz="1800">
              <a:latin typeface="Arial" charset="0"/>
            </a:endParaRPr>
          </a:p>
        </p:txBody>
      </p:sp>
      <p:sp>
        <p:nvSpPr>
          <p:cNvPr id="26629" name="Rectangle 5"/>
          <p:cNvSpPr>
            <a:spLocks noChangeArrowheads="1"/>
          </p:cNvSpPr>
          <p:nvPr/>
        </p:nvSpPr>
        <p:spPr bwMode="auto">
          <a:xfrm>
            <a:off x="0" y="2387600"/>
            <a:ext cx="9144000" cy="0"/>
          </a:xfrm>
          <a:prstGeom prst="rect">
            <a:avLst/>
          </a:prstGeom>
          <a:noFill/>
          <a:ln w="9525" algn="ctr">
            <a:noFill/>
            <a:miter lim="800000"/>
            <a:headEnd/>
            <a:tailEnd/>
          </a:ln>
        </p:spPr>
        <p:txBody>
          <a:bodyPr wrap="none" anchor="ctr">
            <a:spAutoFit/>
          </a:bodyPr>
          <a:lstStyle/>
          <a:p>
            <a:pPr>
              <a:spcBef>
                <a:spcPct val="0"/>
              </a:spcBef>
              <a:buClrTx/>
              <a:buFontTx/>
              <a:buNone/>
            </a:pPr>
            <a:endParaRPr lang="zh-TW" altLang="zh-TW" sz="1800">
              <a:latin typeface="Arial" charset="0"/>
            </a:endParaRPr>
          </a:p>
        </p:txBody>
      </p:sp>
      <p:graphicFrame>
        <p:nvGraphicFramePr>
          <p:cNvPr id="343105" name="Group 65"/>
          <p:cNvGraphicFramePr>
            <a:graphicFrameLocks noGrp="1"/>
          </p:cNvGraphicFramePr>
          <p:nvPr/>
        </p:nvGraphicFramePr>
        <p:xfrm>
          <a:off x="755650" y="3644900"/>
          <a:ext cx="7632700" cy="2417763"/>
        </p:xfrm>
        <a:graphic>
          <a:graphicData uri="http://schemas.openxmlformats.org/drawingml/2006/table">
            <a:tbl>
              <a:tblPr/>
              <a:tblGrid>
                <a:gridCol w="954088"/>
                <a:gridCol w="952500"/>
                <a:gridCol w="954087"/>
                <a:gridCol w="954088"/>
                <a:gridCol w="952500"/>
                <a:gridCol w="954087"/>
                <a:gridCol w="955675"/>
                <a:gridCol w="955675"/>
              </a:tblGrid>
              <a:tr h="573088">
                <a:tc>
                  <a:txBody>
                    <a:bodyPr/>
                    <a:lstStyle/>
                    <a:p>
                      <a:pPr marL="0" marR="0" lvl="0" indent="0" algn="l" defTabSz="914400" rtl="0" eaLnBrk="1" fontAlgn="base" latinLnBrk="0" hangingPunct="1">
                        <a:lnSpc>
                          <a:spcPct val="100000"/>
                        </a:lnSpc>
                        <a:spcBef>
                          <a:spcPct val="10000"/>
                        </a:spcBef>
                        <a:spcAft>
                          <a:spcPct val="0"/>
                        </a:spcAft>
                        <a:buClr>
                          <a:schemeClr val="accent2"/>
                        </a:buClr>
                        <a:buSzTx/>
                        <a:buFont typeface="Wingdings" pitchFamily="2" charset="2"/>
                        <a:buNone/>
                        <a:tabLst/>
                      </a:pPr>
                      <a:endParaRPr kumimoji="1" lang="zh-TW" altLang="zh-TW" sz="2600" b="0" i="0" u="none" strike="noStrike" cap="none" normalizeH="0" baseline="0" dirty="0" smtClean="0">
                        <a:ln>
                          <a:noFill/>
                        </a:ln>
                        <a:solidFill>
                          <a:schemeClr val="tx1"/>
                        </a:solidFill>
                        <a:effectLst/>
                        <a:latin typeface="微軟正黑體" pitchFamily="34" charset="-120"/>
                        <a:ea typeface="微軟正黑體" pitchFamily="34" charset="-120"/>
                      </a:endParaRPr>
                    </a:p>
                  </a:txBody>
                  <a:tcPr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10000"/>
                        </a:spcBef>
                        <a:spcAft>
                          <a:spcPct val="0"/>
                        </a:spcAft>
                        <a:buClrTx/>
                        <a:buSzTx/>
                        <a:buFontTx/>
                        <a:buNone/>
                        <a:tabLst/>
                      </a:pPr>
                      <a:r>
                        <a:rPr kumimoji="1" lang="zh-TW" altLang="en-US" sz="1800" b="0" i="0" u="none" strike="noStrike" cap="none" normalizeH="0" baseline="0" smtClean="0">
                          <a:ln>
                            <a:noFill/>
                          </a:ln>
                          <a:solidFill>
                            <a:schemeClr val="tx1"/>
                          </a:solidFill>
                          <a:effectLst/>
                          <a:latin typeface="微軟正黑體" pitchFamily="34" charset="-120"/>
                          <a:ea typeface="微軟正黑體" pitchFamily="34" charset="-120"/>
                          <a:cs typeface="Times New Roman" pitchFamily="18" charset="0"/>
                        </a:rPr>
                        <a:t>一</a:t>
                      </a:r>
                    </a:p>
                  </a:txBody>
                  <a:tcPr horzOverflow="overflow">
                    <a:lnL w="381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10000"/>
                        </a:spcBef>
                        <a:spcAft>
                          <a:spcPct val="0"/>
                        </a:spcAft>
                        <a:buClrTx/>
                        <a:buSzTx/>
                        <a:buFontTx/>
                        <a:buNone/>
                        <a:tabLst/>
                      </a:pPr>
                      <a:r>
                        <a:rPr kumimoji="1" lang="zh-TW" altLang="en-US" sz="1800" b="0" i="0" u="none" strike="noStrike" cap="none" normalizeH="0" baseline="0" smtClean="0">
                          <a:ln>
                            <a:noFill/>
                          </a:ln>
                          <a:solidFill>
                            <a:schemeClr val="tx1"/>
                          </a:solidFill>
                          <a:effectLst/>
                          <a:latin typeface="微軟正黑體" pitchFamily="34" charset="-120"/>
                          <a:ea typeface="微軟正黑體" pitchFamily="34" charset="-120"/>
                          <a:cs typeface="Times New Roman" pitchFamily="18" charset="0"/>
                        </a:rPr>
                        <a:t>二</a:t>
                      </a: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10000"/>
                        </a:spcBef>
                        <a:spcAft>
                          <a:spcPct val="0"/>
                        </a:spcAft>
                        <a:buClrTx/>
                        <a:buSzTx/>
                        <a:buFontTx/>
                        <a:buNone/>
                        <a:tabLst/>
                      </a:pPr>
                      <a:r>
                        <a:rPr kumimoji="1" lang="zh-TW" altLang="en-US" sz="1800" b="0" i="0" u="none" strike="noStrike" cap="none" normalizeH="0" baseline="0" smtClean="0">
                          <a:ln>
                            <a:noFill/>
                          </a:ln>
                          <a:solidFill>
                            <a:schemeClr val="tx1"/>
                          </a:solidFill>
                          <a:effectLst/>
                          <a:latin typeface="微軟正黑體" pitchFamily="34" charset="-120"/>
                          <a:ea typeface="微軟正黑體" pitchFamily="34" charset="-120"/>
                          <a:cs typeface="Times New Roman" pitchFamily="18" charset="0"/>
                        </a:rPr>
                        <a:t>三</a:t>
                      </a: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10000"/>
                        </a:spcBef>
                        <a:spcAft>
                          <a:spcPct val="0"/>
                        </a:spcAft>
                        <a:buClrTx/>
                        <a:buSzTx/>
                        <a:buFontTx/>
                        <a:buNone/>
                        <a:tabLst/>
                      </a:pPr>
                      <a:r>
                        <a:rPr kumimoji="1" lang="zh-TW" altLang="en-US" sz="1800" b="0" i="0" u="none" strike="noStrike" cap="none" normalizeH="0" baseline="0" smtClean="0">
                          <a:ln>
                            <a:noFill/>
                          </a:ln>
                          <a:solidFill>
                            <a:schemeClr val="tx1"/>
                          </a:solidFill>
                          <a:effectLst/>
                          <a:latin typeface="微軟正黑體" pitchFamily="34" charset="-120"/>
                          <a:ea typeface="微軟正黑體" pitchFamily="34" charset="-120"/>
                          <a:cs typeface="Times New Roman" pitchFamily="18" charset="0"/>
                        </a:rPr>
                        <a:t>四</a:t>
                      </a: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10000"/>
                        </a:spcBef>
                        <a:spcAft>
                          <a:spcPct val="0"/>
                        </a:spcAft>
                        <a:buClrTx/>
                        <a:buSzTx/>
                        <a:buFontTx/>
                        <a:buNone/>
                        <a:tabLst/>
                      </a:pPr>
                      <a:r>
                        <a:rPr kumimoji="1" lang="zh-TW" altLang="en-US" sz="1800" b="0" i="0" u="none" strike="noStrike" cap="none" normalizeH="0" baseline="0" smtClean="0">
                          <a:ln>
                            <a:noFill/>
                          </a:ln>
                          <a:solidFill>
                            <a:schemeClr val="tx1"/>
                          </a:solidFill>
                          <a:effectLst/>
                          <a:latin typeface="微軟正黑體" pitchFamily="34" charset="-120"/>
                          <a:ea typeface="微軟正黑體" pitchFamily="34" charset="-120"/>
                          <a:cs typeface="Times New Roman" pitchFamily="18" charset="0"/>
                        </a:rPr>
                        <a:t>五</a:t>
                      </a: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10000"/>
                        </a:spcBef>
                        <a:spcAft>
                          <a:spcPct val="0"/>
                        </a:spcAft>
                        <a:buClrTx/>
                        <a:buSzTx/>
                        <a:buFontTx/>
                        <a:buNone/>
                        <a:tabLst/>
                      </a:pPr>
                      <a:r>
                        <a:rPr kumimoji="1" lang="zh-TW" altLang="en-US" sz="1800" b="0" i="0" u="none" strike="noStrike" cap="none" normalizeH="0" baseline="0" smtClean="0">
                          <a:ln>
                            <a:noFill/>
                          </a:ln>
                          <a:solidFill>
                            <a:schemeClr val="tx1"/>
                          </a:solidFill>
                          <a:effectLst/>
                          <a:latin typeface="微軟正黑體" pitchFamily="34" charset="-120"/>
                          <a:ea typeface="微軟正黑體" pitchFamily="34" charset="-120"/>
                          <a:cs typeface="Times New Roman" pitchFamily="18" charset="0"/>
                        </a:rPr>
                        <a:t>六</a:t>
                      </a:r>
                    </a:p>
                  </a:txBody>
                  <a:tcPr horzOverflow="overflow">
                    <a:lnL w="9525"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10000"/>
                        </a:spcBef>
                        <a:spcAft>
                          <a:spcPct val="0"/>
                        </a:spcAft>
                        <a:buClrTx/>
                        <a:buSzTx/>
                        <a:buFontTx/>
                        <a:buNone/>
                        <a:tabLst/>
                      </a:pPr>
                      <a:r>
                        <a:rPr kumimoji="1" lang="zh-TW" altLang="en-US" sz="1800" b="0" i="0" u="none" strike="noStrike" cap="none" normalizeH="0" baseline="0" smtClean="0">
                          <a:ln>
                            <a:noFill/>
                          </a:ln>
                          <a:solidFill>
                            <a:schemeClr val="tx1"/>
                          </a:solidFill>
                          <a:effectLst/>
                          <a:latin typeface="微軟正黑體" pitchFamily="34" charset="-120"/>
                          <a:ea typeface="微軟正黑體" pitchFamily="34" charset="-120"/>
                          <a:cs typeface="Times New Roman" pitchFamily="18" charset="0"/>
                        </a:rPr>
                        <a:t>日</a:t>
                      </a:r>
                    </a:p>
                  </a:txBody>
                  <a:tcPr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noFill/>
                  </a:tcPr>
                </a:tc>
              </a:tr>
              <a:tr h="434975">
                <a:tc>
                  <a:txBody>
                    <a:bodyPr/>
                    <a:lstStyle/>
                    <a:p>
                      <a:pPr marL="0" marR="0" lvl="0" indent="0" algn="ctr" defTabSz="914400" rtl="0" eaLnBrk="1" fontAlgn="base" latinLnBrk="0" hangingPunct="1">
                        <a:lnSpc>
                          <a:spcPct val="100000"/>
                        </a:lnSpc>
                        <a:spcBef>
                          <a:spcPct val="10000"/>
                        </a:spcBef>
                        <a:spcAft>
                          <a:spcPct val="0"/>
                        </a:spcAft>
                        <a:buClrTx/>
                        <a:buSzTx/>
                        <a:buFontTx/>
                        <a:buNone/>
                        <a:tabLst/>
                      </a:pPr>
                      <a:r>
                        <a:rPr kumimoji="1" lang="zh-TW" altLang="en-US" sz="1600" b="0" i="0" u="none" strike="noStrike" cap="none" normalizeH="0" baseline="0" smtClean="0">
                          <a:ln>
                            <a:noFill/>
                          </a:ln>
                          <a:solidFill>
                            <a:schemeClr val="tx1"/>
                          </a:solidFill>
                          <a:effectLst/>
                          <a:latin typeface="微軟正黑體" pitchFamily="34" charset="-120"/>
                          <a:ea typeface="微軟正黑體" pitchFamily="34" charset="-120"/>
                          <a:cs typeface="Times New Roman" pitchFamily="18" charset="0"/>
                        </a:rPr>
                        <a:t>第一週</a:t>
                      </a:r>
                    </a:p>
                  </a:txBody>
                  <a:tcPr horzOverflow="overflow">
                    <a:lnL w="381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10000"/>
                        </a:spcBef>
                        <a:spcAft>
                          <a:spcPct val="0"/>
                        </a:spcAft>
                        <a:buClrTx/>
                        <a:buSzTx/>
                        <a:buFontTx/>
                        <a:buNone/>
                        <a:tabLst/>
                      </a:pPr>
                      <a:r>
                        <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cs typeface="Times New Roman" pitchFamily="18" charset="0"/>
                        </a:rPr>
                        <a:t>休息</a:t>
                      </a: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66"/>
                    </a:solidFill>
                  </a:tcPr>
                </a:tc>
                <a:tc>
                  <a:txBody>
                    <a:bodyPr/>
                    <a:lstStyle/>
                    <a:p>
                      <a:pPr marL="0" marR="0" lvl="0" indent="0" algn="ctr" defTabSz="914400" rtl="0" eaLnBrk="1" fontAlgn="base" latinLnBrk="0" hangingPunct="1">
                        <a:lnSpc>
                          <a:spcPct val="100000"/>
                        </a:lnSpc>
                        <a:spcBef>
                          <a:spcPct val="10000"/>
                        </a:spcBef>
                        <a:spcAft>
                          <a:spcPct val="0"/>
                        </a:spcAft>
                        <a:buClrTx/>
                        <a:buSzTx/>
                        <a:buFontTx/>
                        <a:buNone/>
                        <a:tabLst/>
                      </a:pPr>
                      <a:r>
                        <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cs typeface="Times New Roman" pitchFamily="18" charset="0"/>
                        </a:rPr>
                        <a:t>休息</a:t>
                      </a: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66"/>
                    </a:solidFill>
                  </a:tcPr>
                </a:tc>
                <a:tc>
                  <a:txBody>
                    <a:bodyPr/>
                    <a:lstStyle/>
                    <a:p>
                      <a:pPr marL="0" marR="0" lvl="0" indent="0" algn="ctr" defTabSz="914400" rtl="0" eaLnBrk="1" fontAlgn="base" latinLnBrk="0" hangingPunct="1">
                        <a:lnSpc>
                          <a:spcPct val="100000"/>
                        </a:lnSpc>
                        <a:spcBef>
                          <a:spcPct val="10000"/>
                        </a:spcBef>
                        <a:spcAft>
                          <a:spcPct val="0"/>
                        </a:spcAft>
                        <a:buClrTx/>
                        <a:buSzTx/>
                        <a:buFontTx/>
                        <a:buNone/>
                        <a:tabLst/>
                      </a:pPr>
                      <a:r>
                        <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cs typeface="Times New Roman" pitchFamily="18" charset="0"/>
                        </a:rPr>
                        <a:t>休息</a:t>
                      </a: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66"/>
                    </a:solidFill>
                  </a:tcPr>
                </a:tc>
                <a:tc>
                  <a:txBody>
                    <a:bodyPr/>
                    <a:lstStyle/>
                    <a:p>
                      <a:pPr marL="0" marR="0" lvl="0" indent="0" algn="ctr" defTabSz="914400" rtl="0" eaLnBrk="1" fontAlgn="base" latinLnBrk="0" hangingPunct="1">
                        <a:lnSpc>
                          <a:spcPct val="100000"/>
                        </a:lnSpc>
                        <a:spcBef>
                          <a:spcPct val="10000"/>
                        </a:spcBef>
                        <a:spcAft>
                          <a:spcPct val="0"/>
                        </a:spcAft>
                        <a:buClrTx/>
                        <a:buSzTx/>
                        <a:buFontTx/>
                        <a:buNone/>
                        <a:tabLst/>
                      </a:pPr>
                      <a:r>
                        <a:rPr kumimoji="1"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cs typeface="Arial" pitchFamily="34" charset="0"/>
                        </a:rPr>
                        <a:t>10</a:t>
                      </a: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10000"/>
                        </a:spcBef>
                        <a:spcAft>
                          <a:spcPct val="0"/>
                        </a:spcAft>
                        <a:buClrTx/>
                        <a:buSzTx/>
                        <a:buFontTx/>
                        <a:buNone/>
                        <a:tabLst/>
                      </a:pPr>
                      <a:r>
                        <a:rPr kumimoji="1"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cs typeface="Arial" pitchFamily="34" charset="0"/>
                        </a:rPr>
                        <a:t>10</a:t>
                      </a: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10000"/>
                        </a:spcBef>
                        <a:spcAft>
                          <a:spcPct val="0"/>
                        </a:spcAft>
                        <a:buClrTx/>
                        <a:buSzTx/>
                        <a:buFontTx/>
                        <a:buNone/>
                        <a:tabLst/>
                      </a:pPr>
                      <a:r>
                        <a:rPr kumimoji="1"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cs typeface="Times New Roman" pitchFamily="18" charset="0"/>
                        </a:rPr>
                        <a:t>10</a:t>
                      </a:r>
                      <a:endPar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cs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10000"/>
                        </a:spcBef>
                        <a:spcAft>
                          <a:spcPct val="0"/>
                        </a:spcAft>
                        <a:buClrTx/>
                        <a:buSzTx/>
                        <a:buFontTx/>
                        <a:buNone/>
                        <a:tabLst/>
                      </a:pPr>
                      <a:r>
                        <a:rPr kumimoji="1"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cs typeface="Times New Roman" pitchFamily="18" charset="0"/>
                        </a:rPr>
                        <a:t>10</a:t>
                      </a:r>
                      <a:endPar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cs typeface="Times New Roman" pitchFamily="18" charset="0"/>
                      </a:endParaRPr>
                    </a:p>
                  </a:txBody>
                  <a:tcPr horzOverflow="overflow">
                    <a:lnL w="9525"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473075">
                <a:tc>
                  <a:txBody>
                    <a:bodyPr/>
                    <a:lstStyle/>
                    <a:p>
                      <a:pPr marL="0" marR="0" lvl="0" indent="0" algn="ctr" defTabSz="914400" rtl="0" eaLnBrk="1" fontAlgn="base" latinLnBrk="0" hangingPunct="1">
                        <a:lnSpc>
                          <a:spcPct val="100000"/>
                        </a:lnSpc>
                        <a:spcBef>
                          <a:spcPct val="10000"/>
                        </a:spcBef>
                        <a:spcAft>
                          <a:spcPct val="0"/>
                        </a:spcAft>
                        <a:buClrTx/>
                        <a:buSzTx/>
                        <a:buFontTx/>
                        <a:buNone/>
                        <a:tabLst/>
                      </a:pPr>
                      <a:r>
                        <a:rPr kumimoji="1" lang="zh-TW" altLang="en-US" sz="1600" b="0" i="0" u="none" strike="noStrike" cap="none" normalizeH="0" baseline="0" smtClean="0">
                          <a:ln>
                            <a:noFill/>
                          </a:ln>
                          <a:solidFill>
                            <a:schemeClr val="tx1"/>
                          </a:solidFill>
                          <a:effectLst/>
                          <a:latin typeface="微軟正黑體" pitchFamily="34" charset="-120"/>
                          <a:ea typeface="微軟正黑體" pitchFamily="34" charset="-120"/>
                          <a:cs typeface="Times New Roman" pitchFamily="18" charset="0"/>
                        </a:rPr>
                        <a:t>第二週</a:t>
                      </a:r>
                    </a:p>
                  </a:txBody>
                  <a:tcPr horzOverflow="overflow">
                    <a:lnL w="381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10000"/>
                        </a:spcBef>
                        <a:spcAft>
                          <a:spcPct val="0"/>
                        </a:spcAft>
                        <a:buClrTx/>
                        <a:buSzTx/>
                        <a:buFontTx/>
                        <a:buNone/>
                        <a:tabLst/>
                      </a:pPr>
                      <a:r>
                        <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cs typeface="Times New Roman" pitchFamily="18" charset="0"/>
                        </a:rPr>
                        <a:t>例假</a:t>
                      </a:r>
                      <a:endParaRPr kumimoji="1"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cs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rgbClr val="FF0000"/>
                    </a:solidFill>
                  </a:tcPr>
                </a:tc>
                <a:tc>
                  <a:txBody>
                    <a:bodyPr/>
                    <a:lstStyle/>
                    <a:p>
                      <a:pPr marL="0" marR="0" lvl="0" indent="0" algn="ctr" defTabSz="914400" rtl="0" eaLnBrk="1" fontAlgn="base" latinLnBrk="0" hangingPunct="1">
                        <a:lnSpc>
                          <a:spcPct val="100000"/>
                        </a:lnSpc>
                        <a:spcBef>
                          <a:spcPct val="10000"/>
                        </a:spcBef>
                        <a:spcAft>
                          <a:spcPct val="0"/>
                        </a:spcAft>
                        <a:buClrTx/>
                        <a:buSzTx/>
                        <a:buFontTx/>
                        <a:buNone/>
                        <a:tabLst/>
                      </a:pPr>
                      <a:r>
                        <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cs typeface="Times New Roman" pitchFamily="18" charset="0"/>
                        </a:rPr>
                        <a:t>例假</a:t>
                      </a:r>
                      <a:endParaRPr kumimoji="1"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cs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rgbClr val="FF0000"/>
                    </a:solidFill>
                  </a:tcPr>
                </a:tc>
                <a:tc>
                  <a:txBody>
                    <a:bodyPr/>
                    <a:lstStyle/>
                    <a:p>
                      <a:pPr marL="0" marR="0" lvl="0" indent="0" algn="ctr" defTabSz="914400" rtl="0" eaLnBrk="1" fontAlgn="base" latinLnBrk="0" hangingPunct="1">
                        <a:lnSpc>
                          <a:spcPct val="100000"/>
                        </a:lnSpc>
                        <a:spcBef>
                          <a:spcPct val="10000"/>
                        </a:spcBef>
                        <a:spcAft>
                          <a:spcPct val="0"/>
                        </a:spcAft>
                        <a:buClrTx/>
                        <a:buSzTx/>
                        <a:buFontTx/>
                        <a:buNone/>
                        <a:tabLst/>
                      </a:pPr>
                      <a:r>
                        <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cs typeface="Times New Roman" pitchFamily="18" charset="0"/>
                        </a:rPr>
                        <a:t>休息</a:t>
                      </a: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rgbClr val="FFFF66"/>
                    </a:solidFill>
                  </a:tcPr>
                </a:tc>
                <a:tc>
                  <a:txBody>
                    <a:bodyPr/>
                    <a:lstStyle/>
                    <a:p>
                      <a:pPr marL="0" marR="0" lvl="0" indent="0" algn="ctr" defTabSz="914400" rtl="0" eaLnBrk="1" fontAlgn="base" latinLnBrk="0" hangingPunct="1">
                        <a:lnSpc>
                          <a:spcPct val="100000"/>
                        </a:lnSpc>
                        <a:spcBef>
                          <a:spcPct val="10000"/>
                        </a:spcBef>
                        <a:spcAft>
                          <a:spcPct val="0"/>
                        </a:spcAft>
                        <a:buClrTx/>
                        <a:buSzTx/>
                        <a:buFontTx/>
                        <a:buNone/>
                        <a:tabLst/>
                        <a:defRPr/>
                      </a:pPr>
                      <a:r>
                        <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cs typeface="Times New Roman" pitchFamily="18" charset="0"/>
                        </a:rPr>
                        <a:t>休息</a:t>
                      </a:r>
                      <a:endParaRPr kumimoji="1"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cs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rgbClr val="FFFF66"/>
                    </a:solidFill>
                  </a:tcPr>
                </a:tc>
                <a:tc>
                  <a:txBody>
                    <a:bodyPr/>
                    <a:lstStyle/>
                    <a:p>
                      <a:pPr marL="0" marR="0" lvl="0" indent="0" algn="ctr" defTabSz="914400" rtl="0" eaLnBrk="1" fontAlgn="base" latinLnBrk="0" hangingPunct="1">
                        <a:lnSpc>
                          <a:spcPct val="100000"/>
                        </a:lnSpc>
                        <a:spcBef>
                          <a:spcPct val="10000"/>
                        </a:spcBef>
                        <a:spcAft>
                          <a:spcPct val="0"/>
                        </a:spcAft>
                        <a:buClrTx/>
                        <a:buSzTx/>
                        <a:buFontTx/>
                        <a:buNone/>
                        <a:tabLst/>
                      </a:pPr>
                      <a:r>
                        <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cs typeface="Times New Roman" pitchFamily="18" charset="0"/>
                        </a:rPr>
                        <a:t>休息</a:t>
                      </a: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rgbClr val="FFFF66"/>
                    </a:solidFill>
                  </a:tcPr>
                </a:tc>
                <a:tc>
                  <a:txBody>
                    <a:bodyPr/>
                    <a:lstStyle/>
                    <a:p>
                      <a:pPr marL="0" marR="0" lvl="0" indent="0" algn="ctr" defTabSz="914400" rtl="0" eaLnBrk="1" fontAlgn="base" latinLnBrk="0" hangingPunct="1">
                        <a:lnSpc>
                          <a:spcPct val="100000"/>
                        </a:lnSpc>
                        <a:spcBef>
                          <a:spcPct val="10000"/>
                        </a:spcBef>
                        <a:spcAft>
                          <a:spcPct val="0"/>
                        </a:spcAft>
                        <a:buClrTx/>
                        <a:buSzTx/>
                        <a:buFontTx/>
                        <a:buNone/>
                        <a:tabLst/>
                      </a:pPr>
                      <a:r>
                        <a:rPr kumimoji="1"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cs typeface="Times New Roman" pitchFamily="18" charset="0"/>
                        </a:rPr>
                        <a:t>10</a:t>
                      </a:r>
                      <a:endPar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cs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10000"/>
                        </a:spcBef>
                        <a:spcAft>
                          <a:spcPct val="0"/>
                        </a:spcAft>
                        <a:buClrTx/>
                        <a:buSzTx/>
                        <a:buFontTx/>
                        <a:buNone/>
                        <a:tabLst/>
                      </a:pPr>
                      <a:r>
                        <a:rPr kumimoji="1"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cs typeface="Times New Roman" pitchFamily="18" charset="0"/>
                        </a:rPr>
                        <a:t>10</a:t>
                      </a:r>
                      <a:endPar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cs typeface="Times New Roman" pitchFamily="18" charset="0"/>
                      </a:endParaRPr>
                    </a:p>
                  </a:txBody>
                  <a:tcPr horzOverflow="overflow">
                    <a:lnL w="9525"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noFill/>
                  </a:tcPr>
                </a:tc>
              </a:tr>
              <a:tr h="463550">
                <a:tc>
                  <a:txBody>
                    <a:bodyPr/>
                    <a:lstStyle/>
                    <a:p>
                      <a:pPr marL="0" marR="0" lvl="0" indent="0" algn="ctr" defTabSz="914400" rtl="0" eaLnBrk="1" fontAlgn="base" latinLnBrk="0" hangingPunct="1">
                        <a:lnSpc>
                          <a:spcPct val="100000"/>
                        </a:lnSpc>
                        <a:spcBef>
                          <a:spcPct val="10000"/>
                        </a:spcBef>
                        <a:spcAft>
                          <a:spcPct val="0"/>
                        </a:spcAft>
                        <a:buClrTx/>
                        <a:buSzTx/>
                        <a:buFontTx/>
                        <a:buNone/>
                        <a:tabLst/>
                      </a:pPr>
                      <a:r>
                        <a:rPr kumimoji="1" lang="zh-TW" altLang="en-US" sz="1600" b="0" i="0" u="none" strike="noStrike" cap="none" normalizeH="0" baseline="0" smtClean="0">
                          <a:ln>
                            <a:noFill/>
                          </a:ln>
                          <a:solidFill>
                            <a:schemeClr val="tx1"/>
                          </a:solidFill>
                          <a:effectLst/>
                          <a:latin typeface="微軟正黑體" pitchFamily="34" charset="-120"/>
                          <a:ea typeface="微軟正黑體" pitchFamily="34" charset="-120"/>
                          <a:cs typeface="Times New Roman" pitchFamily="18" charset="0"/>
                        </a:rPr>
                        <a:t>第三週</a:t>
                      </a:r>
                    </a:p>
                  </a:txBody>
                  <a:tcPr horzOverflow="overflow">
                    <a:lnL w="381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10000"/>
                        </a:spcBef>
                        <a:spcAft>
                          <a:spcPct val="0"/>
                        </a:spcAft>
                        <a:buClrTx/>
                        <a:buSzTx/>
                        <a:buFontTx/>
                        <a:buNone/>
                        <a:tabLst/>
                      </a:pPr>
                      <a:r>
                        <a:rPr kumimoji="1"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cs typeface="Arial" pitchFamily="34" charset="0"/>
                        </a:rPr>
                        <a:t>10</a:t>
                      </a: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10000"/>
                        </a:spcBef>
                        <a:spcAft>
                          <a:spcPct val="0"/>
                        </a:spcAft>
                        <a:buClrTx/>
                        <a:buSzTx/>
                        <a:buFontTx/>
                        <a:buNone/>
                        <a:tabLst/>
                      </a:pPr>
                      <a:r>
                        <a:rPr kumimoji="1"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cs typeface="Arial" pitchFamily="34" charset="0"/>
                        </a:rPr>
                        <a:t>10</a:t>
                      </a: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10000"/>
                        </a:spcBef>
                        <a:spcAft>
                          <a:spcPct val="0"/>
                        </a:spcAft>
                        <a:buClrTx/>
                        <a:buSzTx/>
                        <a:buFontTx/>
                        <a:buNone/>
                        <a:tabLst/>
                      </a:pPr>
                      <a:r>
                        <a:rPr kumimoji="1"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cs typeface="Arial" pitchFamily="34" charset="0"/>
                        </a:rPr>
                        <a:t>10</a:t>
                      </a: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10000"/>
                        </a:spcBef>
                        <a:spcAft>
                          <a:spcPct val="0"/>
                        </a:spcAft>
                        <a:buClrTx/>
                        <a:buSzTx/>
                        <a:buFontTx/>
                        <a:buNone/>
                        <a:tabLst/>
                      </a:pPr>
                      <a:r>
                        <a:rPr kumimoji="1"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cs typeface="Arial" pitchFamily="34" charset="0"/>
                        </a:rPr>
                        <a:t>10</a:t>
                      </a: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10000"/>
                        </a:spcBef>
                        <a:spcAft>
                          <a:spcPct val="0"/>
                        </a:spcAft>
                        <a:buClrTx/>
                        <a:buSzTx/>
                        <a:buFontTx/>
                        <a:buNone/>
                        <a:tabLst/>
                      </a:pPr>
                      <a:r>
                        <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cs typeface="Times New Roman" pitchFamily="18" charset="0"/>
                        </a:rPr>
                        <a:t>例假</a:t>
                      </a:r>
                      <a:endParaRPr kumimoji="1"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cs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0000"/>
                    </a:solidFill>
                  </a:tcPr>
                </a:tc>
                <a:tc>
                  <a:txBody>
                    <a:bodyPr/>
                    <a:lstStyle/>
                    <a:p>
                      <a:pPr marL="0" marR="0" lvl="0" indent="0" algn="ctr" defTabSz="914400" rtl="0" eaLnBrk="1" fontAlgn="base" latinLnBrk="0" hangingPunct="1">
                        <a:lnSpc>
                          <a:spcPct val="100000"/>
                        </a:lnSpc>
                        <a:spcBef>
                          <a:spcPct val="10000"/>
                        </a:spcBef>
                        <a:spcAft>
                          <a:spcPct val="0"/>
                        </a:spcAft>
                        <a:buClrTx/>
                        <a:buSzTx/>
                        <a:buFontTx/>
                        <a:buNone/>
                        <a:tabLst/>
                      </a:pPr>
                      <a:r>
                        <a:rPr kumimoji="1"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cs typeface="Times New Roman" pitchFamily="18" charset="0"/>
                        </a:rPr>
                        <a:t>10</a:t>
                      </a:r>
                      <a:endPar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cs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10000"/>
                        </a:spcBef>
                        <a:spcAft>
                          <a:spcPct val="0"/>
                        </a:spcAft>
                        <a:buClrTx/>
                        <a:buSzTx/>
                        <a:buFontTx/>
                        <a:buNone/>
                        <a:tabLst/>
                      </a:pPr>
                      <a:r>
                        <a:rPr kumimoji="1"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cs typeface="Times New Roman" pitchFamily="18" charset="0"/>
                        </a:rPr>
                        <a:t>10</a:t>
                      </a:r>
                      <a:endPar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cs typeface="Times New Roman" pitchFamily="18" charset="0"/>
                      </a:endParaRPr>
                    </a:p>
                  </a:txBody>
                  <a:tcPr horzOverflow="overflow">
                    <a:lnL w="9525"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473075">
                <a:tc>
                  <a:txBody>
                    <a:bodyPr/>
                    <a:lstStyle/>
                    <a:p>
                      <a:pPr marL="0" marR="0" lvl="0" indent="0" algn="ctr" defTabSz="914400" rtl="0" eaLnBrk="1" fontAlgn="base" latinLnBrk="0" hangingPunct="1">
                        <a:lnSpc>
                          <a:spcPct val="100000"/>
                        </a:lnSpc>
                        <a:spcBef>
                          <a:spcPct val="10000"/>
                        </a:spcBef>
                        <a:spcAft>
                          <a:spcPct val="0"/>
                        </a:spcAft>
                        <a:buClrTx/>
                        <a:buSzTx/>
                        <a:buFontTx/>
                        <a:buNone/>
                        <a:tabLst/>
                      </a:pPr>
                      <a:r>
                        <a:rPr kumimoji="1" lang="zh-TW" altLang="en-US" sz="1600" b="0" i="0" u="none" strike="noStrike" cap="none" normalizeH="0" baseline="0" smtClean="0">
                          <a:ln>
                            <a:noFill/>
                          </a:ln>
                          <a:solidFill>
                            <a:schemeClr val="tx1"/>
                          </a:solidFill>
                          <a:effectLst/>
                          <a:latin typeface="微軟正黑體" pitchFamily="34" charset="-120"/>
                          <a:ea typeface="微軟正黑體" pitchFamily="34" charset="-120"/>
                          <a:cs typeface="Times New Roman" pitchFamily="18" charset="0"/>
                        </a:rPr>
                        <a:t>第四週</a:t>
                      </a:r>
                    </a:p>
                  </a:txBody>
                  <a:tcPr horzOverflow="overflow">
                    <a:lnL w="381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10000"/>
                        </a:spcBef>
                        <a:spcAft>
                          <a:spcPct val="0"/>
                        </a:spcAft>
                        <a:buClrTx/>
                        <a:buSzTx/>
                        <a:buFontTx/>
                        <a:buNone/>
                        <a:tabLst/>
                      </a:pPr>
                      <a:r>
                        <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cs typeface="Times New Roman" pitchFamily="18" charset="0"/>
                        </a:rPr>
                        <a:t>休息</a:t>
                      </a: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rgbClr val="FFFF66"/>
                    </a:solidFill>
                  </a:tcPr>
                </a:tc>
                <a:tc>
                  <a:txBody>
                    <a:bodyPr/>
                    <a:lstStyle/>
                    <a:p>
                      <a:pPr marL="0" marR="0" lvl="0" indent="0" algn="ctr" defTabSz="914400" rtl="0" eaLnBrk="1" fontAlgn="base" latinLnBrk="0" hangingPunct="1">
                        <a:lnSpc>
                          <a:spcPct val="100000"/>
                        </a:lnSpc>
                        <a:spcBef>
                          <a:spcPct val="10000"/>
                        </a:spcBef>
                        <a:spcAft>
                          <a:spcPct val="0"/>
                        </a:spcAft>
                        <a:buClrTx/>
                        <a:buSzTx/>
                        <a:buFontTx/>
                        <a:buNone/>
                        <a:tabLst/>
                      </a:pPr>
                      <a:r>
                        <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cs typeface="Times New Roman" pitchFamily="18" charset="0"/>
                        </a:rPr>
                        <a:t>休息</a:t>
                      </a: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rgbClr val="FFFF66"/>
                    </a:solidFill>
                  </a:tcPr>
                </a:tc>
                <a:tc>
                  <a:txBody>
                    <a:bodyPr/>
                    <a:lstStyle/>
                    <a:p>
                      <a:pPr marL="0" marR="0" lvl="0" indent="0" algn="ctr" defTabSz="914400" rtl="0" eaLnBrk="1" fontAlgn="base" latinLnBrk="0" hangingPunct="1">
                        <a:lnSpc>
                          <a:spcPct val="100000"/>
                        </a:lnSpc>
                        <a:spcBef>
                          <a:spcPct val="10000"/>
                        </a:spcBef>
                        <a:spcAft>
                          <a:spcPct val="0"/>
                        </a:spcAft>
                        <a:buClrTx/>
                        <a:buSzTx/>
                        <a:buFontTx/>
                        <a:buNone/>
                        <a:tabLst/>
                      </a:pPr>
                      <a:r>
                        <a:rPr kumimoji="1"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cs typeface="Arial" pitchFamily="34" charset="0"/>
                        </a:rPr>
                        <a:t>10</a:t>
                      </a: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10000"/>
                        </a:spcBef>
                        <a:spcAft>
                          <a:spcPct val="0"/>
                        </a:spcAft>
                        <a:buClrTx/>
                        <a:buSzTx/>
                        <a:buFontTx/>
                        <a:buNone/>
                        <a:tabLst/>
                      </a:pPr>
                      <a:r>
                        <a:rPr kumimoji="1"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cs typeface="Arial" pitchFamily="34" charset="0"/>
                        </a:rPr>
                        <a:t>10</a:t>
                      </a: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10000"/>
                        </a:spcBef>
                        <a:spcAft>
                          <a:spcPct val="0"/>
                        </a:spcAft>
                        <a:buClrTx/>
                        <a:buSzTx/>
                        <a:buFontTx/>
                        <a:buNone/>
                        <a:tabLst/>
                      </a:pPr>
                      <a:r>
                        <a:rPr kumimoji="1"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cs typeface="Times New Roman" pitchFamily="18" charset="0"/>
                        </a:rPr>
                        <a:t>10</a:t>
                      </a:r>
                      <a:endPar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cs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10000"/>
                        </a:spcBef>
                        <a:spcAft>
                          <a:spcPct val="0"/>
                        </a:spcAft>
                        <a:buClrTx/>
                        <a:buSzTx/>
                        <a:buFontTx/>
                        <a:buNone/>
                        <a:tabLst/>
                      </a:pPr>
                      <a:r>
                        <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cs typeface="Times New Roman" pitchFamily="18" charset="0"/>
                        </a:rPr>
                        <a:t>例假</a:t>
                      </a: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rgbClr val="FF6600"/>
                    </a:solidFill>
                  </a:tcPr>
                </a:tc>
                <a:tc>
                  <a:txBody>
                    <a:bodyPr/>
                    <a:lstStyle/>
                    <a:p>
                      <a:pPr marL="0" marR="0" lvl="0" indent="0" algn="ctr" defTabSz="914400" rtl="0" eaLnBrk="1" fontAlgn="base" latinLnBrk="0" hangingPunct="1">
                        <a:lnSpc>
                          <a:spcPct val="100000"/>
                        </a:lnSpc>
                        <a:spcBef>
                          <a:spcPct val="10000"/>
                        </a:spcBef>
                        <a:spcAft>
                          <a:spcPct val="0"/>
                        </a:spcAft>
                        <a:buClrTx/>
                        <a:buSzTx/>
                        <a:buFontTx/>
                        <a:buNone/>
                        <a:tabLst/>
                      </a:pPr>
                      <a:r>
                        <a:rPr kumimoji="1"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cs typeface="Times New Roman" pitchFamily="18" charset="0"/>
                        </a:rPr>
                        <a:t>10</a:t>
                      </a:r>
                      <a:endPar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cs typeface="Times New Roman" pitchFamily="18" charset="0"/>
                      </a:endParaRPr>
                    </a:p>
                  </a:txBody>
                  <a:tcPr horzOverflow="overflow">
                    <a:lnL w="9525"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內容版面配置區 2"/>
          <p:cNvSpPr>
            <a:spLocks noGrp="1"/>
          </p:cNvSpPr>
          <p:nvPr>
            <p:ph idx="1"/>
          </p:nvPr>
        </p:nvSpPr>
        <p:spPr>
          <a:xfrm>
            <a:off x="1928813" y="1905001"/>
            <a:ext cx="6858000" cy="4503738"/>
          </a:xfrm>
        </p:spPr>
        <p:txBody>
          <a:bodyPr>
            <a:normAutofit lnSpcReduction="10000"/>
          </a:bodyPr>
          <a:lstStyle/>
          <a:p>
            <a:pPr marL="0" indent="0" fontAlgn="auto">
              <a:lnSpc>
                <a:spcPct val="110000"/>
              </a:lnSpc>
              <a:spcAft>
                <a:spcPts val="0"/>
              </a:spcAft>
              <a:buClr>
                <a:schemeClr val="accent3"/>
              </a:buClr>
              <a:buFont typeface="Wingdings" pitchFamily="2" charset="2"/>
              <a:buNone/>
              <a:defRPr/>
            </a:pPr>
            <a:r>
              <a:rPr lang="zh-TW" altLang="en-US" sz="2800" dirty="0" smtClean="0">
                <a:latin typeface="微軟正黑體" pitchFamily="34" charset="-120"/>
                <a:ea typeface="微軟正黑體" pitchFamily="34" charset="-120"/>
              </a:rPr>
              <a:t>雇主與部分工時勞工兔兔</a:t>
            </a:r>
            <a:r>
              <a:rPr lang="zh-TW" altLang="zh-TW" sz="2800" dirty="0" smtClean="0">
                <a:latin typeface="微軟正黑體" pitchFamily="34" charset="-120"/>
                <a:ea typeface="微軟正黑體" pitchFamily="34" charset="-120"/>
              </a:rPr>
              <a:t>約</a:t>
            </a:r>
            <a:r>
              <a:rPr lang="zh-TW" altLang="en-US" sz="2800" dirty="0" smtClean="0">
                <a:latin typeface="微軟正黑體" pitchFamily="34" charset="-120"/>
                <a:ea typeface="微軟正黑體" pitchFamily="34" charset="-120"/>
              </a:rPr>
              <a:t>明</a:t>
            </a:r>
            <a:r>
              <a:rPr lang="zh-TW" altLang="zh-TW" sz="2800" dirty="0" smtClean="0">
                <a:latin typeface="微軟正黑體" pitchFamily="34" charset="-120"/>
                <a:ea typeface="微軟正黑體" pitchFamily="34" charset="-120"/>
              </a:rPr>
              <a:t>每週正常工時為</a:t>
            </a:r>
            <a:r>
              <a:rPr lang="en-US" altLang="zh-TW" sz="2800" dirty="0" smtClean="0">
                <a:latin typeface="微軟正黑體" pitchFamily="34" charset="-120"/>
                <a:ea typeface="微軟正黑體" pitchFamily="34" charset="-120"/>
              </a:rPr>
              <a:t>20</a:t>
            </a:r>
            <a:r>
              <a:rPr lang="zh-TW" altLang="zh-TW" sz="2800" dirty="0" smtClean="0">
                <a:latin typeface="微軟正黑體" pitchFamily="34" charset="-120"/>
                <a:ea typeface="微軟正黑體" pitchFamily="34" charset="-120"/>
              </a:rPr>
              <a:t>小時、並</a:t>
            </a:r>
            <a:r>
              <a:rPr lang="zh-TW" altLang="en-US" sz="2800" dirty="0" smtClean="0">
                <a:latin typeface="微軟正黑體" pitchFamily="34" charset="-120"/>
                <a:ea typeface="微軟正黑體" pitchFamily="34" charset="-120"/>
              </a:rPr>
              <a:t>稱採排班制且</a:t>
            </a:r>
            <a:r>
              <a:rPr lang="zh-TW" altLang="zh-TW" sz="2800" u="sng" dirty="0" smtClean="0">
                <a:solidFill>
                  <a:schemeClr val="accent5">
                    <a:lumMod val="50000"/>
                  </a:schemeClr>
                </a:solidFill>
                <a:latin typeface="微軟正黑體" pitchFamily="34" charset="-120"/>
                <a:ea typeface="微軟正黑體" pitchFamily="34" charset="-120"/>
              </a:rPr>
              <a:t>實施</a:t>
            </a:r>
            <a:r>
              <a:rPr lang="zh-TW" altLang="en-US" sz="2800" u="sng" dirty="0" smtClean="0">
                <a:solidFill>
                  <a:schemeClr val="accent5">
                    <a:lumMod val="50000"/>
                  </a:schemeClr>
                </a:solidFill>
                <a:latin typeface="微軟正黑體" pitchFamily="34" charset="-120"/>
                <a:ea typeface="微軟正黑體" pitchFamily="34" charset="-120"/>
              </a:rPr>
              <a:t>四周</a:t>
            </a:r>
            <a:r>
              <a:rPr lang="zh-TW" altLang="zh-TW" sz="2800" u="sng" dirty="0" smtClean="0">
                <a:solidFill>
                  <a:schemeClr val="accent5">
                    <a:lumMod val="50000"/>
                  </a:schemeClr>
                </a:solidFill>
                <a:latin typeface="微軟正黑體" pitchFamily="34" charset="-120"/>
                <a:ea typeface="微軟正黑體" pitchFamily="34" charset="-120"/>
              </a:rPr>
              <a:t>彈性工時，使每日正常工時最高為</a:t>
            </a:r>
            <a:r>
              <a:rPr lang="en-US" altLang="zh-TW" sz="2800" u="sng" dirty="0" smtClean="0">
                <a:solidFill>
                  <a:schemeClr val="accent5">
                    <a:lumMod val="50000"/>
                  </a:schemeClr>
                </a:solidFill>
                <a:latin typeface="微軟正黑體" pitchFamily="34" charset="-120"/>
                <a:ea typeface="微軟正黑體" pitchFamily="34" charset="-120"/>
              </a:rPr>
              <a:t>10</a:t>
            </a:r>
            <a:r>
              <a:rPr lang="zh-TW" altLang="zh-TW" sz="2800" u="sng" dirty="0" smtClean="0">
                <a:solidFill>
                  <a:schemeClr val="accent5">
                    <a:lumMod val="50000"/>
                  </a:schemeClr>
                </a:solidFill>
                <a:latin typeface="微軟正黑體" pitchFamily="34" charset="-120"/>
                <a:ea typeface="微軟正黑體" pitchFamily="34" charset="-120"/>
              </a:rPr>
              <a:t>小時，</a:t>
            </a:r>
            <a:r>
              <a:rPr lang="zh-TW" altLang="zh-TW" sz="2800" dirty="0" smtClean="0">
                <a:latin typeface="微軟正黑體" pitchFamily="34" charset="-120"/>
                <a:ea typeface="微軟正黑體" pitchFamily="34" charset="-120"/>
              </a:rPr>
              <a:t>則</a:t>
            </a:r>
            <a:r>
              <a:rPr lang="zh-TW" altLang="en-US" sz="2800" dirty="0" smtClean="0">
                <a:latin typeface="微軟正黑體" pitchFamily="34" charset="-120"/>
                <a:ea typeface="微軟正黑體" pitchFamily="34" charset="-120"/>
              </a:rPr>
              <a:t>兔兔</a:t>
            </a:r>
            <a:r>
              <a:rPr lang="zh-TW" altLang="zh-TW" sz="2800" u="sng" dirty="0" smtClean="0">
                <a:solidFill>
                  <a:schemeClr val="accent5">
                    <a:lumMod val="50000"/>
                  </a:schemeClr>
                </a:solidFill>
                <a:latin typeface="微軟正黑體" pitchFamily="34" charset="-120"/>
                <a:ea typeface="微軟正黑體" pitchFamily="34" charset="-120"/>
              </a:rPr>
              <a:t>每日工時</a:t>
            </a:r>
            <a:r>
              <a:rPr lang="zh-TW" altLang="en-US" sz="2800" u="sng" dirty="0" smtClean="0">
                <a:solidFill>
                  <a:schemeClr val="accent5">
                    <a:lumMod val="50000"/>
                  </a:schemeClr>
                </a:solidFill>
                <a:latin typeface="微軟正黑體" pitchFamily="34" charset="-120"/>
                <a:ea typeface="微軟正黑體" pitchFamily="34" charset="-120"/>
              </a:rPr>
              <a:t>第</a:t>
            </a:r>
            <a:r>
              <a:rPr lang="en-US" altLang="zh-TW" sz="2800" u="sng" dirty="0" smtClean="0">
                <a:solidFill>
                  <a:schemeClr val="accent5">
                    <a:lumMod val="50000"/>
                  </a:schemeClr>
                </a:solidFill>
                <a:latin typeface="微軟正黑體" pitchFamily="34" charset="-120"/>
                <a:ea typeface="微軟正黑體" pitchFamily="34" charset="-120"/>
              </a:rPr>
              <a:t>9</a:t>
            </a:r>
            <a:r>
              <a:rPr lang="zh-TW" altLang="zh-TW" sz="2800" u="sng" dirty="0" smtClean="0">
                <a:solidFill>
                  <a:schemeClr val="accent5">
                    <a:lumMod val="50000"/>
                  </a:schemeClr>
                </a:solidFill>
                <a:latin typeface="微軟正黑體" pitchFamily="34" charset="-120"/>
                <a:ea typeface="微軟正黑體" pitchFamily="34" charset="-120"/>
              </a:rPr>
              <a:t>至</a:t>
            </a:r>
            <a:r>
              <a:rPr lang="zh-TW" altLang="en-US" sz="2800" u="sng" dirty="0" smtClean="0">
                <a:solidFill>
                  <a:schemeClr val="accent5">
                    <a:lumMod val="50000"/>
                  </a:schemeClr>
                </a:solidFill>
                <a:latin typeface="微軟正黑體" pitchFamily="34" charset="-120"/>
                <a:ea typeface="微軟正黑體" pitchFamily="34" charset="-120"/>
              </a:rPr>
              <a:t>第</a:t>
            </a:r>
            <a:r>
              <a:rPr lang="en-US" altLang="zh-TW" sz="2800" u="sng" dirty="0" smtClean="0">
                <a:solidFill>
                  <a:schemeClr val="accent5">
                    <a:lumMod val="50000"/>
                  </a:schemeClr>
                </a:solidFill>
                <a:latin typeface="微軟正黑體" pitchFamily="34" charset="-120"/>
                <a:ea typeface="微軟正黑體" pitchFamily="34" charset="-120"/>
              </a:rPr>
              <a:t>10</a:t>
            </a:r>
            <a:r>
              <a:rPr lang="zh-TW" altLang="zh-TW" sz="2800" u="sng" dirty="0" smtClean="0">
                <a:solidFill>
                  <a:schemeClr val="accent5">
                    <a:lumMod val="50000"/>
                  </a:schemeClr>
                </a:solidFill>
                <a:latin typeface="微軟正黑體" pitchFamily="34" charset="-120"/>
                <a:ea typeface="微軟正黑體" pitchFamily="34" charset="-120"/>
              </a:rPr>
              <a:t>小時部分，可否不</a:t>
            </a:r>
            <a:r>
              <a:rPr lang="zh-TW" altLang="en-US" sz="2800" u="sng" dirty="0" smtClean="0">
                <a:solidFill>
                  <a:schemeClr val="accent5">
                    <a:lumMod val="50000"/>
                  </a:schemeClr>
                </a:solidFill>
                <a:latin typeface="微軟正黑體" pitchFamily="34" charset="-120"/>
                <a:ea typeface="微軟正黑體" pitchFamily="34" charset="-120"/>
              </a:rPr>
              <a:t>算</a:t>
            </a:r>
            <a:r>
              <a:rPr lang="zh-TW" altLang="zh-TW" sz="2800" u="sng" dirty="0" smtClean="0">
                <a:solidFill>
                  <a:schemeClr val="accent5">
                    <a:lumMod val="50000"/>
                  </a:schemeClr>
                </a:solidFill>
                <a:latin typeface="微軟正黑體" pitchFamily="34" charset="-120"/>
                <a:ea typeface="微軟正黑體" pitchFamily="34" charset="-120"/>
              </a:rPr>
              <a:t>加班</a:t>
            </a:r>
            <a:r>
              <a:rPr lang="en-US" altLang="zh-TW" sz="2800" dirty="0" smtClean="0">
                <a:latin typeface="微軟正黑體" pitchFamily="34" charset="-120"/>
                <a:ea typeface="微軟正黑體" pitchFamily="34" charset="-120"/>
              </a:rPr>
              <a:t>?</a:t>
            </a:r>
          </a:p>
          <a:p>
            <a:pPr marL="0" indent="0" fontAlgn="auto">
              <a:lnSpc>
                <a:spcPct val="110000"/>
              </a:lnSpc>
              <a:spcBef>
                <a:spcPts val="2400"/>
              </a:spcBef>
              <a:spcAft>
                <a:spcPts val="0"/>
              </a:spcAft>
              <a:buClr>
                <a:schemeClr val="accent3"/>
              </a:buClr>
              <a:buFont typeface="Arial" pitchFamily="34" charset="0"/>
              <a:buNone/>
              <a:defRPr/>
            </a:pPr>
            <a:r>
              <a:rPr lang="zh-TW" altLang="en-US" sz="2800" dirty="0" smtClean="0">
                <a:latin typeface="微軟正黑體" pitchFamily="34" charset="-120"/>
                <a:ea typeface="微軟正黑體" pitchFamily="34" charset="-120"/>
              </a:rPr>
              <a:t>部分工時勞工工作時間相較於全時勞工已有相當程度縮減，依第</a:t>
            </a:r>
            <a:r>
              <a:rPr lang="en-US" altLang="en-US" sz="2800" dirty="0" smtClean="0">
                <a:latin typeface="微軟正黑體" pitchFamily="34" charset="-120"/>
                <a:ea typeface="微軟正黑體" pitchFamily="34" charset="-120"/>
              </a:rPr>
              <a:t>30</a:t>
            </a:r>
            <a:r>
              <a:rPr lang="zh-TW" altLang="en-US" sz="2800" dirty="0" smtClean="0">
                <a:latin typeface="微軟正黑體" pitchFamily="34" charset="-120"/>
                <a:ea typeface="微軟正黑體" pitchFamily="34" charset="-120"/>
              </a:rPr>
              <a:t>條第</a:t>
            </a:r>
            <a:r>
              <a:rPr lang="en-US" altLang="en-US" sz="2800" dirty="0" smtClean="0">
                <a:latin typeface="微軟正黑體" pitchFamily="34" charset="-120"/>
                <a:ea typeface="微軟正黑體" pitchFamily="34" charset="-120"/>
              </a:rPr>
              <a:t>1</a:t>
            </a:r>
            <a:r>
              <a:rPr lang="zh-TW" altLang="en-US" sz="2800" dirty="0" smtClean="0">
                <a:latin typeface="微軟正黑體" pitchFamily="34" charset="-120"/>
                <a:ea typeface="微軟正黑體" pitchFamily="34" charset="-120"/>
              </a:rPr>
              <a:t>項規定，已足使雇主彈性安排勞工之出勤模式，爰</a:t>
            </a:r>
            <a:r>
              <a:rPr lang="zh-TW" altLang="en-US" sz="2800" u="sng" dirty="0" smtClean="0">
                <a:solidFill>
                  <a:schemeClr val="accent5">
                    <a:lumMod val="50000"/>
                  </a:schemeClr>
                </a:solidFill>
                <a:latin typeface="微軟正黑體" pitchFamily="34" charset="-120"/>
                <a:ea typeface="微軟正黑體" pitchFamily="34" charset="-120"/>
              </a:rPr>
              <a:t>部分工時勞工無得適用彈性工時規定</a:t>
            </a:r>
            <a:r>
              <a:rPr lang="zh-TW" altLang="en-US" sz="2800" dirty="0" smtClean="0">
                <a:latin typeface="微軟正黑體" pitchFamily="34" charset="-120"/>
                <a:ea typeface="微軟正黑體" pitchFamily="34" charset="-120"/>
              </a:rPr>
              <a:t>。</a:t>
            </a:r>
          </a:p>
        </p:txBody>
      </p:sp>
      <p:graphicFrame>
        <p:nvGraphicFramePr>
          <p:cNvPr id="6" name="資料庫圖表 5"/>
          <p:cNvGraphicFramePr/>
          <p:nvPr/>
        </p:nvGraphicFramePr>
        <p:xfrm>
          <a:off x="685800" y="228600"/>
          <a:ext cx="8215370" cy="13573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橢圓形圖說文字 4"/>
          <p:cNvSpPr/>
          <p:nvPr/>
        </p:nvSpPr>
        <p:spPr>
          <a:xfrm>
            <a:off x="285750" y="2643188"/>
            <a:ext cx="1357313" cy="1357312"/>
          </a:xfrm>
          <a:prstGeom prst="wedgeEllipseCallout">
            <a:avLst>
              <a:gd name="adj1" fmla="val 74867"/>
              <a:gd name="adj2" fmla="val 5491"/>
            </a:avLst>
          </a:prstGeom>
        </p:spPr>
        <p:style>
          <a:lnRef idx="3">
            <a:schemeClr val="lt1"/>
          </a:lnRef>
          <a:fillRef idx="1">
            <a:schemeClr val="accent6"/>
          </a:fillRef>
          <a:effectRef idx="1">
            <a:schemeClr val="accent6"/>
          </a:effectRef>
          <a:fontRef idx="minor">
            <a:schemeClr val="lt1"/>
          </a:fontRef>
        </p:style>
        <p:txBody>
          <a:bodyPr anchor="ctr"/>
          <a:lstStyle/>
          <a:p>
            <a:pPr algn="ctr">
              <a:buFont typeface="Wingdings" pitchFamily="2" charset="2"/>
              <a:buNone/>
              <a:defRPr/>
            </a:pPr>
            <a:r>
              <a:rPr lang="en-US" altLang="zh-TW" sz="4800" b="1" dirty="0">
                <a:latin typeface="微軟正黑體" pitchFamily="34" charset="-120"/>
                <a:ea typeface="微軟正黑體" pitchFamily="34" charset="-120"/>
              </a:rPr>
              <a:t>Q</a:t>
            </a:r>
          </a:p>
        </p:txBody>
      </p:sp>
      <p:sp>
        <p:nvSpPr>
          <p:cNvPr id="7" name="橢圓形圖說文字 6"/>
          <p:cNvSpPr/>
          <p:nvPr/>
        </p:nvSpPr>
        <p:spPr>
          <a:xfrm>
            <a:off x="304800" y="4572000"/>
            <a:ext cx="1357313" cy="1357313"/>
          </a:xfrm>
          <a:prstGeom prst="wedgeEllipseCallout">
            <a:avLst>
              <a:gd name="adj1" fmla="val 74867"/>
              <a:gd name="adj2" fmla="val 5491"/>
            </a:avLst>
          </a:prstGeom>
        </p:spPr>
        <p:style>
          <a:lnRef idx="3">
            <a:schemeClr val="lt1"/>
          </a:lnRef>
          <a:fillRef idx="1">
            <a:schemeClr val="accent5"/>
          </a:fillRef>
          <a:effectRef idx="1">
            <a:schemeClr val="accent5"/>
          </a:effectRef>
          <a:fontRef idx="minor">
            <a:schemeClr val="lt1"/>
          </a:fontRef>
        </p:style>
        <p:txBody>
          <a:bodyPr anchor="ctr"/>
          <a:lstStyle/>
          <a:p>
            <a:pPr algn="ctr">
              <a:buFont typeface="Wingdings" pitchFamily="2" charset="2"/>
              <a:buNone/>
              <a:defRPr/>
            </a:pPr>
            <a:r>
              <a:rPr lang="en-US" altLang="zh-TW" sz="4800" b="1" dirty="0">
                <a:latin typeface="微軟正黑體" pitchFamily="34" charset="-120"/>
                <a:ea typeface="微軟正黑體" pitchFamily="34" charset="-120"/>
              </a:rPr>
              <a:t>A</a:t>
            </a:r>
          </a:p>
        </p:txBody>
      </p:sp>
    </p:spTree>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標題 1"/>
          <p:cNvSpPr>
            <a:spLocks noGrp="1"/>
          </p:cNvSpPr>
          <p:nvPr>
            <p:ph type="title"/>
          </p:nvPr>
        </p:nvSpPr>
        <p:spPr/>
        <p:txBody>
          <a:bodyPr/>
          <a:lstStyle/>
          <a:p>
            <a:r>
              <a:rPr lang="zh-TW" altLang="en-US" b="1" dirty="0" smtClean="0">
                <a:solidFill>
                  <a:schemeClr val="tx1">
                    <a:lumMod val="65000"/>
                    <a:lumOff val="35000"/>
                  </a:schemeClr>
                </a:solidFill>
                <a:latin typeface="微軟正黑體" pitchFamily="34" charset="-120"/>
                <a:ea typeface="微軟正黑體" pitchFamily="34" charset="-120"/>
              </a:rPr>
              <a:t>正常工作時間</a:t>
            </a:r>
            <a:r>
              <a:rPr lang="en-US" altLang="zh-TW" b="1" dirty="0" smtClean="0">
                <a:solidFill>
                  <a:schemeClr val="tx1">
                    <a:lumMod val="65000"/>
                    <a:lumOff val="35000"/>
                  </a:schemeClr>
                </a:solidFill>
                <a:latin typeface="微軟正黑體" pitchFamily="34" charset="-120"/>
                <a:ea typeface="微軟正黑體" pitchFamily="34" charset="-120"/>
              </a:rPr>
              <a:t>(</a:t>
            </a:r>
            <a:r>
              <a:rPr lang="zh-TW" altLang="en-US" b="1" dirty="0" smtClean="0">
                <a:solidFill>
                  <a:schemeClr val="tx1">
                    <a:lumMod val="65000"/>
                    <a:lumOff val="35000"/>
                  </a:schemeClr>
                </a:solidFill>
                <a:latin typeface="微軟正黑體" pitchFamily="34" charset="-120"/>
                <a:ea typeface="微軟正黑體" pitchFamily="34" charset="-120"/>
              </a:rPr>
              <a:t>一</a:t>
            </a:r>
            <a:r>
              <a:rPr lang="en-US" altLang="zh-TW" b="1" dirty="0" smtClean="0">
                <a:solidFill>
                  <a:schemeClr val="tx1">
                    <a:lumMod val="65000"/>
                    <a:lumOff val="35000"/>
                  </a:schemeClr>
                </a:solidFill>
                <a:latin typeface="微軟正黑體" pitchFamily="34" charset="-120"/>
                <a:ea typeface="微軟正黑體" pitchFamily="34" charset="-120"/>
              </a:rPr>
              <a:t>)</a:t>
            </a:r>
            <a:r>
              <a:rPr lang="en-US" altLang="zh-TW" sz="2400" b="1" dirty="0" smtClean="0">
                <a:solidFill>
                  <a:schemeClr val="tx1">
                    <a:lumMod val="65000"/>
                    <a:lumOff val="35000"/>
                  </a:schemeClr>
                </a:solidFill>
                <a:latin typeface="微軟正黑體" pitchFamily="34" charset="-120"/>
                <a:ea typeface="微軟正黑體" pitchFamily="34" charset="-120"/>
              </a:rPr>
              <a:t>105/01/01</a:t>
            </a:r>
            <a:r>
              <a:rPr lang="zh-TW" altLang="en-US" sz="2400" b="1" dirty="0" smtClean="0">
                <a:solidFill>
                  <a:schemeClr val="tx1">
                    <a:lumMod val="65000"/>
                    <a:lumOff val="35000"/>
                  </a:schemeClr>
                </a:solidFill>
                <a:latin typeface="微軟正黑體" pitchFamily="34" charset="-120"/>
                <a:ea typeface="微軟正黑體" pitchFamily="34" charset="-120"/>
              </a:rPr>
              <a:t>施行</a:t>
            </a:r>
          </a:p>
        </p:txBody>
      </p:sp>
      <p:sp>
        <p:nvSpPr>
          <p:cNvPr id="5123" name="內容版面配置區 2"/>
          <p:cNvSpPr>
            <a:spLocks noGrp="1"/>
          </p:cNvSpPr>
          <p:nvPr>
            <p:ph idx="1"/>
          </p:nvPr>
        </p:nvSpPr>
        <p:spPr>
          <a:xfrm>
            <a:off x="566738" y="1371600"/>
            <a:ext cx="8001000" cy="5257800"/>
          </a:xfrm>
        </p:spPr>
        <p:txBody>
          <a:bodyPr>
            <a:normAutofit/>
          </a:bodyPr>
          <a:lstStyle/>
          <a:p>
            <a:pPr marL="274320" indent="-274320" fontAlgn="auto">
              <a:lnSpc>
                <a:spcPts val="3000"/>
              </a:lnSpc>
              <a:spcAft>
                <a:spcPts val="0"/>
              </a:spcAft>
              <a:buFont typeface="Wingdings 2"/>
              <a:buChar char=""/>
              <a:defRPr/>
            </a:pPr>
            <a:r>
              <a:rPr lang="zh-TW" altLang="en-US" sz="2000" dirty="0" smtClean="0">
                <a:latin typeface="微軟正黑體" pitchFamily="34" charset="-120"/>
                <a:ea typeface="微軟正黑體" pitchFamily="34" charset="-120"/>
              </a:rPr>
              <a:t>勞工正常工作時間，每日不得超過八小時，</a:t>
            </a:r>
            <a:r>
              <a:rPr lang="zh-TW" altLang="en-US" sz="2000" b="1" u="sng" dirty="0" smtClean="0">
                <a:latin typeface="微軟正黑體" pitchFamily="34" charset="-120"/>
                <a:ea typeface="微軟正黑體" pitchFamily="34" charset="-120"/>
              </a:rPr>
              <a:t>每週不得超過四十小時。</a:t>
            </a:r>
            <a:r>
              <a:rPr lang="zh-TW" altLang="en-US" sz="1600" dirty="0" smtClean="0">
                <a:latin typeface="微軟正黑體" pitchFamily="34" charset="-120"/>
                <a:ea typeface="微軟正黑體" pitchFamily="34" charset="-120"/>
              </a:rPr>
              <a:t>（第</a:t>
            </a:r>
            <a:r>
              <a:rPr lang="en-US" altLang="zh-TW" sz="1600" dirty="0" smtClean="0">
                <a:latin typeface="微軟正黑體" pitchFamily="34" charset="-120"/>
                <a:ea typeface="微軟正黑體" pitchFamily="34" charset="-120"/>
              </a:rPr>
              <a:t>30</a:t>
            </a:r>
            <a:r>
              <a:rPr lang="zh-TW" altLang="en-US" sz="1600" dirty="0" smtClean="0">
                <a:latin typeface="微軟正黑體" pitchFamily="34" charset="-120"/>
                <a:ea typeface="微軟正黑體" pitchFamily="34" charset="-120"/>
              </a:rPr>
              <a:t>條第</a:t>
            </a:r>
            <a:r>
              <a:rPr lang="en-US" altLang="zh-TW" sz="1600" dirty="0" smtClean="0">
                <a:latin typeface="微軟正黑體" pitchFamily="34" charset="-120"/>
                <a:ea typeface="微軟正黑體" pitchFamily="34" charset="-120"/>
              </a:rPr>
              <a:t>1</a:t>
            </a:r>
            <a:r>
              <a:rPr lang="zh-TW" altLang="en-US" sz="1600" dirty="0" smtClean="0">
                <a:latin typeface="微軟正黑體" pitchFamily="34" charset="-120"/>
                <a:ea typeface="微軟正黑體" pitchFamily="34" charset="-120"/>
              </a:rPr>
              <a:t>項）（</a:t>
            </a:r>
            <a:r>
              <a:rPr lang="en-US" altLang="zh-TW" sz="1600" dirty="0" smtClean="0">
                <a:latin typeface="微軟正黑體" pitchFamily="34" charset="-120"/>
                <a:ea typeface="微軟正黑體" pitchFamily="34" charset="-120"/>
              </a:rPr>
              <a:t>2~30</a:t>
            </a:r>
            <a:r>
              <a:rPr lang="zh-TW" altLang="en-US" sz="1600" dirty="0" smtClean="0">
                <a:latin typeface="微軟正黑體" pitchFamily="34" charset="-120"/>
                <a:ea typeface="微軟正黑體" pitchFamily="34" charset="-120"/>
              </a:rPr>
              <a:t>萬）</a:t>
            </a:r>
            <a:endParaRPr lang="en-US" altLang="zh-TW" sz="1600" dirty="0" smtClean="0">
              <a:latin typeface="微軟正黑體" pitchFamily="34" charset="-120"/>
              <a:ea typeface="微軟正黑體" pitchFamily="34" charset="-120"/>
            </a:endParaRPr>
          </a:p>
          <a:p>
            <a:pPr marL="274320" indent="-274320" fontAlgn="auto">
              <a:lnSpc>
                <a:spcPts val="3000"/>
              </a:lnSpc>
              <a:spcAft>
                <a:spcPts val="0"/>
              </a:spcAft>
              <a:buFont typeface="Wingdings 2"/>
              <a:buChar char=""/>
              <a:defRPr/>
            </a:pPr>
            <a:r>
              <a:rPr lang="zh-TW" altLang="en-US" sz="2000" dirty="0" smtClean="0">
                <a:latin typeface="微軟正黑體" pitchFamily="34" charset="-120"/>
                <a:ea typeface="微軟正黑體" pitchFamily="34" charset="-120"/>
              </a:rPr>
              <a:t>前項正常工作時間，雇主經工會同意，如事業單位無工會者，經勞資會議同意後，得將其二週內二日之正常工作時數，分配於其他工作日。其分配 於其他工作日之時數，每日不得超過二小時。但每週工作總時數不得超過四十八小時。</a:t>
            </a:r>
            <a:r>
              <a:rPr lang="zh-TW" altLang="en-US" sz="1600" dirty="0" smtClean="0">
                <a:latin typeface="微軟正黑體" pitchFamily="34" charset="-120"/>
                <a:ea typeface="微軟正黑體" pitchFamily="34" charset="-120"/>
              </a:rPr>
              <a:t>（第</a:t>
            </a:r>
            <a:r>
              <a:rPr lang="en-US" altLang="zh-TW" sz="1600" dirty="0" smtClean="0">
                <a:latin typeface="微軟正黑體" pitchFamily="34" charset="-120"/>
                <a:ea typeface="微軟正黑體" pitchFamily="34" charset="-120"/>
              </a:rPr>
              <a:t>30</a:t>
            </a:r>
            <a:r>
              <a:rPr lang="zh-TW" altLang="en-US" sz="1600" dirty="0" smtClean="0">
                <a:latin typeface="微軟正黑體" pitchFamily="34" charset="-120"/>
                <a:ea typeface="微軟正黑體" pitchFamily="34" charset="-120"/>
              </a:rPr>
              <a:t>條第</a:t>
            </a:r>
            <a:r>
              <a:rPr lang="en-US" altLang="zh-TW" sz="1600" dirty="0" smtClean="0">
                <a:latin typeface="微軟正黑體" pitchFamily="34" charset="-120"/>
                <a:ea typeface="微軟正黑體" pitchFamily="34" charset="-120"/>
              </a:rPr>
              <a:t>2</a:t>
            </a:r>
            <a:r>
              <a:rPr lang="zh-TW" altLang="en-US" sz="1600" dirty="0" smtClean="0">
                <a:latin typeface="微軟正黑體" pitchFamily="34" charset="-120"/>
                <a:ea typeface="微軟正黑體" pitchFamily="34" charset="-120"/>
              </a:rPr>
              <a:t>項） （</a:t>
            </a:r>
            <a:r>
              <a:rPr lang="en-US" altLang="zh-TW" sz="1600" dirty="0" smtClean="0">
                <a:latin typeface="微軟正黑體" pitchFamily="34" charset="-120"/>
                <a:ea typeface="微軟正黑體" pitchFamily="34" charset="-120"/>
              </a:rPr>
              <a:t>2~30</a:t>
            </a:r>
            <a:r>
              <a:rPr lang="zh-TW" altLang="en-US" sz="1600" dirty="0" smtClean="0">
                <a:latin typeface="微軟正黑體" pitchFamily="34" charset="-120"/>
                <a:ea typeface="微軟正黑體" pitchFamily="34" charset="-120"/>
              </a:rPr>
              <a:t>萬）</a:t>
            </a:r>
            <a:endParaRPr lang="en-US" altLang="zh-TW" sz="1600" dirty="0" smtClean="0">
              <a:latin typeface="微軟正黑體" pitchFamily="34" charset="-120"/>
              <a:ea typeface="微軟正黑體" pitchFamily="34" charset="-120"/>
            </a:endParaRPr>
          </a:p>
          <a:p>
            <a:pPr marL="274320" indent="-274320" fontAlgn="auto">
              <a:lnSpc>
                <a:spcPts val="3000"/>
              </a:lnSpc>
              <a:spcAft>
                <a:spcPts val="0"/>
              </a:spcAft>
              <a:buFont typeface="Wingdings 2"/>
              <a:buChar char=""/>
              <a:defRPr/>
            </a:pPr>
            <a:r>
              <a:rPr lang="zh-TW" altLang="en-US" sz="2000" dirty="0" smtClean="0">
                <a:latin typeface="微軟正黑體" pitchFamily="34" charset="-120"/>
                <a:ea typeface="微軟正黑體" pitchFamily="34" charset="-120"/>
              </a:rPr>
              <a:t>第一項正常工作時間，雇主經工會同意，如事業單位無工會者，經勞資會議同意後，得將八週內之正常工作時數加以分配。但每日正常工作時間不得超過八小時，每週工作總時數不得超過四十八小時。</a:t>
            </a:r>
            <a:r>
              <a:rPr lang="zh-TW" altLang="en-US" sz="1600" dirty="0" smtClean="0">
                <a:latin typeface="微軟正黑體" pitchFamily="34" charset="-120"/>
                <a:ea typeface="微軟正黑體" pitchFamily="34" charset="-120"/>
              </a:rPr>
              <a:t>（第</a:t>
            </a:r>
            <a:r>
              <a:rPr lang="en-US" altLang="zh-TW" sz="1600" dirty="0" smtClean="0">
                <a:latin typeface="微軟正黑體" pitchFamily="34" charset="-120"/>
                <a:ea typeface="微軟正黑體" pitchFamily="34" charset="-120"/>
              </a:rPr>
              <a:t>30</a:t>
            </a:r>
            <a:r>
              <a:rPr lang="zh-TW" altLang="en-US" sz="1600" dirty="0" smtClean="0">
                <a:latin typeface="微軟正黑體" pitchFamily="34" charset="-120"/>
                <a:ea typeface="微軟正黑體" pitchFamily="34" charset="-120"/>
              </a:rPr>
              <a:t>條第</a:t>
            </a:r>
            <a:r>
              <a:rPr lang="en-US" altLang="zh-TW" sz="1600" dirty="0" smtClean="0">
                <a:latin typeface="微軟正黑體" pitchFamily="34" charset="-120"/>
                <a:ea typeface="微軟正黑體" pitchFamily="34" charset="-120"/>
              </a:rPr>
              <a:t>3</a:t>
            </a:r>
            <a:r>
              <a:rPr lang="zh-TW" altLang="en-US" sz="1600" dirty="0" smtClean="0">
                <a:latin typeface="微軟正黑體" pitchFamily="34" charset="-120"/>
                <a:ea typeface="微軟正黑體" pitchFamily="34" charset="-120"/>
              </a:rPr>
              <a:t>項） （</a:t>
            </a:r>
            <a:r>
              <a:rPr lang="en-US" altLang="zh-TW" sz="1600" dirty="0" smtClean="0">
                <a:latin typeface="微軟正黑體" pitchFamily="34" charset="-120"/>
                <a:ea typeface="微軟正黑體" pitchFamily="34" charset="-120"/>
              </a:rPr>
              <a:t>2~30</a:t>
            </a:r>
            <a:r>
              <a:rPr lang="zh-TW" altLang="en-US" sz="1600" dirty="0" smtClean="0">
                <a:latin typeface="微軟正黑體" pitchFamily="34" charset="-120"/>
                <a:ea typeface="微軟正黑體" pitchFamily="34" charset="-120"/>
              </a:rPr>
              <a:t>萬）</a:t>
            </a:r>
            <a:endParaRPr lang="en-US" altLang="zh-TW" sz="1600" dirty="0" smtClean="0">
              <a:latin typeface="微軟正黑體" pitchFamily="34" charset="-120"/>
              <a:ea typeface="微軟正黑體" pitchFamily="34" charset="-120"/>
            </a:endParaRPr>
          </a:p>
          <a:p>
            <a:pPr marL="274320" indent="-274320" fontAlgn="auto">
              <a:lnSpc>
                <a:spcPts val="3000"/>
              </a:lnSpc>
              <a:spcAft>
                <a:spcPts val="0"/>
              </a:spcAft>
              <a:buFont typeface="Wingdings 2"/>
              <a:buChar char=""/>
              <a:defRPr/>
            </a:pPr>
            <a:r>
              <a:rPr lang="zh-TW" altLang="en-US" sz="2000" dirty="0" smtClean="0">
                <a:latin typeface="微軟正黑體" pitchFamily="34" charset="-120"/>
                <a:ea typeface="微軟正黑體" pitchFamily="34" charset="-120"/>
              </a:rPr>
              <a:t>前二項規定，僅適用於經中央主管機關指定之行業。</a:t>
            </a:r>
            <a:r>
              <a:rPr lang="zh-TW" altLang="en-US" sz="1600" dirty="0" smtClean="0">
                <a:latin typeface="微軟正黑體" pitchFamily="34" charset="-120"/>
                <a:ea typeface="微軟正黑體" pitchFamily="34" charset="-120"/>
              </a:rPr>
              <a:t>（第</a:t>
            </a:r>
            <a:r>
              <a:rPr lang="en-US" altLang="zh-TW" sz="1600" dirty="0" smtClean="0">
                <a:latin typeface="微軟正黑體" pitchFamily="34" charset="-120"/>
                <a:ea typeface="微軟正黑體" pitchFamily="34" charset="-120"/>
              </a:rPr>
              <a:t>30</a:t>
            </a:r>
            <a:r>
              <a:rPr lang="zh-TW" altLang="en-US" sz="1600" dirty="0" smtClean="0">
                <a:latin typeface="微軟正黑體" pitchFamily="34" charset="-120"/>
                <a:ea typeface="微軟正黑體" pitchFamily="34" charset="-120"/>
              </a:rPr>
              <a:t>條第</a:t>
            </a:r>
            <a:r>
              <a:rPr lang="en-US" altLang="zh-TW" sz="1600" dirty="0" smtClean="0">
                <a:latin typeface="微軟正黑體" pitchFamily="34" charset="-120"/>
                <a:ea typeface="微軟正黑體" pitchFamily="34" charset="-120"/>
              </a:rPr>
              <a:t>4</a:t>
            </a:r>
            <a:r>
              <a:rPr lang="zh-TW" altLang="en-US" sz="1600" dirty="0" smtClean="0">
                <a:latin typeface="微軟正黑體" pitchFamily="34" charset="-120"/>
                <a:ea typeface="微軟正黑體" pitchFamily="34" charset="-120"/>
              </a:rPr>
              <a:t>項）</a:t>
            </a:r>
            <a:endParaRPr lang="en-US" altLang="zh-TW" sz="1600" dirty="0" smtClean="0">
              <a:latin typeface="微軟正黑體" pitchFamily="34" charset="-120"/>
              <a:ea typeface="微軟正黑體" pitchFamily="34" charset="-120"/>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標題 1"/>
          <p:cNvSpPr>
            <a:spLocks noGrp="1"/>
          </p:cNvSpPr>
          <p:nvPr>
            <p:ph type="title"/>
          </p:nvPr>
        </p:nvSpPr>
        <p:spPr/>
        <p:txBody>
          <a:bodyPr/>
          <a:lstStyle/>
          <a:p>
            <a:r>
              <a:rPr lang="zh-TW" altLang="en-US" b="1" dirty="0" smtClean="0">
                <a:solidFill>
                  <a:schemeClr val="tx1">
                    <a:lumMod val="65000"/>
                    <a:lumOff val="35000"/>
                  </a:schemeClr>
                </a:solidFill>
                <a:latin typeface="微軟正黑體" pitchFamily="34" charset="-120"/>
                <a:ea typeface="微軟正黑體" pitchFamily="34" charset="-120"/>
              </a:rPr>
              <a:t>正常工作時間</a:t>
            </a:r>
            <a:r>
              <a:rPr lang="en-US" altLang="zh-TW" b="1" dirty="0" smtClean="0">
                <a:solidFill>
                  <a:schemeClr val="tx1">
                    <a:lumMod val="65000"/>
                    <a:lumOff val="35000"/>
                  </a:schemeClr>
                </a:solidFill>
                <a:latin typeface="微軟正黑體" pitchFamily="34" charset="-120"/>
                <a:ea typeface="微軟正黑體" pitchFamily="34" charset="-120"/>
              </a:rPr>
              <a:t>(</a:t>
            </a:r>
            <a:r>
              <a:rPr lang="zh-TW" altLang="en-US" b="1" dirty="0" smtClean="0">
                <a:solidFill>
                  <a:schemeClr val="tx1">
                    <a:lumMod val="65000"/>
                    <a:lumOff val="35000"/>
                  </a:schemeClr>
                </a:solidFill>
                <a:latin typeface="微軟正黑體" pitchFamily="34" charset="-120"/>
                <a:ea typeface="微軟正黑體" pitchFamily="34" charset="-120"/>
              </a:rPr>
              <a:t>二</a:t>
            </a:r>
            <a:r>
              <a:rPr lang="en-US" altLang="zh-TW" b="1" dirty="0" smtClean="0">
                <a:solidFill>
                  <a:schemeClr val="tx1">
                    <a:lumMod val="65000"/>
                    <a:lumOff val="35000"/>
                  </a:schemeClr>
                </a:solidFill>
                <a:latin typeface="微軟正黑體" pitchFamily="34" charset="-120"/>
                <a:ea typeface="微軟正黑體" pitchFamily="34" charset="-120"/>
              </a:rPr>
              <a:t>)</a:t>
            </a:r>
            <a:r>
              <a:rPr lang="en-US" altLang="zh-TW" sz="4000" b="1" dirty="0" smtClean="0">
                <a:solidFill>
                  <a:schemeClr val="tx1">
                    <a:lumMod val="65000"/>
                    <a:lumOff val="35000"/>
                  </a:schemeClr>
                </a:solidFill>
                <a:latin typeface="微軟正黑體" pitchFamily="34" charset="-120"/>
                <a:ea typeface="微軟正黑體" pitchFamily="34" charset="-120"/>
              </a:rPr>
              <a:t> </a:t>
            </a:r>
            <a:r>
              <a:rPr lang="en-US" altLang="zh-TW" sz="2400" b="1" dirty="0" smtClean="0">
                <a:solidFill>
                  <a:schemeClr val="tx1">
                    <a:lumMod val="65000"/>
                    <a:lumOff val="35000"/>
                  </a:schemeClr>
                </a:solidFill>
                <a:latin typeface="微軟正黑體" pitchFamily="34" charset="-120"/>
                <a:ea typeface="微軟正黑體" pitchFamily="34" charset="-120"/>
              </a:rPr>
              <a:t>105/01/01</a:t>
            </a:r>
            <a:r>
              <a:rPr lang="zh-TW" altLang="en-US" sz="2400" b="1" dirty="0" smtClean="0">
                <a:solidFill>
                  <a:schemeClr val="tx1">
                    <a:lumMod val="65000"/>
                    <a:lumOff val="35000"/>
                  </a:schemeClr>
                </a:solidFill>
                <a:latin typeface="微軟正黑體" pitchFamily="34" charset="-120"/>
                <a:ea typeface="微軟正黑體" pitchFamily="34" charset="-120"/>
              </a:rPr>
              <a:t>施行</a:t>
            </a:r>
          </a:p>
        </p:txBody>
      </p:sp>
      <p:sp>
        <p:nvSpPr>
          <p:cNvPr id="29699" name="內容版面配置區 2"/>
          <p:cNvSpPr>
            <a:spLocks noGrp="1"/>
          </p:cNvSpPr>
          <p:nvPr>
            <p:ph idx="1"/>
          </p:nvPr>
        </p:nvSpPr>
        <p:spPr>
          <a:xfrm>
            <a:off x="457200" y="1219200"/>
            <a:ext cx="8229600" cy="5410200"/>
          </a:xfrm>
        </p:spPr>
        <p:txBody>
          <a:bodyPr>
            <a:normAutofit/>
          </a:bodyPr>
          <a:lstStyle/>
          <a:p>
            <a:r>
              <a:rPr lang="zh-TW" altLang="en-US" sz="2800" dirty="0" smtClean="0">
                <a:latin typeface="微軟正黑體" pitchFamily="34" charset="-120"/>
                <a:ea typeface="微軟正黑體" pitchFamily="34" charset="-120"/>
              </a:rPr>
              <a:t>雇主應置備勞工出勤紀錄，並保存五年。</a:t>
            </a:r>
            <a:r>
              <a:rPr lang="zh-TW" altLang="en-US" sz="1800" dirty="0" smtClean="0">
                <a:latin typeface="微軟正黑體" pitchFamily="34" charset="-120"/>
                <a:ea typeface="微軟正黑體" pitchFamily="34" charset="-120"/>
              </a:rPr>
              <a:t>（第</a:t>
            </a:r>
            <a:r>
              <a:rPr lang="en-US" altLang="zh-TW" sz="1800" dirty="0" smtClean="0">
                <a:latin typeface="微軟正黑體" pitchFamily="34" charset="-120"/>
                <a:ea typeface="微軟正黑體" pitchFamily="34" charset="-120"/>
              </a:rPr>
              <a:t>30</a:t>
            </a:r>
            <a:r>
              <a:rPr lang="zh-TW" altLang="en-US" sz="1800" dirty="0" smtClean="0">
                <a:latin typeface="微軟正黑體" pitchFamily="34" charset="-120"/>
                <a:ea typeface="微軟正黑體" pitchFamily="34" charset="-120"/>
              </a:rPr>
              <a:t>條第</a:t>
            </a:r>
            <a:r>
              <a:rPr lang="en-US" altLang="zh-TW" sz="1800" dirty="0" smtClean="0">
                <a:latin typeface="微軟正黑體" pitchFamily="34" charset="-120"/>
                <a:ea typeface="微軟正黑體" pitchFamily="34" charset="-120"/>
              </a:rPr>
              <a:t>5</a:t>
            </a:r>
            <a:r>
              <a:rPr lang="zh-TW" altLang="en-US" sz="1800" dirty="0" smtClean="0">
                <a:latin typeface="微軟正黑體" pitchFamily="34" charset="-120"/>
                <a:ea typeface="微軟正黑體" pitchFamily="34" charset="-120"/>
              </a:rPr>
              <a:t>項） </a:t>
            </a:r>
            <a:r>
              <a:rPr lang="en-US" altLang="zh-TW" sz="1800" dirty="0" smtClean="0">
                <a:solidFill>
                  <a:srgbClr val="FF0000"/>
                </a:solidFill>
                <a:latin typeface="微軟正黑體" pitchFamily="34" charset="-120"/>
                <a:ea typeface="微軟正黑體" pitchFamily="34" charset="-120"/>
              </a:rPr>
              <a:t>※</a:t>
            </a:r>
            <a:r>
              <a:rPr lang="zh-TW" altLang="en-US" sz="2400" dirty="0" smtClean="0">
                <a:solidFill>
                  <a:srgbClr val="FF0000"/>
                </a:solidFill>
                <a:latin typeface="微軟正黑體" pitchFamily="34" charset="-120"/>
                <a:ea typeface="微軟正黑體" pitchFamily="34" charset="-120"/>
              </a:rPr>
              <a:t>（</a:t>
            </a:r>
            <a:r>
              <a:rPr lang="en-US" altLang="zh-TW" sz="2400" dirty="0" smtClean="0">
                <a:solidFill>
                  <a:srgbClr val="FF0000"/>
                </a:solidFill>
                <a:latin typeface="微軟正黑體" pitchFamily="34" charset="-120"/>
                <a:ea typeface="微軟正黑體" pitchFamily="34" charset="-120"/>
              </a:rPr>
              <a:t>9~45</a:t>
            </a:r>
            <a:r>
              <a:rPr lang="zh-TW" altLang="en-US" sz="2400" dirty="0" smtClean="0">
                <a:solidFill>
                  <a:srgbClr val="FF0000"/>
                </a:solidFill>
                <a:latin typeface="微軟正黑體" pitchFamily="34" charset="-120"/>
                <a:ea typeface="微軟正黑體" pitchFamily="34" charset="-120"/>
              </a:rPr>
              <a:t>萬）</a:t>
            </a:r>
            <a:endParaRPr lang="en-US" altLang="zh-TW" sz="2400" dirty="0" smtClean="0">
              <a:solidFill>
                <a:srgbClr val="FF0000"/>
              </a:solidFill>
              <a:latin typeface="微軟正黑體" pitchFamily="34" charset="-120"/>
              <a:ea typeface="微軟正黑體" pitchFamily="34" charset="-120"/>
            </a:endParaRPr>
          </a:p>
          <a:p>
            <a:r>
              <a:rPr lang="zh-TW" altLang="en-US" sz="2800" dirty="0" smtClean="0">
                <a:latin typeface="微軟正黑體" pitchFamily="34" charset="-120"/>
                <a:ea typeface="微軟正黑體" pitchFamily="34" charset="-120"/>
              </a:rPr>
              <a:t>前項出勤紀錄，應逐日記載勞工出勤情形至分鐘為止。勞工向雇主申請其出勤紀錄副本或影本時，雇主不得拒絕。 </a:t>
            </a:r>
            <a:r>
              <a:rPr lang="zh-TW" altLang="en-US" sz="1800" dirty="0" smtClean="0">
                <a:latin typeface="微軟正黑體" pitchFamily="34" charset="-120"/>
                <a:ea typeface="微軟正黑體" pitchFamily="34" charset="-120"/>
              </a:rPr>
              <a:t>（第</a:t>
            </a:r>
            <a:r>
              <a:rPr lang="en-US" altLang="zh-TW" sz="1800" dirty="0" smtClean="0">
                <a:latin typeface="微軟正黑體" pitchFamily="34" charset="-120"/>
                <a:ea typeface="微軟正黑體" pitchFamily="34" charset="-120"/>
              </a:rPr>
              <a:t>30</a:t>
            </a:r>
            <a:r>
              <a:rPr lang="zh-TW" altLang="en-US" sz="1800" dirty="0" smtClean="0">
                <a:latin typeface="微軟正黑體" pitchFamily="34" charset="-120"/>
                <a:ea typeface="微軟正黑體" pitchFamily="34" charset="-120"/>
              </a:rPr>
              <a:t>條第</a:t>
            </a:r>
            <a:r>
              <a:rPr lang="en-US" altLang="zh-TW" sz="1800" dirty="0" smtClean="0">
                <a:latin typeface="微軟正黑體" pitchFamily="34" charset="-120"/>
                <a:ea typeface="微軟正黑體" pitchFamily="34" charset="-120"/>
              </a:rPr>
              <a:t>6</a:t>
            </a:r>
            <a:r>
              <a:rPr lang="zh-TW" altLang="en-US" sz="1800" dirty="0" smtClean="0">
                <a:latin typeface="微軟正黑體" pitchFamily="34" charset="-120"/>
                <a:ea typeface="微軟正黑體" pitchFamily="34" charset="-120"/>
              </a:rPr>
              <a:t>項） （</a:t>
            </a:r>
            <a:r>
              <a:rPr lang="en-US" altLang="zh-TW" sz="1800" dirty="0" smtClean="0">
                <a:latin typeface="微軟正黑體" pitchFamily="34" charset="-120"/>
                <a:ea typeface="微軟正黑體" pitchFamily="34" charset="-120"/>
              </a:rPr>
              <a:t>2~30</a:t>
            </a:r>
            <a:r>
              <a:rPr lang="zh-TW" altLang="en-US" sz="1800" dirty="0" smtClean="0">
                <a:latin typeface="微軟正黑體" pitchFamily="34" charset="-120"/>
                <a:ea typeface="微軟正黑體" pitchFamily="34" charset="-120"/>
              </a:rPr>
              <a:t>萬）</a:t>
            </a:r>
            <a:endParaRPr lang="en-US" altLang="zh-TW" sz="1800" dirty="0" smtClean="0">
              <a:latin typeface="微軟正黑體" pitchFamily="34" charset="-120"/>
              <a:ea typeface="微軟正黑體" pitchFamily="34" charset="-120"/>
            </a:endParaRPr>
          </a:p>
          <a:p>
            <a:r>
              <a:rPr lang="zh-TW" altLang="en-US" sz="2800" dirty="0" smtClean="0">
                <a:latin typeface="微軟正黑體" pitchFamily="34" charset="-120"/>
                <a:ea typeface="微軟正黑體" pitchFamily="34" charset="-120"/>
              </a:rPr>
              <a:t>雇主不得以第一項正常工作時間之修正，作為減少勞工工資之事由。 </a:t>
            </a:r>
            <a:r>
              <a:rPr lang="zh-TW" altLang="en-US" sz="1800" dirty="0" smtClean="0">
                <a:latin typeface="微軟正黑體" pitchFamily="34" charset="-120"/>
                <a:ea typeface="微軟正黑體" pitchFamily="34" charset="-120"/>
              </a:rPr>
              <a:t>（第</a:t>
            </a:r>
            <a:r>
              <a:rPr lang="en-US" altLang="zh-TW" sz="1800" dirty="0" smtClean="0">
                <a:latin typeface="微軟正黑體" pitchFamily="34" charset="-120"/>
                <a:ea typeface="微軟正黑體" pitchFamily="34" charset="-120"/>
              </a:rPr>
              <a:t>30</a:t>
            </a:r>
            <a:r>
              <a:rPr lang="zh-TW" altLang="en-US" sz="1800" dirty="0" smtClean="0">
                <a:latin typeface="微軟正黑體" pitchFamily="34" charset="-120"/>
                <a:ea typeface="微軟正黑體" pitchFamily="34" charset="-120"/>
              </a:rPr>
              <a:t>條第</a:t>
            </a:r>
            <a:r>
              <a:rPr lang="en-US" altLang="zh-TW" sz="1800" dirty="0" smtClean="0">
                <a:latin typeface="微軟正黑體" pitchFamily="34" charset="-120"/>
                <a:ea typeface="微軟正黑體" pitchFamily="34" charset="-120"/>
              </a:rPr>
              <a:t>7</a:t>
            </a:r>
            <a:r>
              <a:rPr lang="zh-TW" altLang="en-US" sz="1800" dirty="0" smtClean="0">
                <a:latin typeface="微軟正黑體" pitchFamily="34" charset="-120"/>
                <a:ea typeface="微軟正黑體" pitchFamily="34" charset="-120"/>
              </a:rPr>
              <a:t>項） （</a:t>
            </a:r>
            <a:r>
              <a:rPr lang="en-US" altLang="zh-TW" sz="1800" dirty="0" smtClean="0">
                <a:latin typeface="微軟正黑體" pitchFamily="34" charset="-120"/>
                <a:ea typeface="微軟正黑體" pitchFamily="34" charset="-120"/>
              </a:rPr>
              <a:t>2~30</a:t>
            </a:r>
            <a:r>
              <a:rPr lang="zh-TW" altLang="en-US" sz="1800" dirty="0" smtClean="0">
                <a:latin typeface="微軟正黑體" pitchFamily="34" charset="-120"/>
                <a:ea typeface="微軟正黑體" pitchFamily="34" charset="-120"/>
              </a:rPr>
              <a:t>萬）</a:t>
            </a:r>
            <a:endParaRPr lang="en-US" altLang="zh-TW" sz="1800" dirty="0" smtClean="0">
              <a:latin typeface="微軟正黑體" pitchFamily="34" charset="-120"/>
              <a:ea typeface="微軟正黑體" pitchFamily="34" charset="-120"/>
            </a:endParaRPr>
          </a:p>
          <a:p>
            <a:r>
              <a:rPr lang="zh-TW" altLang="en-US" sz="2800" dirty="0" smtClean="0">
                <a:latin typeface="微軟正黑體" pitchFamily="34" charset="-120"/>
                <a:ea typeface="微軟正黑體" pitchFamily="34" charset="-120"/>
              </a:rPr>
              <a:t>第一項至第三項及第三十條之一之正常工作時間，雇主得視勞工照顧家庭成員需要，允許勞工於不變更每日正常工作時數下，在一小時範圍內，彈性調整工作開始及終止之時間。 </a:t>
            </a:r>
            <a:r>
              <a:rPr lang="zh-TW" altLang="en-US" sz="1800" dirty="0" smtClean="0">
                <a:latin typeface="微軟正黑體" pitchFamily="34" charset="-120"/>
                <a:ea typeface="微軟正黑體" pitchFamily="34" charset="-120"/>
              </a:rPr>
              <a:t>（第</a:t>
            </a:r>
            <a:r>
              <a:rPr lang="en-US" altLang="zh-TW" sz="1800" dirty="0" smtClean="0">
                <a:latin typeface="微軟正黑體" pitchFamily="34" charset="-120"/>
                <a:ea typeface="微軟正黑體" pitchFamily="34" charset="-120"/>
              </a:rPr>
              <a:t>30</a:t>
            </a:r>
            <a:r>
              <a:rPr lang="zh-TW" altLang="en-US" sz="1800" dirty="0" smtClean="0">
                <a:latin typeface="微軟正黑體" pitchFamily="34" charset="-120"/>
                <a:ea typeface="微軟正黑體" pitchFamily="34" charset="-120"/>
              </a:rPr>
              <a:t>條第</a:t>
            </a:r>
            <a:r>
              <a:rPr lang="en-US" altLang="zh-TW" sz="1800" dirty="0" smtClean="0">
                <a:latin typeface="微軟正黑體" pitchFamily="34" charset="-120"/>
                <a:ea typeface="微軟正黑體" pitchFamily="34" charset="-120"/>
              </a:rPr>
              <a:t>8</a:t>
            </a:r>
            <a:r>
              <a:rPr lang="zh-TW" altLang="en-US" sz="1800" dirty="0" smtClean="0">
                <a:latin typeface="微軟正黑體" pitchFamily="34" charset="-120"/>
                <a:ea typeface="微軟正黑體" pitchFamily="34" charset="-120"/>
              </a:rPr>
              <a:t>項）</a:t>
            </a:r>
            <a:endParaRPr lang="zh-TW" altLang="en-US" sz="1800" u="sng" dirty="0" smtClean="0">
              <a:latin typeface="微軟正黑體" pitchFamily="34" charset="-120"/>
              <a:ea typeface="微軟正黑體" pitchFamily="34" charset="-120"/>
            </a:endParaRPr>
          </a:p>
          <a:p>
            <a:endParaRPr lang="zh-TW" altLang="en-US" dirty="0" smtClean="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標題 1"/>
          <p:cNvSpPr>
            <a:spLocks noGrp="1"/>
          </p:cNvSpPr>
          <p:nvPr>
            <p:ph type="title"/>
          </p:nvPr>
        </p:nvSpPr>
        <p:spPr/>
        <p:txBody>
          <a:bodyPr>
            <a:normAutofit/>
          </a:bodyPr>
          <a:lstStyle/>
          <a:p>
            <a:pPr fontAlgn="auto">
              <a:spcAft>
                <a:spcPts val="0"/>
              </a:spcAft>
              <a:defRPr/>
            </a:pPr>
            <a:r>
              <a:rPr lang="zh-TW" altLang="en-US" sz="3600" b="1" dirty="0" smtClean="0">
                <a:solidFill>
                  <a:schemeClr val="tx1">
                    <a:lumMod val="65000"/>
                    <a:lumOff val="35000"/>
                  </a:schemeClr>
                </a:solidFill>
                <a:latin typeface="微軟正黑體" pitchFamily="34" charset="-120"/>
                <a:ea typeface="微軟正黑體" pitchFamily="34" charset="-120"/>
              </a:rPr>
              <a:t>雇主不得因正常工時縮減減少工資</a:t>
            </a:r>
            <a:endParaRPr lang="en-US" altLang="zh-TW" sz="3600" b="1" dirty="0">
              <a:solidFill>
                <a:schemeClr val="tx1">
                  <a:lumMod val="65000"/>
                  <a:lumOff val="35000"/>
                </a:schemeClr>
              </a:solidFill>
              <a:latin typeface="微軟正黑體" pitchFamily="34" charset="-120"/>
              <a:ea typeface="微軟正黑體" pitchFamily="34" charset="-120"/>
            </a:endParaRPr>
          </a:p>
        </p:txBody>
      </p:sp>
      <p:sp>
        <p:nvSpPr>
          <p:cNvPr id="7" name="摺角紙張 6"/>
          <p:cNvSpPr/>
          <p:nvPr/>
        </p:nvSpPr>
        <p:spPr>
          <a:xfrm>
            <a:off x="611560" y="2132856"/>
            <a:ext cx="6703640" cy="3277344"/>
          </a:xfrm>
          <a:prstGeom prst="foldedCorner">
            <a:avLst/>
          </a:prstGeom>
          <a:ln/>
        </p:spPr>
        <p:style>
          <a:lnRef idx="0">
            <a:schemeClr val="accent5"/>
          </a:lnRef>
          <a:fillRef idx="3">
            <a:schemeClr val="accent5"/>
          </a:fillRef>
          <a:effectRef idx="3">
            <a:schemeClr val="accent5"/>
          </a:effectRef>
          <a:fontRef idx="minor">
            <a:schemeClr val="lt1"/>
          </a:fontRef>
        </p:style>
        <p:txBody>
          <a:bodyPr anchor="ctr"/>
          <a:lstStyle/>
          <a:p>
            <a:pPr algn="ctr">
              <a:lnSpc>
                <a:spcPct val="130000"/>
              </a:lnSpc>
              <a:buFont typeface="Wingdings" pitchFamily="2" charset="2"/>
              <a:buNone/>
              <a:defRPr/>
            </a:pPr>
            <a:r>
              <a:rPr lang="zh-TW" altLang="en-US" sz="2800" dirty="0">
                <a:solidFill>
                  <a:schemeClr val="bg1"/>
                </a:solidFill>
                <a:latin typeface="微軟正黑體" pitchFamily="34" charset="-120"/>
                <a:ea typeface="微軟正黑體" pitchFamily="34" charset="-120"/>
              </a:rPr>
              <a:t>勞工小惠月薪</a:t>
            </a:r>
            <a:r>
              <a:rPr lang="en-US" altLang="zh-TW" sz="2800" dirty="0">
                <a:solidFill>
                  <a:schemeClr val="bg1"/>
                </a:solidFill>
                <a:latin typeface="微軟正黑體" pitchFamily="34" charset="-120"/>
                <a:ea typeface="微軟正黑體" pitchFamily="34" charset="-120"/>
              </a:rPr>
              <a:t>30,000</a:t>
            </a:r>
            <a:r>
              <a:rPr lang="zh-TW" altLang="en-US" sz="2800" dirty="0">
                <a:solidFill>
                  <a:schemeClr val="bg1"/>
                </a:solidFill>
                <a:latin typeface="微軟正黑體" pitchFamily="34" charset="-120"/>
                <a:ea typeface="微軟正黑體" pitchFamily="34" charset="-120"/>
              </a:rPr>
              <a:t>元，</a:t>
            </a:r>
            <a:r>
              <a:rPr lang="en-US" altLang="zh-TW" sz="2800" dirty="0">
                <a:solidFill>
                  <a:schemeClr val="bg1"/>
                </a:solidFill>
                <a:latin typeface="微軟正黑體" pitchFamily="34" charset="-120"/>
                <a:ea typeface="微軟正黑體" pitchFamily="34" charset="-120"/>
              </a:rPr>
              <a:t>2</a:t>
            </a:r>
            <a:r>
              <a:rPr lang="zh-TW" altLang="en-US" sz="2800" dirty="0">
                <a:solidFill>
                  <a:schemeClr val="bg1"/>
                </a:solidFill>
                <a:latin typeface="微軟正黑體" pitchFamily="34" charset="-120"/>
                <a:ea typeface="微軟正黑體" pitchFamily="34" charset="-120"/>
              </a:rPr>
              <a:t>週工作時數</a:t>
            </a:r>
            <a:r>
              <a:rPr lang="zh-TW" altLang="en-US" sz="2800" dirty="0" smtClean="0">
                <a:solidFill>
                  <a:schemeClr val="bg1"/>
                </a:solidFill>
                <a:latin typeface="微軟正黑體" pitchFamily="34" charset="-120"/>
                <a:ea typeface="微軟正黑體" pitchFamily="34" charset="-120"/>
              </a:rPr>
              <a:t>為</a:t>
            </a:r>
            <a:r>
              <a:rPr lang="en-US" altLang="zh-TW" sz="2800" dirty="0" smtClean="0">
                <a:solidFill>
                  <a:schemeClr val="bg1"/>
                </a:solidFill>
                <a:latin typeface="微軟正黑體" pitchFamily="34" charset="-120"/>
                <a:ea typeface="微軟正黑體" pitchFamily="34" charset="-120"/>
              </a:rPr>
              <a:t>84</a:t>
            </a:r>
            <a:r>
              <a:rPr lang="zh-TW" altLang="en-US" sz="2800" dirty="0">
                <a:solidFill>
                  <a:schemeClr val="bg1"/>
                </a:solidFill>
                <a:latin typeface="微軟正黑體" pitchFamily="34" charset="-120"/>
                <a:ea typeface="微軟正黑體" pitchFamily="34" charset="-120"/>
              </a:rPr>
              <a:t>小時</a:t>
            </a:r>
            <a:r>
              <a:rPr lang="zh-TW" altLang="en-US" sz="2800" dirty="0" smtClean="0">
                <a:solidFill>
                  <a:schemeClr val="bg1"/>
                </a:solidFill>
                <a:latin typeface="微軟正黑體" pitchFamily="34" charset="-120"/>
                <a:ea typeface="微軟正黑體" pitchFamily="34" charset="-120"/>
              </a:rPr>
              <a:t>，今年</a:t>
            </a:r>
            <a:r>
              <a:rPr lang="en-US" altLang="zh-TW" sz="2800" dirty="0">
                <a:solidFill>
                  <a:schemeClr val="bg1"/>
                </a:solidFill>
                <a:latin typeface="微軟正黑體" pitchFamily="34" charset="-120"/>
                <a:ea typeface="微軟正黑體" pitchFamily="34" charset="-120"/>
              </a:rPr>
              <a:t>1/1</a:t>
            </a:r>
            <a:r>
              <a:rPr lang="zh-TW" altLang="en-US" sz="2800" dirty="0">
                <a:solidFill>
                  <a:schemeClr val="bg1"/>
                </a:solidFill>
                <a:latin typeface="微軟正黑體" pitchFamily="34" charset="-120"/>
                <a:ea typeface="微軟正黑體" pitchFamily="34" charset="-120"/>
              </a:rPr>
              <a:t>起因正常工作時數</a:t>
            </a:r>
            <a:r>
              <a:rPr lang="zh-TW" altLang="en-US" sz="2800" dirty="0" smtClean="0">
                <a:solidFill>
                  <a:schemeClr val="bg1"/>
                </a:solidFill>
                <a:latin typeface="微軟正黑體" pitchFamily="34" charset="-120"/>
                <a:ea typeface="微軟正黑體" pitchFamily="34" charset="-120"/>
              </a:rPr>
              <a:t>縮減為</a:t>
            </a:r>
            <a:r>
              <a:rPr lang="en-US" altLang="zh-TW" sz="2800" dirty="0">
                <a:solidFill>
                  <a:schemeClr val="bg1"/>
                </a:solidFill>
                <a:latin typeface="微軟正黑體" pitchFamily="34" charset="-120"/>
                <a:ea typeface="微軟正黑體" pitchFamily="34" charset="-120"/>
              </a:rPr>
              <a:t>1</a:t>
            </a:r>
            <a:r>
              <a:rPr lang="zh-TW" altLang="en-US" sz="2800" dirty="0">
                <a:solidFill>
                  <a:schemeClr val="bg1"/>
                </a:solidFill>
                <a:latin typeface="微軟正黑體" pitchFamily="34" charset="-120"/>
                <a:ea typeface="微軟正黑體" pitchFamily="34" charset="-120"/>
              </a:rPr>
              <a:t>週</a:t>
            </a:r>
            <a:r>
              <a:rPr lang="en-US" altLang="zh-TW" sz="2800" dirty="0">
                <a:solidFill>
                  <a:schemeClr val="bg1"/>
                </a:solidFill>
                <a:latin typeface="微軟正黑體" pitchFamily="34" charset="-120"/>
                <a:ea typeface="微軟正黑體" pitchFamily="34" charset="-120"/>
              </a:rPr>
              <a:t>40</a:t>
            </a:r>
            <a:r>
              <a:rPr lang="zh-TW" altLang="en-US" sz="2800" dirty="0">
                <a:solidFill>
                  <a:schemeClr val="bg1"/>
                </a:solidFill>
                <a:latin typeface="微軟正黑體" pitchFamily="34" charset="-120"/>
                <a:ea typeface="微軟正黑體" pitchFamily="34" charset="-120"/>
              </a:rPr>
              <a:t>小時，老闆小劉跟小惠說，因</a:t>
            </a:r>
            <a:r>
              <a:rPr lang="zh-TW" altLang="en-US" sz="2800" dirty="0" smtClean="0">
                <a:solidFill>
                  <a:schemeClr val="bg1"/>
                </a:solidFill>
                <a:latin typeface="微軟正黑體" pitchFamily="34" charset="-120"/>
                <a:ea typeface="微軟正黑體" pitchFamily="34" charset="-120"/>
              </a:rPr>
              <a:t>妳的</a:t>
            </a:r>
            <a:r>
              <a:rPr lang="zh-TW" altLang="en-US" sz="2800" dirty="0">
                <a:solidFill>
                  <a:schemeClr val="bg1"/>
                </a:solidFill>
                <a:latin typeface="微軟正黑體" pitchFamily="34" charset="-120"/>
                <a:ea typeface="微軟正黑體" pitchFamily="34" charset="-120"/>
              </a:rPr>
              <a:t>工作時數兩週減少</a:t>
            </a:r>
            <a:r>
              <a:rPr lang="en-US" altLang="zh-TW" sz="2800" dirty="0">
                <a:solidFill>
                  <a:schemeClr val="bg1"/>
                </a:solidFill>
                <a:latin typeface="微軟正黑體" pitchFamily="34" charset="-120"/>
                <a:ea typeface="微軟正黑體" pitchFamily="34" charset="-120"/>
              </a:rPr>
              <a:t>4</a:t>
            </a:r>
            <a:r>
              <a:rPr lang="zh-TW" altLang="en-US" sz="2800" dirty="0">
                <a:solidFill>
                  <a:schemeClr val="bg1"/>
                </a:solidFill>
                <a:latin typeface="微軟正黑體" pitchFamily="34" charset="-120"/>
                <a:ea typeface="微軟正黑體" pitchFamily="34" charset="-120"/>
              </a:rPr>
              <a:t>小時，</a:t>
            </a:r>
            <a:r>
              <a:rPr lang="en-US" altLang="zh-TW" sz="2800" dirty="0">
                <a:solidFill>
                  <a:schemeClr val="bg1"/>
                </a:solidFill>
                <a:latin typeface="微軟正黑體" pitchFamily="34" charset="-120"/>
                <a:ea typeface="微軟正黑體" pitchFamily="34" charset="-120"/>
              </a:rPr>
              <a:t>1</a:t>
            </a:r>
            <a:r>
              <a:rPr lang="zh-TW" altLang="en-US" sz="2800" dirty="0">
                <a:solidFill>
                  <a:schemeClr val="bg1"/>
                </a:solidFill>
                <a:latin typeface="微軟正黑體" pitchFamily="34" charset="-120"/>
                <a:ea typeface="微軟正黑體" pitchFamily="34" charset="-120"/>
              </a:rPr>
              <a:t>個月少</a:t>
            </a:r>
            <a:r>
              <a:rPr lang="en-US" altLang="zh-TW" sz="2800" dirty="0">
                <a:solidFill>
                  <a:schemeClr val="bg1"/>
                </a:solidFill>
                <a:latin typeface="微軟正黑體" pitchFamily="34" charset="-120"/>
                <a:ea typeface="微軟正黑體" pitchFamily="34" charset="-120"/>
              </a:rPr>
              <a:t>8</a:t>
            </a:r>
            <a:r>
              <a:rPr lang="zh-TW" altLang="en-US" sz="2800" dirty="0" smtClean="0">
                <a:solidFill>
                  <a:schemeClr val="bg1"/>
                </a:solidFill>
                <a:latin typeface="微軟正黑體" pitchFamily="34" charset="-120"/>
                <a:ea typeface="微軟正黑體" pitchFamily="34" charset="-120"/>
              </a:rPr>
              <a:t>小時</a:t>
            </a:r>
            <a:r>
              <a:rPr lang="zh-TW" altLang="en-US" sz="2800" dirty="0">
                <a:solidFill>
                  <a:schemeClr val="bg1"/>
                </a:solidFill>
                <a:latin typeface="微軟正黑體" pitchFamily="34" charset="-120"/>
                <a:ea typeface="微軟正黑體" pitchFamily="34" charset="-120"/>
              </a:rPr>
              <a:t>，所以月薪也要按比例減少</a:t>
            </a:r>
            <a:r>
              <a:rPr lang="en-US" altLang="zh-TW" sz="2800" dirty="0">
                <a:solidFill>
                  <a:schemeClr val="bg1"/>
                </a:solidFill>
                <a:latin typeface="微軟正黑體" pitchFamily="34" charset="-120"/>
                <a:ea typeface="微軟正黑體" pitchFamily="34" charset="-120"/>
              </a:rPr>
              <a:t>1000</a:t>
            </a:r>
            <a:r>
              <a:rPr lang="zh-TW" altLang="en-US" sz="2800" dirty="0">
                <a:solidFill>
                  <a:schemeClr val="bg1"/>
                </a:solidFill>
                <a:latin typeface="微軟正黑體" pitchFamily="34" charset="-120"/>
                <a:ea typeface="微軟正黑體" pitchFamily="34" charset="-120"/>
              </a:rPr>
              <a:t>元。</a:t>
            </a:r>
          </a:p>
        </p:txBody>
      </p:sp>
      <p:pic>
        <p:nvPicPr>
          <p:cNvPr id="30724" name="Picture 8" descr="J:\关于工作\3D小人分享\商务概念分享3\适用于PPT的图片\猫眼视觉 (11).jpg"/>
          <p:cNvPicPr>
            <a:picLocks noChangeAspect="1" noChangeArrowheads="1"/>
          </p:cNvPicPr>
          <p:nvPr/>
        </p:nvPicPr>
        <p:blipFill>
          <a:blip r:embed="rId2" cstate="print"/>
          <a:srcRect/>
          <a:stretch>
            <a:fillRect/>
          </a:stretch>
        </p:blipFill>
        <p:spPr bwMode="auto">
          <a:xfrm>
            <a:off x="6324600" y="3733800"/>
            <a:ext cx="2967037" cy="2705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標題 1"/>
          <p:cNvSpPr>
            <a:spLocks noGrp="1"/>
          </p:cNvSpPr>
          <p:nvPr>
            <p:ph type="title"/>
          </p:nvPr>
        </p:nvSpPr>
        <p:spPr/>
        <p:txBody>
          <a:bodyPr/>
          <a:lstStyle/>
          <a:p>
            <a:r>
              <a:rPr lang="zh-TW" altLang="en-US" sz="3600" b="1" dirty="0" smtClean="0">
                <a:solidFill>
                  <a:schemeClr val="tx1">
                    <a:lumMod val="65000"/>
                    <a:lumOff val="35000"/>
                  </a:schemeClr>
                </a:solidFill>
                <a:latin typeface="微軟正黑體" pitchFamily="34" charset="-120"/>
                <a:ea typeface="微軟正黑體" pitchFamily="34" charset="-120"/>
              </a:rPr>
              <a:t>為照顧家庭成員之彈性調整工作時間</a:t>
            </a:r>
            <a:endParaRPr lang="zh-TW" altLang="en-US" sz="3600" dirty="0" smtClean="0">
              <a:solidFill>
                <a:schemeClr val="tx1">
                  <a:lumMod val="65000"/>
                  <a:lumOff val="35000"/>
                </a:schemeClr>
              </a:solidFill>
              <a:latin typeface="微軟正黑體" pitchFamily="34" charset="-120"/>
              <a:ea typeface="微軟正黑體" pitchFamily="34" charset="-120"/>
            </a:endParaRPr>
          </a:p>
        </p:txBody>
      </p:sp>
      <p:sp>
        <p:nvSpPr>
          <p:cNvPr id="4" name="雲朵形圖說文字 3"/>
          <p:cNvSpPr/>
          <p:nvPr/>
        </p:nvSpPr>
        <p:spPr>
          <a:xfrm>
            <a:off x="1524000" y="1143000"/>
            <a:ext cx="2457400" cy="1341512"/>
          </a:xfrm>
          <a:prstGeom prst="cloudCallout">
            <a:avLst>
              <a:gd name="adj1" fmla="val -34446"/>
              <a:gd name="adj2" fmla="val 72475"/>
            </a:avLst>
          </a:prstGeom>
          <a:ln/>
        </p:spPr>
        <p:style>
          <a:lnRef idx="3">
            <a:schemeClr val="lt1"/>
          </a:lnRef>
          <a:fillRef idx="1">
            <a:schemeClr val="accent6"/>
          </a:fillRef>
          <a:effectRef idx="1">
            <a:schemeClr val="accent6"/>
          </a:effectRef>
          <a:fontRef idx="minor">
            <a:schemeClr val="lt1"/>
          </a:fontRef>
        </p:style>
        <p:txBody>
          <a:bodyPr anchor="ctr"/>
          <a:lstStyle/>
          <a:p>
            <a:pPr marL="266700" algn="ctr" fontAlgn="auto">
              <a:lnSpc>
                <a:spcPct val="110000"/>
              </a:lnSpc>
              <a:spcAft>
                <a:spcPts val="0"/>
              </a:spcAft>
              <a:buFont typeface="Arial" pitchFamily="34" charset="0"/>
              <a:buNone/>
              <a:defRPr/>
            </a:pPr>
            <a:r>
              <a:rPr lang="zh-TW" altLang="en-US" sz="2800" b="1" dirty="0">
                <a:solidFill>
                  <a:schemeClr val="bg1"/>
                </a:solidFill>
                <a:latin typeface="微軟正黑體" pitchFamily="34" charset="-120"/>
                <a:ea typeface="微軟正黑體" pitchFamily="34" charset="-120"/>
              </a:rPr>
              <a:t>實例</a:t>
            </a:r>
            <a:endParaRPr lang="en-US" altLang="zh-TW" sz="2800" b="1" dirty="0">
              <a:solidFill>
                <a:schemeClr val="bg1"/>
              </a:solidFill>
              <a:latin typeface="微軟正黑體" pitchFamily="34" charset="-120"/>
              <a:ea typeface="微軟正黑體" pitchFamily="34" charset="-120"/>
            </a:endParaRPr>
          </a:p>
        </p:txBody>
      </p:sp>
      <p:sp>
        <p:nvSpPr>
          <p:cNvPr id="7" name="矩形 6"/>
          <p:cNvSpPr/>
          <p:nvPr/>
        </p:nvSpPr>
        <p:spPr>
          <a:xfrm>
            <a:off x="381000" y="2667000"/>
            <a:ext cx="8358188" cy="3286125"/>
          </a:xfrm>
          <a:prstGeom prst="rect">
            <a:avLst/>
          </a:prstGeom>
          <a:solidFill>
            <a:srgbClr val="49B8DB">
              <a:alpha val="10000"/>
            </a:srgbClr>
          </a:solidFill>
        </p:spPr>
        <p:style>
          <a:lnRef idx="1">
            <a:schemeClr val="accent1"/>
          </a:lnRef>
          <a:fillRef idx="2">
            <a:schemeClr val="accent1"/>
          </a:fillRef>
          <a:effectRef idx="1">
            <a:schemeClr val="accent1"/>
          </a:effectRef>
          <a:fontRef idx="minor">
            <a:schemeClr val="dk1"/>
          </a:fontRef>
        </p:style>
        <p:txBody>
          <a:bodyPr anchor="ctr"/>
          <a:lstStyle/>
          <a:p>
            <a:pPr>
              <a:defRPr/>
            </a:pPr>
            <a:endParaRPr lang="zh-TW" altLang="en-US" sz="3200" dirty="0">
              <a:latin typeface="標楷體" pitchFamily="65" charset="-120"/>
              <a:ea typeface="標楷體" pitchFamily="65" charset="-120"/>
            </a:endParaRPr>
          </a:p>
        </p:txBody>
      </p:sp>
      <p:sp>
        <p:nvSpPr>
          <p:cNvPr id="10" name="矩形 9"/>
          <p:cNvSpPr/>
          <p:nvPr/>
        </p:nvSpPr>
        <p:spPr>
          <a:xfrm>
            <a:off x="2133600" y="3733800"/>
            <a:ext cx="4214813" cy="714375"/>
          </a:xfrm>
          <a:prstGeom prst="rect">
            <a:avLst/>
          </a:prstGeom>
        </p:spPr>
        <p:style>
          <a:lnRef idx="1">
            <a:schemeClr val="accent5"/>
          </a:lnRef>
          <a:fillRef idx="3">
            <a:schemeClr val="accent5"/>
          </a:fillRef>
          <a:effectRef idx="2">
            <a:schemeClr val="accent5"/>
          </a:effectRef>
          <a:fontRef idx="minor">
            <a:schemeClr val="lt1"/>
          </a:fontRef>
        </p:style>
        <p:txBody>
          <a:bodyPr anchor="ctr"/>
          <a:lstStyle/>
          <a:p>
            <a:pPr algn="ctr">
              <a:buFont typeface="Wingdings" pitchFamily="2" charset="2"/>
              <a:buNone/>
              <a:defRPr/>
            </a:pPr>
            <a:r>
              <a:rPr lang="zh-TW" altLang="en-US" sz="2800" dirty="0">
                <a:solidFill>
                  <a:schemeClr val="bg1"/>
                </a:solidFill>
                <a:latin typeface="微軟正黑體" pitchFamily="34" charset="-120"/>
                <a:ea typeface="微軟正黑體" pitchFamily="34" charset="-120"/>
              </a:rPr>
              <a:t>事業單位表定上下班時間</a:t>
            </a:r>
          </a:p>
        </p:txBody>
      </p:sp>
      <p:sp>
        <p:nvSpPr>
          <p:cNvPr id="11" name="矩形 10"/>
          <p:cNvSpPr/>
          <p:nvPr/>
        </p:nvSpPr>
        <p:spPr>
          <a:xfrm>
            <a:off x="1714500" y="3214688"/>
            <a:ext cx="1143000" cy="4286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 typeface="Wingdings" pitchFamily="2" charset="2"/>
              <a:buNone/>
              <a:defRPr/>
            </a:pPr>
            <a:r>
              <a:rPr lang="en-US" altLang="zh-TW" dirty="0">
                <a:solidFill>
                  <a:schemeClr val="tx1"/>
                </a:solidFill>
              </a:rPr>
              <a:t>8</a:t>
            </a:r>
            <a:r>
              <a:rPr lang="zh-TW" altLang="en-US" dirty="0">
                <a:solidFill>
                  <a:schemeClr val="tx1"/>
                </a:solidFill>
              </a:rPr>
              <a:t>：</a:t>
            </a:r>
            <a:r>
              <a:rPr lang="en-US" altLang="zh-TW" dirty="0">
                <a:solidFill>
                  <a:schemeClr val="tx1"/>
                </a:solidFill>
              </a:rPr>
              <a:t>30</a:t>
            </a:r>
            <a:endParaRPr lang="zh-TW" altLang="en-US" dirty="0">
              <a:solidFill>
                <a:schemeClr val="tx1"/>
              </a:solidFill>
            </a:endParaRPr>
          </a:p>
        </p:txBody>
      </p:sp>
      <p:sp>
        <p:nvSpPr>
          <p:cNvPr id="12" name="矩形 11"/>
          <p:cNvSpPr/>
          <p:nvPr/>
        </p:nvSpPr>
        <p:spPr>
          <a:xfrm>
            <a:off x="5715000" y="3214688"/>
            <a:ext cx="1304925" cy="4286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 typeface="Wingdings" pitchFamily="2" charset="2"/>
              <a:buNone/>
              <a:defRPr/>
            </a:pPr>
            <a:r>
              <a:rPr lang="en-US" altLang="zh-TW" dirty="0">
                <a:solidFill>
                  <a:schemeClr val="tx1"/>
                </a:solidFill>
              </a:rPr>
              <a:t>17</a:t>
            </a:r>
            <a:r>
              <a:rPr lang="zh-TW" altLang="en-US" dirty="0">
                <a:solidFill>
                  <a:schemeClr val="tx1"/>
                </a:solidFill>
              </a:rPr>
              <a:t>：</a:t>
            </a:r>
            <a:r>
              <a:rPr lang="en-US" altLang="zh-TW" dirty="0">
                <a:solidFill>
                  <a:schemeClr val="tx1"/>
                </a:solidFill>
              </a:rPr>
              <a:t>30</a:t>
            </a:r>
            <a:endParaRPr lang="zh-TW" altLang="en-US" dirty="0">
              <a:solidFill>
                <a:schemeClr val="tx1"/>
              </a:solidFill>
            </a:endParaRPr>
          </a:p>
        </p:txBody>
      </p:sp>
      <p:sp>
        <p:nvSpPr>
          <p:cNvPr id="13" name="矩形 12"/>
          <p:cNvSpPr/>
          <p:nvPr/>
        </p:nvSpPr>
        <p:spPr>
          <a:xfrm>
            <a:off x="1357313" y="4429125"/>
            <a:ext cx="4214812" cy="714375"/>
          </a:xfrm>
          <a:prstGeom prst="rect">
            <a:avLst/>
          </a:prstGeom>
        </p:spPr>
        <p:style>
          <a:lnRef idx="1">
            <a:schemeClr val="accent4"/>
          </a:lnRef>
          <a:fillRef idx="3">
            <a:schemeClr val="accent4"/>
          </a:fillRef>
          <a:effectRef idx="2">
            <a:schemeClr val="accent4"/>
          </a:effectRef>
          <a:fontRef idx="minor">
            <a:schemeClr val="lt1"/>
          </a:fontRef>
        </p:style>
        <p:txBody>
          <a:bodyPr anchor="ctr"/>
          <a:lstStyle/>
          <a:p>
            <a:pPr algn="ctr">
              <a:buFont typeface="Wingdings" pitchFamily="2" charset="2"/>
              <a:buNone/>
              <a:defRPr/>
            </a:pPr>
            <a:r>
              <a:rPr lang="zh-TW" altLang="en-US" sz="2800" dirty="0">
                <a:solidFill>
                  <a:schemeClr val="bg1"/>
                </a:solidFill>
                <a:latin typeface="微軟正黑體" pitchFamily="34" charset="-120"/>
                <a:ea typeface="微軟正黑體" pitchFamily="34" charset="-120"/>
              </a:rPr>
              <a:t>調整後之勞工上下班時間</a:t>
            </a:r>
          </a:p>
        </p:txBody>
      </p:sp>
      <p:sp>
        <p:nvSpPr>
          <p:cNvPr id="15" name="矩形 14"/>
          <p:cNvSpPr/>
          <p:nvPr/>
        </p:nvSpPr>
        <p:spPr>
          <a:xfrm>
            <a:off x="714375" y="5214938"/>
            <a:ext cx="1143000" cy="4286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 typeface="Wingdings" pitchFamily="2" charset="2"/>
              <a:buNone/>
              <a:defRPr/>
            </a:pPr>
            <a:r>
              <a:rPr lang="en-US" altLang="zh-TW" dirty="0">
                <a:solidFill>
                  <a:schemeClr val="tx1"/>
                </a:solidFill>
              </a:rPr>
              <a:t>7</a:t>
            </a:r>
            <a:r>
              <a:rPr lang="zh-TW" altLang="en-US" dirty="0">
                <a:solidFill>
                  <a:schemeClr val="tx1"/>
                </a:solidFill>
              </a:rPr>
              <a:t>：</a:t>
            </a:r>
            <a:r>
              <a:rPr lang="en-US" altLang="zh-TW" dirty="0">
                <a:solidFill>
                  <a:schemeClr val="tx1"/>
                </a:solidFill>
              </a:rPr>
              <a:t>30</a:t>
            </a:r>
            <a:endParaRPr lang="zh-TW" altLang="en-US" dirty="0">
              <a:solidFill>
                <a:schemeClr val="tx1"/>
              </a:solidFill>
            </a:endParaRPr>
          </a:p>
        </p:txBody>
      </p:sp>
      <p:sp>
        <p:nvSpPr>
          <p:cNvPr id="16" name="矩形 15"/>
          <p:cNvSpPr/>
          <p:nvPr/>
        </p:nvSpPr>
        <p:spPr>
          <a:xfrm>
            <a:off x="5072063" y="5143500"/>
            <a:ext cx="1228725" cy="4286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 typeface="Wingdings" pitchFamily="2" charset="2"/>
              <a:buNone/>
              <a:defRPr/>
            </a:pPr>
            <a:r>
              <a:rPr lang="en-US" altLang="zh-TW" dirty="0">
                <a:solidFill>
                  <a:schemeClr val="tx1"/>
                </a:solidFill>
              </a:rPr>
              <a:t>16</a:t>
            </a:r>
            <a:r>
              <a:rPr lang="zh-TW" altLang="en-US" dirty="0">
                <a:solidFill>
                  <a:schemeClr val="tx1"/>
                </a:solidFill>
              </a:rPr>
              <a:t>：</a:t>
            </a:r>
            <a:r>
              <a:rPr lang="en-US" altLang="zh-TW" dirty="0">
                <a:solidFill>
                  <a:schemeClr val="tx1"/>
                </a:solidFill>
              </a:rPr>
              <a:t>30</a:t>
            </a:r>
            <a:endParaRPr lang="zh-TW" altLang="en-US" dirty="0">
              <a:solidFill>
                <a:schemeClr val="tx1"/>
              </a:solidFill>
            </a:endParaRPr>
          </a:p>
        </p:txBody>
      </p:sp>
      <p:sp>
        <p:nvSpPr>
          <p:cNvPr id="22" name="矩形 21"/>
          <p:cNvSpPr/>
          <p:nvPr/>
        </p:nvSpPr>
        <p:spPr>
          <a:xfrm>
            <a:off x="1143000" y="3786188"/>
            <a:ext cx="1143000" cy="4286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 typeface="Wingdings" pitchFamily="2" charset="2"/>
              <a:buNone/>
              <a:defRPr/>
            </a:pPr>
            <a:r>
              <a:rPr lang="en-US" altLang="zh-TW" dirty="0">
                <a:solidFill>
                  <a:srgbClr val="C00000"/>
                </a:solidFill>
                <a:latin typeface="微軟正黑體" pitchFamily="34" charset="-120"/>
                <a:ea typeface="微軟正黑體" pitchFamily="34" charset="-120"/>
              </a:rPr>
              <a:t>1</a:t>
            </a:r>
            <a:r>
              <a:rPr lang="zh-TW" altLang="en-US" dirty="0">
                <a:solidFill>
                  <a:srgbClr val="C00000"/>
                </a:solidFill>
                <a:latin typeface="微軟正黑體" pitchFamily="34" charset="-120"/>
                <a:ea typeface="微軟正黑體" pitchFamily="34" charset="-120"/>
              </a:rPr>
              <a:t>小時</a:t>
            </a:r>
          </a:p>
        </p:txBody>
      </p:sp>
      <p:sp>
        <p:nvSpPr>
          <p:cNvPr id="24" name="弧形 23"/>
          <p:cNvSpPr/>
          <p:nvPr/>
        </p:nvSpPr>
        <p:spPr>
          <a:xfrm rot="20041246">
            <a:off x="801688" y="4333875"/>
            <a:ext cx="1357312" cy="714375"/>
          </a:xfrm>
          <a:prstGeom prst="arc">
            <a:avLst/>
          </a:prstGeom>
          <a:ln w="28575">
            <a:headEnd type="none" w="med" len="med"/>
            <a:tailEnd type="none" w="med" len="med"/>
          </a:ln>
        </p:spPr>
        <p:style>
          <a:lnRef idx="1">
            <a:schemeClr val="accent2"/>
          </a:lnRef>
          <a:fillRef idx="0">
            <a:schemeClr val="accent2"/>
          </a:fillRef>
          <a:effectRef idx="0">
            <a:schemeClr val="accent2"/>
          </a:effectRef>
          <a:fontRef idx="minor">
            <a:schemeClr val="tx1"/>
          </a:fontRef>
        </p:style>
        <p:txBody>
          <a:bodyPr anchor="ctr"/>
          <a:lstStyle/>
          <a:p>
            <a:pPr algn="ctr">
              <a:defRPr/>
            </a:pPr>
            <a:endParaRPr lang="zh-TW" alt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latin typeface="微軟正黑體" panose="020B0604030504040204" pitchFamily="34" charset="-120"/>
                <a:ea typeface="微軟正黑體" panose="020B0604030504040204" pitchFamily="34" charset="-120"/>
              </a:rPr>
              <a:t>法定雇主義務</a:t>
            </a:r>
            <a:endParaRPr lang="zh-TW" altLang="en-US" dirty="0"/>
          </a:p>
        </p:txBody>
      </p:sp>
      <p:sp>
        <p:nvSpPr>
          <p:cNvPr id="3" name="內容版面配置區 2"/>
          <p:cNvSpPr>
            <a:spLocks noGrp="1"/>
          </p:cNvSpPr>
          <p:nvPr>
            <p:ph idx="1"/>
          </p:nvPr>
        </p:nvSpPr>
        <p:spPr/>
        <p:txBody>
          <a:bodyPr/>
          <a:lstStyle/>
          <a:p>
            <a:r>
              <a:rPr lang="zh-TW" altLang="en-US" dirty="0">
                <a:latin typeface="微軟正黑體" panose="020B0604030504040204" pitchFamily="34" charset="-120"/>
                <a:ea typeface="微軟正黑體" panose="020B0604030504040204" pitchFamily="34" charset="-120"/>
              </a:rPr>
              <a:t>雇主應置備勞工出勤紀錄，並保存</a:t>
            </a:r>
            <a:r>
              <a:rPr lang="en-US" altLang="zh-TW" dirty="0">
                <a:latin typeface="微軟正黑體" panose="020B0604030504040204" pitchFamily="34" charset="-120"/>
                <a:ea typeface="微軟正黑體" panose="020B0604030504040204" pitchFamily="34" charset="-120"/>
              </a:rPr>
              <a:t>5</a:t>
            </a:r>
            <a:r>
              <a:rPr lang="zh-TW" altLang="en-US" dirty="0">
                <a:latin typeface="微軟正黑體" panose="020B0604030504040204" pitchFamily="34" charset="-120"/>
                <a:ea typeface="微軟正黑體" panose="020B0604030504040204" pitchFamily="34" charset="-120"/>
              </a:rPr>
              <a:t>年。</a:t>
            </a:r>
          </a:p>
          <a:p>
            <a:r>
              <a:rPr lang="zh-TW" altLang="en-US" dirty="0">
                <a:latin typeface="微軟正黑體" panose="020B0604030504040204" pitchFamily="34" charset="-120"/>
                <a:ea typeface="微軟正黑體" panose="020B0604030504040204" pitchFamily="34" charset="-120"/>
              </a:rPr>
              <a:t>前項出勤紀錄，應逐日記載勞工出勤情形至分鐘為止</a:t>
            </a:r>
            <a:r>
              <a:rPr lang="zh-TW" altLang="en-US" dirty="0" smtClean="0">
                <a:latin typeface="微軟正黑體" panose="020B0604030504040204" pitchFamily="34" charset="-120"/>
                <a:ea typeface="微軟正黑體" panose="020B0604030504040204" pitchFamily="34" charset="-120"/>
              </a:rPr>
              <a:t>。</a:t>
            </a:r>
            <a:endParaRPr lang="en-US" altLang="zh-TW" dirty="0" smtClean="0">
              <a:latin typeface="微軟正黑體" panose="020B0604030504040204" pitchFamily="34" charset="-120"/>
              <a:ea typeface="微軟正黑體" panose="020B0604030504040204" pitchFamily="34" charset="-120"/>
            </a:endParaRPr>
          </a:p>
          <a:p>
            <a:r>
              <a:rPr lang="zh-TW" altLang="en-US" dirty="0" smtClean="0">
                <a:latin typeface="微軟正黑體" panose="020B0604030504040204" pitchFamily="34" charset="-120"/>
                <a:ea typeface="微軟正黑體" panose="020B0604030504040204" pitchFamily="34" charset="-120"/>
              </a:rPr>
              <a:t>勞工向</a:t>
            </a:r>
            <a:r>
              <a:rPr lang="zh-TW" altLang="en-US" dirty="0">
                <a:latin typeface="微軟正黑體" panose="020B0604030504040204" pitchFamily="34" charset="-120"/>
                <a:ea typeface="微軟正黑體" panose="020B0604030504040204" pitchFamily="34" charset="-120"/>
              </a:rPr>
              <a:t>雇主申請其出勤紀錄副本或影本時，雇主不得拒絕。</a:t>
            </a:r>
          </a:p>
          <a:p>
            <a:r>
              <a:rPr lang="zh-TW" altLang="en-US" dirty="0">
                <a:latin typeface="微軟正黑體" panose="020B0604030504040204" pitchFamily="34" charset="-120"/>
                <a:ea typeface="微軟正黑體" panose="020B0604030504040204" pitchFamily="34" charset="-120"/>
              </a:rPr>
              <a:t>（勞基法第</a:t>
            </a:r>
            <a:r>
              <a:rPr lang="en-US" altLang="zh-TW" dirty="0">
                <a:latin typeface="微軟正黑體" panose="020B0604030504040204" pitchFamily="34" charset="-120"/>
                <a:ea typeface="微軟正黑體" panose="020B0604030504040204" pitchFamily="34" charset="-120"/>
              </a:rPr>
              <a:t>30</a:t>
            </a:r>
            <a:r>
              <a:rPr lang="zh-TW" altLang="en-US" dirty="0">
                <a:latin typeface="微軟正黑體" panose="020B0604030504040204" pitchFamily="34" charset="-120"/>
                <a:ea typeface="微軟正黑體" panose="020B0604030504040204" pitchFamily="34" charset="-120"/>
              </a:rPr>
              <a:t>條第</a:t>
            </a:r>
            <a:r>
              <a:rPr lang="en-US" altLang="zh-TW" dirty="0">
                <a:latin typeface="微軟正黑體" panose="020B0604030504040204" pitchFamily="34" charset="-120"/>
                <a:ea typeface="微軟正黑體" panose="020B0604030504040204" pitchFamily="34" charset="-120"/>
              </a:rPr>
              <a:t>5</a:t>
            </a:r>
            <a:r>
              <a:rPr lang="zh-TW" altLang="en-US" dirty="0">
                <a:latin typeface="微軟正黑體" panose="020B0604030504040204" pitchFamily="34" charset="-120"/>
                <a:ea typeface="微軟正黑體" panose="020B0604030504040204" pitchFamily="34" charset="-120"/>
              </a:rPr>
              <a:t>項及第</a:t>
            </a:r>
            <a:r>
              <a:rPr lang="en-US" altLang="zh-TW" dirty="0">
                <a:latin typeface="微軟正黑體" panose="020B0604030504040204" pitchFamily="34" charset="-120"/>
                <a:ea typeface="微軟正黑體" panose="020B0604030504040204" pitchFamily="34" charset="-120"/>
              </a:rPr>
              <a:t>6</a:t>
            </a:r>
            <a:r>
              <a:rPr lang="zh-TW" altLang="en-US" dirty="0">
                <a:latin typeface="微軟正黑體" panose="020B0604030504040204" pitchFamily="34" charset="-120"/>
                <a:ea typeface="微軟正黑體" panose="020B0604030504040204" pitchFamily="34" charset="-120"/>
              </a:rPr>
              <a:t>項暨同法施行細則第</a:t>
            </a:r>
            <a:r>
              <a:rPr lang="en-US" altLang="zh-TW" dirty="0">
                <a:latin typeface="微軟正黑體" panose="020B0604030504040204" pitchFamily="34" charset="-120"/>
                <a:ea typeface="微軟正黑體" panose="020B0604030504040204" pitchFamily="34" charset="-120"/>
              </a:rPr>
              <a:t>21</a:t>
            </a:r>
            <a:r>
              <a:rPr lang="zh-TW" altLang="en-US" dirty="0">
                <a:latin typeface="微軟正黑體" panose="020B0604030504040204" pitchFamily="34" charset="-120"/>
                <a:ea typeface="微軟正黑體" panose="020B0604030504040204" pitchFamily="34" charset="-120"/>
              </a:rPr>
              <a:t>條）</a:t>
            </a:r>
          </a:p>
        </p:txBody>
      </p:sp>
    </p:spTree>
    <p:extLst>
      <p:ext uri="{BB962C8B-B14F-4D97-AF65-F5344CB8AC3E}">
        <p14:creationId xmlns:p14="http://schemas.microsoft.com/office/powerpoint/2010/main" val="372196887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zh-TW" altLang="en-US" dirty="0" smtClean="0"/>
              <a:t>   </a:t>
            </a:r>
            <a:r>
              <a:rPr lang="zh-TW" altLang="en-US" dirty="0" smtClean="0">
                <a:solidFill>
                  <a:schemeClr val="tx1">
                    <a:lumMod val="65000"/>
                    <a:lumOff val="35000"/>
                  </a:schemeClr>
                </a:solidFill>
                <a:latin typeface="微軟正黑體" pitchFamily="34" charset="-120"/>
                <a:ea typeface="微軟正黑體" pitchFamily="34" charset="-120"/>
              </a:rPr>
              <a:t>休息時間</a:t>
            </a:r>
            <a:r>
              <a:rPr lang="en-US" altLang="zh-TW" dirty="0" smtClean="0">
                <a:solidFill>
                  <a:schemeClr val="tx1">
                    <a:lumMod val="65000"/>
                    <a:lumOff val="35000"/>
                  </a:schemeClr>
                </a:solidFill>
                <a:latin typeface="微軟正黑體" pitchFamily="34" charset="-120"/>
                <a:ea typeface="微軟正黑體" pitchFamily="34" charset="-120"/>
              </a:rPr>
              <a:t>(</a:t>
            </a:r>
            <a:r>
              <a:rPr lang="zh-TW" altLang="en-US" dirty="0" smtClean="0">
                <a:solidFill>
                  <a:schemeClr val="tx1">
                    <a:lumMod val="65000"/>
                    <a:lumOff val="35000"/>
                  </a:schemeClr>
                </a:solidFill>
                <a:latin typeface="微軟正黑體" pitchFamily="34" charset="-120"/>
                <a:ea typeface="微軟正黑體" pitchFamily="34" charset="-120"/>
              </a:rPr>
              <a:t>單一出勤日內</a:t>
            </a:r>
            <a:r>
              <a:rPr lang="en-US" altLang="zh-TW" dirty="0" smtClean="0">
                <a:solidFill>
                  <a:schemeClr val="tx1">
                    <a:lumMod val="65000"/>
                    <a:lumOff val="35000"/>
                  </a:schemeClr>
                </a:solidFill>
                <a:latin typeface="微軟正黑體" pitchFamily="34" charset="-120"/>
                <a:ea typeface="微軟正黑體" pitchFamily="34" charset="-120"/>
              </a:rPr>
              <a:t>)</a:t>
            </a:r>
          </a:p>
        </p:txBody>
      </p:sp>
      <p:sp>
        <p:nvSpPr>
          <p:cNvPr id="32771" name="Rectangle 3"/>
          <p:cNvSpPr>
            <a:spLocks noGrp="1" noChangeArrowheads="1"/>
          </p:cNvSpPr>
          <p:nvPr>
            <p:ph idx="1"/>
          </p:nvPr>
        </p:nvSpPr>
        <p:spPr>
          <a:xfrm>
            <a:off x="566738" y="1927225"/>
            <a:ext cx="8001000" cy="4267200"/>
          </a:xfrm>
        </p:spPr>
        <p:txBody>
          <a:bodyPr>
            <a:normAutofit fontScale="92500"/>
          </a:bodyPr>
          <a:lstStyle/>
          <a:p>
            <a:pPr>
              <a:spcBef>
                <a:spcPct val="60000"/>
              </a:spcBef>
            </a:pPr>
            <a:r>
              <a:rPr lang="zh-TW" altLang="en-US" dirty="0" smtClean="0">
                <a:latin typeface="微軟正黑體" pitchFamily="34" charset="-120"/>
                <a:ea typeface="微軟正黑體" pitchFamily="34" charset="-120"/>
              </a:rPr>
              <a:t>勞工繼續工作</a:t>
            </a:r>
            <a:r>
              <a:rPr lang="en-US" altLang="zh-TW" dirty="0" smtClean="0">
                <a:latin typeface="微軟正黑體" pitchFamily="34" charset="-120"/>
                <a:ea typeface="微軟正黑體" pitchFamily="34" charset="-120"/>
              </a:rPr>
              <a:t>4</a:t>
            </a:r>
            <a:r>
              <a:rPr lang="zh-TW" altLang="en-US" dirty="0" smtClean="0">
                <a:latin typeface="微軟正黑體" pitchFamily="34" charset="-120"/>
                <a:ea typeface="微軟正黑體" pitchFamily="34" charset="-120"/>
              </a:rPr>
              <a:t>小時，至少應有</a:t>
            </a:r>
            <a:r>
              <a:rPr lang="en-US" altLang="zh-TW" dirty="0" smtClean="0">
                <a:latin typeface="微軟正黑體" pitchFamily="34" charset="-120"/>
                <a:ea typeface="微軟正黑體" pitchFamily="34" charset="-120"/>
              </a:rPr>
              <a:t>30</a:t>
            </a:r>
            <a:r>
              <a:rPr lang="zh-TW" altLang="en-US" dirty="0" smtClean="0">
                <a:latin typeface="微軟正黑體" pitchFamily="34" charset="-120"/>
                <a:ea typeface="微軟正黑體" pitchFamily="34" charset="-120"/>
              </a:rPr>
              <a:t>分鐘休息。</a:t>
            </a:r>
          </a:p>
          <a:p>
            <a:pPr>
              <a:spcBef>
                <a:spcPct val="60000"/>
              </a:spcBef>
            </a:pPr>
            <a:r>
              <a:rPr lang="zh-TW" altLang="en-US" dirty="0" smtClean="0">
                <a:latin typeface="微軟正黑體" pitchFamily="34" charset="-120"/>
                <a:ea typeface="微軟正黑體" pitchFamily="34" charset="-120"/>
              </a:rPr>
              <a:t>休息時間因不受雇主支配，得不包括於正常工作時間內，可不給薪。</a:t>
            </a:r>
          </a:p>
          <a:p>
            <a:pPr>
              <a:spcBef>
                <a:spcPct val="80000"/>
              </a:spcBef>
            </a:pPr>
            <a:r>
              <a:rPr lang="zh-TW" altLang="en-US" dirty="0" smtClean="0">
                <a:latin typeface="微軟正黑體" pitchFamily="34" charset="-120"/>
                <a:ea typeface="微軟正黑體" pitchFamily="34" charset="-120"/>
              </a:rPr>
              <a:t>如事實上雇主未予勞工休息（仍要求勞工於職場待命或提供勞務），仍屬工作時間，其逾法定正常工時工作者，雇主應依勞基法第</a:t>
            </a:r>
            <a:r>
              <a:rPr lang="en-US" altLang="zh-TW" dirty="0" smtClean="0">
                <a:latin typeface="微軟正黑體" pitchFamily="34" charset="-120"/>
                <a:ea typeface="微軟正黑體" pitchFamily="34" charset="-120"/>
              </a:rPr>
              <a:t>24</a:t>
            </a:r>
            <a:r>
              <a:rPr lang="zh-TW" altLang="en-US" dirty="0" smtClean="0">
                <a:latin typeface="微軟正黑體" pitchFamily="34" charset="-120"/>
                <a:ea typeface="微軟正黑體" pitchFamily="34" charset="-120"/>
              </a:rPr>
              <a:t>條規定給付延時工資。</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zh-TW" altLang="en-US" dirty="0" smtClean="0"/>
              <a:t>   </a:t>
            </a:r>
            <a:r>
              <a:rPr lang="zh-TW" altLang="en-US" dirty="0" smtClean="0">
                <a:solidFill>
                  <a:schemeClr val="tx1">
                    <a:lumMod val="65000"/>
                    <a:lumOff val="35000"/>
                  </a:schemeClr>
                </a:solidFill>
                <a:latin typeface="微軟正黑體" pitchFamily="34" charset="-120"/>
                <a:ea typeface="微軟正黑體" pitchFamily="34" charset="-120"/>
              </a:rPr>
              <a:t>休息時間</a:t>
            </a:r>
            <a:r>
              <a:rPr lang="en-US" altLang="zh-TW" dirty="0" smtClean="0">
                <a:solidFill>
                  <a:schemeClr val="tx1">
                    <a:lumMod val="65000"/>
                    <a:lumOff val="35000"/>
                  </a:schemeClr>
                </a:solidFill>
                <a:latin typeface="微軟正黑體" pitchFamily="34" charset="-120"/>
                <a:ea typeface="微軟正黑體" pitchFamily="34" charset="-120"/>
              </a:rPr>
              <a:t>(</a:t>
            </a:r>
            <a:r>
              <a:rPr lang="zh-TW" altLang="en-US" dirty="0" smtClean="0">
                <a:solidFill>
                  <a:schemeClr val="tx1">
                    <a:lumMod val="65000"/>
                    <a:lumOff val="35000"/>
                  </a:schemeClr>
                </a:solidFill>
                <a:latin typeface="微軟正黑體" pitchFamily="34" charset="-120"/>
                <a:ea typeface="微軟正黑體" pitchFamily="34" charset="-120"/>
              </a:rPr>
              <a:t>兩出勤日之間</a:t>
            </a:r>
            <a:r>
              <a:rPr lang="en-US" altLang="zh-TW" dirty="0" smtClean="0">
                <a:solidFill>
                  <a:schemeClr val="tx1">
                    <a:lumMod val="65000"/>
                    <a:lumOff val="35000"/>
                  </a:schemeClr>
                </a:solidFill>
                <a:latin typeface="微軟正黑體" pitchFamily="34" charset="-120"/>
                <a:ea typeface="微軟正黑體" pitchFamily="34" charset="-120"/>
              </a:rPr>
              <a:t>)</a:t>
            </a:r>
          </a:p>
        </p:txBody>
      </p:sp>
      <p:sp>
        <p:nvSpPr>
          <p:cNvPr id="33795" name="Rectangle 3"/>
          <p:cNvSpPr>
            <a:spLocks noGrp="1" noChangeArrowheads="1"/>
          </p:cNvSpPr>
          <p:nvPr>
            <p:ph idx="1"/>
          </p:nvPr>
        </p:nvSpPr>
        <p:spPr>
          <a:xfrm>
            <a:off x="566738" y="1958975"/>
            <a:ext cx="8001000" cy="4267200"/>
          </a:xfrm>
        </p:spPr>
        <p:txBody>
          <a:bodyPr>
            <a:normAutofit lnSpcReduction="10000"/>
          </a:bodyPr>
          <a:lstStyle/>
          <a:p>
            <a:pPr>
              <a:spcBef>
                <a:spcPct val="80000"/>
              </a:spcBef>
            </a:pPr>
            <a:r>
              <a:rPr lang="zh-TW" altLang="en-US" dirty="0" smtClean="0">
                <a:latin typeface="微軟正黑體" pitchFamily="34" charset="-120"/>
                <a:ea typeface="微軟正黑體" pitchFamily="34" charset="-120"/>
              </a:rPr>
              <a:t>工作班次更換時，應給予適當之休息時間； 即可使勞工足以恢復原有體力所需之時間。</a:t>
            </a:r>
          </a:p>
          <a:p>
            <a:pPr>
              <a:spcBef>
                <a:spcPct val="80000"/>
              </a:spcBef>
            </a:pPr>
            <a:r>
              <a:rPr lang="zh-TW" altLang="en-US" dirty="0" smtClean="0">
                <a:latin typeface="微軟正黑體" pitchFamily="34" charset="-120"/>
                <a:ea typeface="微軟正黑體" pitchFamily="34" charset="-120"/>
              </a:rPr>
              <a:t>休息時間之長短，應視工作繁重程度及勞工體能狀況由勞雇自行約定。</a:t>
            </a:r>
          </a:p>
          <a:p>
            <a:pPr>
              <a:spcBef>
                <a:spcPct val="80000"/>
              </a:spcBef>
            </a:pPr>
            <a:r>
              <a:rPr lang="zh-TW" altLang="en-US" dirty="0" smtClean="0">
                <a:latin typeface="微軟正黑體" pitchFamily="34" charset="-120"/>
                <a:ea typeface="微軟正黑體" pitchFamily="34" charset="-120"/>
              </a:rPr>
              <a:t>因天災、事變或突發事件，依勞基法第</a:t>
            </a:r>
            <a:r>
              <a:rPr lang="en-US" altLang="zh-TW" dirty="0" smtClean="0">
                <a:latin typeface="微軟正黑體" pitchFamily="34" charset="-120"/>
                <a:ea typeface="微軟正黑體" pitchFamily="34" charset="-120"/>
              </a:rPr>
              <a:t>32</a:t>
            </a:r>
            <a:r>
              <a:rPr lang="zh-TW" altLang="en-US" dirty="0" smtClean="0">
                <a:latin typeface="微軟正黑體" pitchFamily="34" charset="-120"/>
                <a:ea typeface="微軟正黑體" pitchFamily="34" charset="-120"/>
              </a:rPr>
              <a:t>條第</a:t>
            </a:r>
            <a:r>
              <a:rPr lang="en-US" altLang="zh-TW" dirty="0" smtClean="0">
                <a:latin typeface="微軟正黑體" pitchFamily="34" charset="-120"/>
                <a:ea typeface="微軟正黑體" pitchFamily="34" charset="-120"/>
              </a:rPr>
              <a:t>3</a:t>
            </a:r>
            <a:r>
              <a:rPr lang="zh-TW" altLang="en-US" dirty="0" smtClean="0">
                <a:latin typeface="微軟正黑體" pitchFamily="34" charset="-120"/>
                <a:ea typeface="微軟正黑體" pitchFamily="34" charset="-120"/>
              </a:rPr>
              <a:t>項延長工時者，於工作終止後至再工作前，至少應有</a:t>
            </a:r>
            <a:r>
              <a:rPr lang="en-US" altLang="zh-TW" dirty="0" smtClean="0">
                <a:latin typeface="微軟正黑體" pitchFamily="34" charset="-120"/>
                <a:ea typeface="微軟正黑體" pitchFamily="34" charset="-120"/>
              </a:rPr>
              <a:t>12</a:t>
            </a:r>
            <a:r>
              <a:rPr lang="zh-TW" altLang="en-US" dirty="0" smtClean="0">
                <a:latin typeface="微軟正黑體" pitchFamily="34" charset="-120"/>
                <a:ea typeface="微軟正黑體" pitchFamily="34" charset="-120"/>
              </a:rPr>
              <a:t>小時之休息時間。</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zh-TW" altLang="en-US" dirty="0" smtClean="0">
                <a:solidFill>
                  <a:schemeClr val="tx1">
                    <a:lumMod val="65000"/>
                    <a:lumOff val="35000"/>
                  </a:schemeClr>
                </a:solidFill>
                <a:latin typeface="微軟正黑體" pitchFamily="34" charset="-120"/>
                <a:ea typeface="微軟正黑體" pitchFamily="34" charset="-120"/>
              </a:rPr>
              <a:t>延長工時（一般）</a:t>
            </a:r>
          </a:p>
        </p:txBody>
      </p:sp>
      <p:sp>
        <p:nvSpPr>
          <p:cNvPr id="34819" name="Rectangle 3"/>
          <p:cNvSpPr>
            <a:spLocks noGrp="1" noChangeArrowheads="1"/>
          </p:cNvSpPr>
          <p:nvPr>
            <p:ph idx="1"/>
          </p:nvPr>
        </p:nvSpPr>
        <p:spPr/>
        <p:txBody>
          <a:bodyPr/>
          <a:lstStyle/>
          <a:p>
            <a:pPr>
              <a:lnSpc>
                <a:spcPct val="90000"/>
              </a:lnSpc>
              <a:buFont typeface="Wingdings" pitchFamily="2" charset="2"/>
              <a:buNone/>
            </a:pPr>
            <a:r>
              <a:rPr lang="zh-TW" altLang="en-US" b="1" dirty="0" smtClean="0">
                <a:latin typeface="微軟正黑體" pitchFamily="34" charset="-120"/>
                <a:ea typeface="微軟正黑體" pitchFamily="34" charset="-120"/>
              </a:rPr>
              <a:t>一、要件及程序：</a:t>
            </a:r>
          </a:p>
          <a:p>
            <a:pPr>
              <a:lnSpc>
                <a:spcPct val="90000"/>
              </a:lnSpc>
            </a:pPr>
            <a:r>
              <a:rPr lang="zh-TW" altLang="en-US" sz="2800" dirty="0" smtClean="0">
                <a:latin typeface="微軟正黑體" pitchFamily="34" charset="-120"/>
                <a:ea typeface="微軟正黑體" pitchFamily="34" charset="-120"/>
              </a:rPr>
              <a:t>雇主有需要</a:t>
            </a:r>
          </a:p>
          <a:p>
            <a:pPr>
              <a:lnSpc>
                <a:spcPct val="90000"/>
              </a:lnSpc>
            </a:pPr>
            <a:r>
              <a:rPr lang="zh-TW" altLang="en-US" sz="2800" dirty="0" smtClean="0">
                <a:latin typeface="微軟正黑體" pitchFamily="34" charset="-120"/>
                <a:ea typeface="微軟正黑體" pitchFamily="34" charset="-120"/>
              </a:rPr>
              <a:t>工會同意，無工會者，</a:t>
            </a:r>
            <a:r>
              <a:rPr lang="zh-TW" altLang="en-US" sz="2800" b="1" u="sng" dirty="0" smtClean="0">
                <a:solidFill>
                  <a:srgbClr val="FF0000"/>
                </a:solidFill>
                <a:latin typeface="微軟正黑體" pitchFamily="34" charset="-120"/>
                <a:ea typeface="微軟正黑體" pitchFamily="34" charset="-120"/>
              </a:rPr>
              <a:t>經勞資會議同意</a:t>
            </a:r>
          </a:p>
          <a:p>
            <a:pPr>
              <a:lnSpc>
                <a:spcPct val="90000"/>
              </a:lnSpc>
            </a:pPr>
            <a:r>
              <a:rPr lang="zh-TW" altLang="en-US" sz="2800" dirty="0" smtClean="0">
                <a:latin typeface="微軟正黑體" pitchFamily="34" charset="-120"/>
                <a:ea typeface="微軟正黑體" pitchFamily="34" charset="-120"/>
              </a:rPr>
              <a:t>個別勞工同意</a:t>
            </a:r>
            <a:endParaRPr lang="en-US" altLang="zh-TW" sz="2800" dirty="0" smtClean="0">
              <a:latin typeface="微軟正黑體" pitchFamily="34" charset="-120"/>
              <a:ea typeface="微軟正黑體" pitchFamily="34" charset="-120"/>
            </a:endParaRPr>
          </a:p>
          <a:p>
            <a:pPr>
              <a:lnSpc>
                <a:spcPct val="90000"/>
              </a:lnSpc>
            </a:pPr>
            <a:endParaRPr lang="zh-TW" altLang="en-US" sz="2800" dirty="0" smtClean="0">
              <a:latin typeface="微軟正黑體" pitchFamily="34" charset="-120"/>
              <a:ea typeface="微軟正黑體" pitchFamily="34" charset="-120"/>
            </a:endParaRPr>
          </a:p>
          <a:p>
            <a:pPr>
              <a:lnSpc>
                <a:spcPct val="90000"/>
              </a:lnSpc>
              <a:buFont typeface="Wingdings" pitchFamily="2" charset="2"/>
              <a:buNone/>
            </a:pPr>
            <a:r>
              <a:rPr lang="zh-TW" altLang="en-US" sz="2800" b="1" dirty="0" smtClean="0">
                <a:latin typeface="微軟正黑體" pitchFamily="34" charset="-120"/>
                <a:ea typeface="微軟正黑體" pitchFamily="34" charset="-120"/>
              </a:rPr>
              <a:t>二、上限：</a:t>
            </a:r>
          </a:p>
          <a:p>
            <a:pPr>
              <a:lnSpc>
                <a:spcPct val="90000"/>
              </a:lnSpc>
            </a:pPr>
            <a:r>
              <a:rPr lang="zh-TW" altLang="en-US" sz="2800" dirty="0" smtClean="0">
                <a:latin typeface="微軟正黑體" pitchFamily="34" charset="-120"/>
                <a:ea typeface="微軟正黑體" pitchFamily="34" charset="-120"/>
              </a:rPr>
              <a:t>延長工時＋正常工時，一日不得超過</a:t>
            </a:r>
            <a:r>
              <a:rPr lang="en-US" altLang="zh-TW" sz="2800" dirty="0" smtClean="0">
                <a:latin typeface="微軟正黑體" pitchFamily="34" charset="-120"/>
                <a:ea typeface="微軟正黑體" pitchFamily="34" charset="-120"/>
              </a:rPr>
              <a:t>12</a:t>
            </a:r>
            <a:r>
              <a:rPr lang="zh-TW" altLang="en-US" sz="2800" dirty="0" smtClean="0">
                <a:latin typeface="微軟正黑體" pitchFamily="34" charset="-120"/>
                <a:ea typeface="微軟正黑體" pitchFamily="34" charset="-120"/>
              </a:rPr>
              <a:t>小時。</a:t>
            </a:r>
          </a:p>
          <a:p>
            <a:pPr>
              <a:lnSpc>
                <a:spcPct val="90000"/>
              </a:lnSpc>
            </a:pPr>
            <a:r>
              <a:rPr lang="zh-TW" altLang="en-US" sz="2800" dirty="0" smtClean="0">
                <a:latin typeface="微軟正黑體" pitchFamily="34" charset="-120"/>
                <a:ea typeface="微軟正黑體" pitchFamily="34" charset="-120"/>
              </a:rPr>
              <a:t>延長工時，一個月不得超過</a:t>
            </a:r>
            <a:r>
              <a:rPr lang="en-US" altLang="zh-TW" sz="2800" dirty="0" smtClean="0">
                <a:latin typeface="微軟正黑體" pitchFamily="34" charset="-120"/>
                <a:ea typeface="微軟正黑體" pitchFamily="34" charset="-120"/>
              </a:rPr>
              <a:t>46</a:t>
            </a:r>
            <a:r>
              <a:rPr lang="zh-TW" altLang="en-US" sz="2800" dirty="0" smtClean="0">
                <a:latin typeface="微軟正黑體" pitchFamily="34" charset="-120"/>
                <a:ea typeface="微軟正黑體" pitchFamily="34" charset="-120"/>
              </a:rPr>
              <a:t>小時。</a:t>
            </a:r>
          </a:p>
          <a:p>
            <a:pPr>
              <a:lnSpc>
                <a:spcPct val="90000"/>
              </a:lnSpc>
              <a:buFont typeface="Wingdings" pitchFamily="2" charset="2"/>
              <a:buNone/>
            </a:pPr>
            <a:r>
              <a:rPr lang="en-US" altLang="zh-TW" sz="2800" b="1" dirty="0" smtClean="0">
                <a:solidFill>
                  <a:srgbClr val="0033CC"/>
                </a:solidFill>
                <a:latin typeface="微軟正黑體" pitchFamily="34" charset="-120"/>
                <a:ea typeface="微軟正黑體" pitchFamily="34" charset="-120"/>
              </a:rPr>
              <a:t>※</a:t>
            </a:r>
            <a:r>
              <a:rPr lang="zh-TW" altLang="en-US" sz="2800" b="1" dirty="0" smtClean="0">
                <a:solidFill>
                  <a:srgbClr val="0033CC"/>
                </a:solidFill>
                <a:latin typeface="微軟正黑體" pitchFamily="34" charset="-120"/>
                <a:ea typeface="微軟正黑體" pitchFamily="34" charset="-120"/>
              </a:rPr>
              <a:t>未舉辦勞資會議或未經勞資會議同意，縱使勞工同意加班，且雇主已給加班費，亦屬違法。</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zh-TW" altLang="en-US" dirty="0" smtClean="0">
                <a:solidFill>
                  <a:schemeClr val="tx1">
                    <a:lumMod val="65000"/>
                    <a:lumOff val="35000"/>
                  </a:schemeClr>
                </a:solidFill>
                <a:latin typeface="微軟正黑體" pitchFamily="34" charset="-120"/>
                <a:ea typeface="微軟正黑體" pitchFamily="34" charset="-120"/>
              </a:rPr>
              <a:t>延長工時（特殊）</a:t>
            </a:r>
          </a:p>
        </p:txBody>
      </p:sp>
      <p:sp>
        <p:nvSpPr>
          <p:cNvPr id="35843" name="Rectangle 3"/>
          <p:cNvSpPr>
            <a:spLocks noGrp="1" noChangeArrowheads="1"/>
          </p:cNvSpPr>
          <p:nvPr>
            <p:ph idx="1"/>
          </p:nvPr>
        </p:nvSpPr>
        <p:spPr/>
        <p:txBody>
          <a:bodyPr/>
          <a:lstStyle/>
          <a:p>
            <a:pPr>
              <a:buFont typeface="Wingdings" pitchFamily="2" charset="2"/>
              <a:buNone/>
            </a:pPr>
            <a:r>
              <a:rPr lang="zh-TW" altLang="en-US" b="1" dirty="0" smtClean="0">
                <a:latin typeface="微軟正黑體" pitchFamily="34" charset="-120"/>
                <a:ea typeface="微軟正黑體" pitchFamily="34" charset="-120"/>
              </a:rPr>
              <a:t>一、要件及程序：</a:t>
            </a:r>
          </a:p>
          <a:p>
            <a:r>
              <a:rPr lang="zh-TW" altLang="en-US" dirty="0" smtClean="0">
                <a:latin typeface="微軟正黑體" pitchFamily="34" charset="-120"/>
                <a:ea typeface="微軟正黑體" pitchFamily="34" charset="-120"/>
              </a:rPr>
              <a:t>因天災、事變或突發事件</a:t>
            </a:r>
          </a:p>
          <a:p>
            <a:r>
              <a:rPr lang="zh-TW" altLang="en-US" dirty="0" smtClean="0">
                <a:latin typeface="微軟正黑體" pitchFamily="34" charset="-120"/>
                <a:ea typeface="微軟正黑體" pitchFamily="34" charset="-120"/>
              </a:rPr>
              <a:t>雇主認有需要</a:t>
            </a:r>
          </a:p>
          <a:p>
            <a:r>
              <a:rPr lang="zh-TW" altLang="en-US" dirty="0" smtClean="0">
                <a:latin typeface="微軟正黑體" pitchFamily="34" charset="-120"/>
                <a:ea typeface="微軟正黑體" pitchFamily="34" charset="-120"/>
              </a:rPr>
              <a:t>延長開始後</a:t>
            </a:r>
            <a:r>
              <a:rPr lang="en-US" altLang="zh-TW" dirty="0" smtClean="0">
                <a:latin typeface="微軟正黑體" pitchFamily="34" charset="-120"/>
                <a:ea typeface="微軟正黑體" pitchFamily="34" charset="-120"/>
              </a:rPr>
              <a:t>24</a:t>
            </a:r>
            <a:r>
              <a:rPr lang="zh-TW" altLang="en-US" dirty="0" smtClean="0">
                <a:latin typeface="微軟正黑體" pitchFamily="34" charset="-120"/>
                <a:ea typeface="微軟正黑體" pitchFamily="34" charset="-120"/>
              </a:rPr>
              <a:t>小時內通知工會；無工會者，應報當地主管機關（縣、市政府）備查。</a:t>
            </a:r>
          </a:p>
          <a:p>
            <a:r>
              <a:rPr lang="zh-TW" altLang="en-US" dirty="0" smtClean="0">
                <a:latin typeface="微軟正黑體" pitchFamily="34" charset="-120"/>
                <a:ea typeface="微軟正黑體" pitchFamily="34" charset="-120"/>
              </a:rPr>
              <a:t>應於事後補給勞工以適當之休息。</a:t>
            </a:r>
          </a:p>
          <a:p>
            <a:pPr>
              <a:buFont typeface="Wingdings" pitchFamily="2" charset="2"/>
              <a:buNone/>
            </a:pPr>
            <a:r>
              <a:rPr lang="zh-TW" altLang="en-US" sz="2400" b="1" dirty="0" smtClean="0">
                <a:latin typeface="微軟正黑體" pitchFamily="34" charset="-120"/>
                <a:ea typeface="微軟正黑體" pitchFamily="34" charset="-120"/>
              </a:rPr>
              <a:t>二、上限：</a:t>
            </a:r>
          </a:p>
          <a:p>
            <a:r>
              <a:rPr lang="zh-TW" altLang="en-US" sz="2500" dirty="0" smtClean="0">
                <a:latin typeface="微軟正黑體" pitchFamily="34" charset="-120"/>
                <a:ea typeface="微軟正黑體" pitchFamily="34" charset="-120"/>
              </a:rPr>
              <a:t>無上限之規定。</a:t>
            </a:r>
          </a:p>
          <a:p>
            <a:r>
              <a:rPr lang="zh-TW" altLang="en-US" sz="2500" dirty="0" smtClean="0">
                <a:latin typeface="微軟正黑體" pitchFamily="34" charset="-120"/>
                <a:ea typeface="微軟正黑體" pitchFamily="34" charset="-120"/>
              </a:rPr>
              <a:t>延長之時數，可不計入每月</a:t>
            </a:r>
            <a:r>
              <a:rPr lang="en-US" altLang="zh-TW" sz="2500" dirty="0" smtClean="0">
                <a:latin typeface="微軟正黑體" pitchFamily="34" charset="-120"/>
                <a:ea typeface="微軟正黑體" pitchFamily="34" charset="-120"/>
              </a:rPr>
              <a:t>46</a:t>
            </a:r>
            <a:r>
              <a:rPr lang="zh-TW" altLang="en-US" sz="2500" dirty="0" smtClean="0">
                <a:latin typeface="微軟正黑體" pitchFamily="34" charset="-120"/>
                <a:ea typeface="微軟正黑體" pitchFamily="34" charset="-120"/>
              </a:rPr>
              <a:t>小時額度內。</a:t>
            </a: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r>
              <a:rPr lang="zh-TW" altLang="en-US" dirty="0" smtClean="0">
                <a:solidFill>
                  <a:schemeClr val="tx1">
                    <a:lumMod val="65000"/>
                    <a:lumOff val="35000"/>
                  </a:schemeClr>
                </a:solidFill>
                <a:latin typeface="微軟正黑體" pitchFamily="34" charset="-120"/>
                <a:ea typeface="微軟正黑體" pitchFamily="34" charset="-120"/>
              </a:rPr>
              <a:t>延長工時（時段）</a:t>
            </a:r>
          </a:p>
        </p:txBody>
      </p:sp>
      <p:sp>
        <p:nvSpPr>
          <p:cNvPr id="36867" name="Rectangle 3"/>
          <p:cNvSpPr>
            <a:spLocks noGrp="1" noChangeArrowheads="1"/>
          </p:cNvSpPr>
          <p:nvPr>
            <p:ph idx="1"/>
          </p:nvPr>
        </p:nvSpPr>
        <p:spPr/>
        <p:txBody>
          <a:bodyPr/>
          <a:lstStyle/>
          <a:p>
            <a:pPr marL="571500" indent="-571500">
              <a:lnSpc>
                <a:spcPct val="120000"/>
              </a:lnSpc>
            </a:pPr>
            <a:r>
              <a:rPr lang="zh-TW" altLang="en-US" dirty="0" smtClean="0">
                <a:latin typeface="微軟正黑體" pitchFamily="34" charset="-120"/>
                <a:ea typeface="微軟正黑體" pitchFamily="34" charset="-120"/>
              </a:rPr>
              <a:t>指每日工作時間超過</a:t>
            </a:r>
            <a:r>
              <a:rPr lang="en-US" altLang="zh-TW" dirty="0" smtClean="0">
                <a:latin typeface="微軟正黑體" pitchFamily="34" charset="-120"/>
                <a:ea typeface="微軟正黑體" pitchFamily="34" charset="-120"/>
              </a:rPr>
              <a:t>8</a:t>
            </a:r>
            <a:r>
              <a:rPr lang="zh-TW" altLang="en-US" dirty="0" smtClean="0">
                <a:latin typeface="微軟正黑體" pitchFamily="34" charset="-120"/>
                <a:ea typeface="微軟正黑體" pitchFamily="34" charset="-120"/>
              </a:rPr>
              <a:t>小時或每週工作總時數超過</a:t>
            </a:r>
            <a:r>
              <a:rPr lang="en-US" altLang="zh-TW" dirty="0" smtClean="0">
                <a:latin typeface="微軟正黑體" pitchFamily="34" charset="-120"/>
                <a:ea typeface="微軟正黑體" pitchFamily="34" charset="-120"/>
              </a:rPr>
              <a:t>40</a:t>
            </a:r>
            <a:r>
              <a:rPr lang="zh-TW" altLang="en-US" dirty="0" smtClean="0">
                <a:latin typeface="微軟正黑體" pitchFamily="34" charset="-120"/>
                <a:ea typeface="微軟正黑體" pitchFamily="34" charset="-120"/>
              </a:rPr>
              <a:t>小時之部分。</a:t>
            </a:r>
          </a:p>
          <a:p>
            <a:pPr marL="571500" indent="-571500">
              <a:lnSpc>
                <a:spcPct val="120000"/>
              </a:lnSpc>
            </a:pPr>
            <a:r>
              <a:rPr lang="zh-TW" altLang="en-US" dirty="0" smtClean="0">
                <a:latin typeface="微軟正黑體" pitchFamily="34" charset="-120"/>
                <a:ea typeface="微軟正黑體" pitchFamily="34" charset="-120"/>
              </a:rPr>
              <a:t>但依本法第</a:t>
            </a:r>
            <a:r>
              <a:rPr lang="en-US" altLang="zh-TW" dirty="0" smtClean="0">
                <a:latin typeface="微軟正黑體" pitchFamily="34" charset="-120"/>
                <a:ea typeface="微軟正黑體" pitchFamily="34" charset="-120"/>
              </a:rPr>
              <a:t>30</a:t>
            </a:r>
            <a:r>
              <a:rPr lang="zh-TW" altLang="en-US" dirty="0" smtClean="0">
                <a:latin typeface="微軟正黑體" pitchFamily="34" charset="-120"/>
                <a:ea typeface="微軟正黑體" pitchFamily="34" charset="-120"/>
              </a:rPr>
              <a:t>條第</a:t>
            </a:r>
            <a:r>
              <a:rPr lang="en-US" altLang="zh-TW" dirty="0" smtClean="0">
                <a:latin typeface="微軟正黑體" pitchFamily="34" charset="-120"/>
                <a:ea typeface="微軟正黑體" pitchFamily="34" charset="-120"/>
              </a:rPr>
              <a:t>2</a:t>
            </a:r>
            <a:r>
              <a:rPr lang="zh-TW" altLang="en-US" dirty="0" smtClean="0">
                <a:latin typeface="微軟正黑體" pitchFamily="34" charset="-120"/>
                <a:ea typeface="微軟正黑體" pitchFamily="34" charset="-120"/>
              </a:rPr>
              <a:t>項（二週彈性）、第</a:t>
            </a:r>
            <a:r>
              <a:rPr lang="en-US" altLang="zh-TW" dirty="0" smtClean="0">
                <a:latin typeface="微軟正黑體" pitchFamily="34" charset="-120"/>
                <a:ea typeface="微軟正黑體" pitchFamily="34" charset="-120"/>
              </a:rPr>
              <a:t>3</a:t>
            </a:r>
            <a:r>
              <a:rPr lang="zh-TW" altLang="en-US" dirty="0" smtClean="0">
                <a:latin typeface="微軟正黑體" pitchFamily="34" charset="-120"/>
                <a:ea typeface="微軟正黑體" pitchFamily="34" charset="-120"/>
              </a:rPr>
              <a:t>項（八週彈性）或第</a:t>
            </a:r>
            <a:r>
              <a:rPr lang="en-US" altLang="zh-TW" dirty="0" smtClean="0">
                <a:latin typeface="微軟正黑體" pitchFamily="34" charset="-120"/>
                <a:ea typeface="微軟正黑體" pitchFamily="34" charset="-120"/>
              </a:rPr>
              <a:t>30</a:t>
            </a:r>
            <a:r>
              <a:rPr lang="zh-TW" altLang="en-US" dirty="0" smtClean="0">
                <a:latin typeface="微軟正黑體" pitchFamily="34" charset="-120"/>
                <a:ea typeface="微軟正黑體" pitchFamily="34" charset="-120"/>
              </a:rPr>
              <a:t>條之</a:t>
            </a:r>
            <a:r>
              <a:rPr lang="en-US" altLang="zh-TW" dirty="0" smtClean="0">
                <a:latin typeface="微軟正黑體" pitchFamily="34" charset="-120"/>
                <a:ea typeface="微軟正黑體" pitchFamily="34" charset="-120"/>
              </a:rPr>
              <a:t>1</a:t>
            </a:r>
            <a:r>
              <a:rPr lang="zh-TW" altLang="en-US" dirty="0" smtClean="0">
                <a:latin typeface="微軟正黑體" pitchFamily="34" charset="-120"/>
                <a:ea typeface="微軟正黑體" pitchFamily="34" charset="-120"/>
              </a:rPr>
              <a:t>第</a:t>
            </a:r>
            <a:r>
              <a:rPr lang="en-US" altLang="zh-TW" dirty="0" smtClean="0">
                <a:latin typeface="微軟正黑體" pitchFamily="34" charset="-120"/>
                <a:ea typeface="微軟正黑體" pitchFamily="34" charset="-120"/>
              </a:rPr>
              <a:t>1</a:t>
            </a:r>
            <a:r>
              <a:rPr lang="zh-TW" altLang="en-US" dirty="0" smtClean="0">
                <a:latin typeface="微軟正黑體" pitchFamily="34" charset="-120"/>
                <a:ea typeface="微軟正黑體" pitchFamily="34" charset="-120"/>
              </a:rPr>
              <a:t>項第</a:t>
            </a:r>
            <a:r>
              <a:rPr lang="en-US" altLang="zh-TW" dirty="0" smtClean="0">
                <a:latin typeface="微軟正黑體" pitchFamily="34" charset="-120"/>
                <a:ea typeface="微軟正黑體" pitchFamily="34" charset="-120"/>
              </a:rPr>
              <a:t>1</a:t>
            </a:r>
            <a:r>
              <a:rPr lang="zh-TW" altLang="en-US" dirty="0" smtClean="0">
                <a:latin typeface="微軟正黑體" pitchFamily="34" charset="-120"/>
                <a:ea typeface="微軟正黑體" pitchFamily="34" charset="-120"/>
              </a:rPr>
              <a:t>款（四週彈性）變更工作時間者，</a:t>
            </a:r>
            <a:r>
              <a:rPr lang="zh-TW" altLang="en-US" b="1" u="sng" dirty="0" smtClean="0">
                <a:latin typeface="微軟正黑體" pitchFamily="34" charset="-120"/>
                <a:ea typeface="微軟正黑體" pitchFamily="34" charset="-120"/>
              </a:rPr>
              <a:t>係指超過變更後工作時間之部分</a:t>
            </a:r>
            <a:r>
              <a:rPr lang="zh-TW" altLang="en-US" dirty="0" smtClean="0">
                <a:latin typeface="微軟正黑體" pitchFamily="34" charset="-120"/>
                <a:ea typeface="微軟正黑體" pitchFamily="34" charset="-120"/>
              </a:rPr>
              <a:t>。</a:t>
            </a:r>
          </a:p>
          <a:p>
            <a:pPr marL="571500" indent="-571500">
              <a:lnSpc>
                <a:spcPct val="120000"/>
              </a:lnSpc>
            </a:pPr>
            <a:r>
              <a:rPr lang="zh-TW" altLang="en-US" dirty="0" smtClean="0">
                <a:latin typeface="微軟正黑體" pitchFamily="34" charset="-120"/>
                <a:ea typeface="微軟正黑體" pitchFamily="34" charset="-120"/>
              </a:rPr>
              <a:t>非上述時段，不屬法定之延長工時。</a:t>
            </a: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Rot="1" noChangeArrowheads="1"/>
          </p:cNvSpPr>
          <p:nvPr>
            <p:ph type="title"/>
          </p:nvPr>
        </p:nvSpPr>
        <p:spPr>
          <a:xfrm>
            <a:off x="603250" y="304800"/>
            <a:ext cx="8540750" cy="927100"/>
          </a:xfrm>
        </p:spPr>
        <p:txBody>
          <a:bodyPr/>
          <a:lstStyle/>
          <a:p>
            <a:r>
              <a:rPr lang="zh-TW" altLang="en-US" sz="4000" b="1" dirty="0" smtClean="0">
                <a:solidFill>
                  <a:schemeClr val="tx1">
                    <a:lumMod val="65000"/>
                    <a:lumOff val="35000"/>
                  </a:schemeClr>
                </a:solidFill>
                <a:latin typeface="微軟正黑體" pitchFamily="34" charset="-120"/>
                <a:ea typeface="微軟正黑體" pitchFamily="34" charset="-120"/>
              </a:rPr>
              <a:t>勞工在事業場所外工作時間指導原則</a:t>
            </a:r>
            <a:endParaRPr lang="en-US" altLang="zh-TW" sz="4000" b="1" dirty="0" smtClean="0">
              <a:solidFill>
                <a:schemeClr val="tx1">
                  <a:lumMod val="65000"/>
                  <a:lumOff val="35000"/>
                </a:schemeClr>
              </a:solidFill>
              <a:latin typeface="微軟正黑體" pitchFamily="34" charset="-120"/>
              <a:ea typeface="微軟正黑體" pitchFamily="34" charset="-120"/>
            </a:endParaRPr>
          </a:p>
        </p:txBody>
      </p:sp>
      <p:sp>
        <p:nvSpPr>
          <p:cNvPr id="487427" name="Rectangle 3"/>
          <p:cNvSpPr>
            <a:spLocks noGrp="1" noRot="1" noChangeArrowheads="1"/>
          </p:cNvSpPr>
          <p:nvPr>
            <p:ph idx="1"/>
          </p:nvPr>
        </p:nvSpPr>
        <p:spPr>
          <a:xfrm>
            <a:off x="500063" y="1643063"/>
            <a:ext cx="8215312" cy="4786312"/>
          </a:xfrm>
        </p:spPr>
        <p:txBody>
          <a:bodyPr rtlCol="0">
            <a:normAutofit/>
          </a:bodyPr>
          <a:lstStyle/>
          <a:p>
            <a:pPr marL="274320" indent="-360000" fontAlgn="auto">
              <a:lnSpc>
                <a:spcPct val="120000"/>
              </a:lnSpc>
              <a:spcAft>
                <a:spcPts val="0"/>
              </a:spcAft>
              <a:buFont typeface="Wingdings" pitchFamily="2" charset="2"/>
              <a:buChar char="Ø"/>
              <a:defRPr/>
            </a:pPr>
            <a:r>
              <a:rPr lang="zh-TW" altLang="en-US" sz="2800" dirty="0" smtClean="0">
                <a:latin typeface="微軟正黑體" pitchFamily="34" charset="-120"/>
                <a:ea typeface="微軟正黑體" pitchFamily="34" charset="-120"/>
              </a:rPr>
              <a:t>勞工在事業場所外從事工作之類型日益增加，與傳統或固定於雇主之設施內或指定場所提供勞務之型態不同，常有「工作時間認定」、「出勤紀錄記載」等爭議情事。  </a:t>
            </a:r>
          </a:p>
          <a:p>
            <a:pPr marL="274320" indent="-360000" fontAlgn="auto">
              <a:lnSpc>
                <a:spcPct val="120000"/>
              </a:lnSpc>
              <a:spcAft>
                <a:spcPts val="0"/>
              </a:spcAft>
              <a:buFont typeface="Wingdings" pitchFamily="2" charset="2"/>
              <a:buChar char="Ø"/>
              <a:defRPr/>
            </a:pPr>
            <a:r>
              <a:rPr lang="zh-TW" altLang="en-US" sz="2800" dirty="0" smtClean="0">
                <a:latin typeface="微軟正黑體" pitchFamily="34" charset="-120"/>
                <a:ea typeface="微軟正黑體" pitchFamily="34" charset="-120"/>
              </a:rPr>
              <a:t>本指導原則就</a:t>
            </a:r>
            <a:r>
              <a:rPr lang="zh-TW" altLang="en-US" sz="2800" u="sng" dirty="0" smtClean="0">
                <a:solidFill>
                  <a:schemeClr val="accent5">
                    <a:lumMod val="50000"/>
                  </a:schemeClr>
                </a:solidFill>
                <a:latin typeface="微軟正黑體" pitchFamily="34" charset="-120"/>
                <a:ea typeface="微軟正黑體" pitchFamily="34" charset="-120"/>
              </a:rPr>
              <a:t>新聞媒體工作者</a:t>
            </a:r>
            <a:r>
              <a:rPr lang="zh-TW" altLang="en-US" sz="2800" dirty="0" smtClean="0">
                <a:solidFill>
                  <a:schemeClr val="accent5">
                    <a:lumMod val="50000"/>
                  </a:schemeClr>
                </a:solidFill>
                <a:latin typeface="微軟正黑體" pitchFamily="34" charset="-120"/>
                <a:ea typeface="微軟正黑體" pitchFamily="34" charset="-120"/>
              </a:rPr>
              <a:t>、</a:t>
            </a:r>
            <a:r>
              <a:rPr lang="zh-TW" altLang="en-US" sz="2800" u="sng" dirty="0" smtClean="0">
                <a:solidFill>
                  <a:schemeClr val="accent5">
                    <a:lumMod val="50000"/>
                  </a:schemeClr>
                </a:solidFill>
                <a:latin typeface="微軟正黑體" pitchFamily="34" charset="-120"/>
                <a:ea typeface="微軟正黑體" pitchFamily="34" charset="-120"/>
              </a:rPr>
              <a:t>電傳勞動工作者</a:t>
            </a:r>
            <a:r>
              <a:rPr lang="zh-TW" altLang="en-US" sz="2800" dirty="0" smtClean="0">
                <a:solidFill>
                  <a:schemeClr val="accent5">
                    <a:lumMod val="50000"/>
                  </a:schemeClr>
                </a:solidFill>
                <a:latin typeface="微軟正黑體" pitchFamily="34" charset="-120"/>
                <a:ea typeface="微軟正黑體" pitchFamily="34" charset="-120"/>
              </a:rPr>
              <a:t>、</a:t>
            </a:r>
            <a:r>
              <a:rPr lang="zh-TW" altLang="en-US" sz="2800" u="sng" dirty="0" smtClean="0">
                <a:solidFill>
                  <a:schemeClr val="accent5">
                    <a:lumMod val="50000"/>
                  </a:schemeClr>
                </a:solidFill>
                <a:latin typeface="微軟正黑體" pitchFamily="34" charset="-120"/>
                <a:ea typeface="微軟正黑體" pitchFamily="34" charset="-120"/>
              </a:rPr>
              <a:t>外勤業務員</a:t>
            </a:r>
            <a:r>
              <a:rPr lang="zh-TW" altLang="en-US" sz="2800" dirty="0" smtClean="0">
                <a:latin typeface="微軟正黑體" pitchFamily="34" charset="-120"/>
                <a:ea typeface="微軟正黑體" pitchFamily="34" charset="-120"/>
              </a:rPr>
              <a:t>及</a:t>
            </a:r>
            <a:r>
              <a:rPr lang="zh-TW" altLang="en-US" sz="2800" u="sng" dirty="0" smtClean="0">
                <a:solidFill>
                  <a:schemeClr val="accent5">
                    <a:lumMod val="50000"/>
                  </a:schemeClr>
                </a:solidFill>
                <a:latin typeface="微軟正黑體" pitchFamily="34" charset="-120"/>
                <a:ea typeface="微軟正黑體" pitchFamily="34" charset="-120"/>
              </a:rPr>
              <a:t>汽車駕駛</a:t>
            </a:r>
            <a:r>
              <a:rPr lang="zh-TW" altLang="en-US" sz="2800" dirty="0" smtClean="0">
                <a:latin typeface="微軟正黑體" pitchFamily="34" charset="-120"/>
                <a:ea typeface="微軟正黑體" pitchFamily="34" charset="-120"/>
              </a:rPr>
              <a:t>「在外工作」之</a:t>
            </a:r>
            <a:r>
              <a:rPr lang="zh-TW" altLang="en-US" sz="2800" u="sng" dirty="0" smtClean="0">
                <a:solidFill>
                  <a:schemeClr val="accent5">
                    <a:lumMod val="50000"/>
                  </a:schemeClr>
                </a:solidFill>
                <a:latin typeface="微軟正黑體" pitchFamily="34" charset="-120"/>
                <a:ea typeface="微軟正黑體" pitchFamily="34" charset="-120"/>
              </a:rPr>
              <a:t>「工作時間認定」</a:t>
            </a:r>
            <a:r>
              <a:rPr lang="zh-TW" altLang="en-US" sz="2800" dirty="0" smtClean="0">
                <a:latin typeface="微軟正黑體" pitchFamily="34" charset="-120"/>
                <a:ea typeface="微軟正黑體" pitchFamily="34" charset="-120"/>
              </a:rPr>
              <a:t>及「</a:t>
            </a:r>
            <a:r>
              <a:rPr lang="zh-TW" altLang="en-US" sz="2800" u="sng" dirty="0" smtClean="0">
                <a:solidFill>
                  <a:schemeClr val="accent5">
                    <a:lumMod val="50000"/>
                  </a:schemeClr>
                </a:solidFill>
                <a:latin typeface="微軟正黑體" pitchFamily="34" charset="-120"/>
                <a:ea typeface="微軟正黑體" pitchFamily="34" charset="-120"/>
              </a:rPr>
              <a:t>出勤紀錄記載</a:t>
            </a:r>
            <a:r>
              <a:rPr lang="zh-TW" altLang="en-US" sz="2800" dirty="0" smtClean="0">
                <a:latin typeface="微軟正黑體" pitchFamily="34" charset="-120"/>
                <a:ea typeface="微軟正黑體" pitchFamily="34" charset="-120"/>
              </a:rPr>
              <a:t>」之事項訂定共通性原則，供勞資雙方遵循參考，並作為勞動檢查之準據。</a:t>
            </a:r>
          </a:p>
          <a:p>
            <a:pPr marL="274320" indent="-274320" fontAlgn="auto">
              <a:lnSpc>
                <a:spcPct val="90000"/>
              </a:lnSpc>
              <a:spcAft>
                <a:spcPts val="0"/>
              </a:spcAft>
              <a:buClr>
                <a:schemeClr val="accent3"/>
              </a:buClr>
              <a:buFont typeface="Wingdings" pitchFamily="2" charset="2"/>
              <a:buChar char="¨"/>
              <a:defRPr/>
            </a:pPr>
            <a:endParaRPr lang="en-US" altLang="zh-TW" dirty="0" smtClean="0">
              <a:latin typeface="標楷體" pitchFamily="65" charset="-120"/>
              <a:ea typeface="標楷體" pitchFamily="65" charset="-120"/>
            </a:endParaRPr>
          </a:p>
        </p:txBody>
      </p:sp>
    </p:spTree>
  </p:cSld>
  <p:clrMapOvr>
    <a:masterClrMapping/>
  </p:clrMapOv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rrowheads="1"/>
          </p:cNvSpPr>
          <p:nvPr>
            <p:ph type="title"/>
          </p:nvPr>
        </p:nvSpPr>
        <p:spPr>
          <a:xfrm>
            <a:off x="533400" y="304800"/>
            <a:ext cx="8388350" cy="927100"/>
          </a:xfrm>
        </p:spPr>
        <p:txBody>
          <a:bodyPr/>
          <a:lstStyle/>
          <a:p>
            <a:r>
              <a:rPr lang="zh-TW" altLang="en-US" sz="4000" b="1" dirty="0" smtClean="0">
                <a:solidFill>
                  <a:schemeClr val="tx1">
                    <a:lumMod val="65000"/>
                    <a:lumOff val="35000"/>
                  </a:schemeClr>
                </a:solidFill>
                <a:latin typeface="微軟正黑體" pitchFamily="34" charset="-120"/>
                <a:ea typeface="微軟正黑體" pitchFamily="34" charset="-120"/>
              </a:rPr>
              <a:t>勞工在事業場所外工作時間指導原則</a:t>
            </a:r>
            <a:endParaRPr lang="en-US" altLang="zh-TW" sz="4000" b="1" dirty="0" smtClean="0">
              <a:solidFill>
                <a:schemeClr val="tx1">
                  <a:lumMod val="65000"/>
                  <a:lumOff val="35000"/>
                </a:schemeClr>
              </a:solidFill>
              <a:latin typeface="微軟正黑體" pitchFamily="34" charset="-120"/>
              <a:ea typeface="微軟正黑體" pitchFamily="34" charset="-120"/>
            </a:endParaRPr>
          </a:p>
        </p:txBody>
      </p:sp>
      <p:sp>
        <p:nvSpPr>
          <p:cNvPr id="38915" name="Rectangle 3"/>
          <p:cNvSpPr>
            <a:spLocks noGrp="1" noRot="1" noChangeArrowheads="1"/>
          </p:cNvSpPr>
          <p:nvPr>
            <p:ph idx="1"/>
          </p:nvPr>
        </p:nvSpPr>
        <p:spPr>
          <a:xfrm>
            <a:off x="533400" y="1447800"/>
            <a:ext cx="8286750" cy="5105400"/>
          </a:xfrm>
        </p:spPr>
        <p:txBody>
          <a:bodyPr>
            <a:normAutofit fontScale="92500"/>
          </a:bodyPr>
          <a:lstStyle/>
          <a:p>
            <a:pPr indent="-358775">
              <a:lnSpc>
                <a:spcPct val="120000"/>
              </a:lnSpc>
              <a:buFont typeface="Wingdings" pitchFamily="2" charset="2"/>
              <a:buChar char="Ø"/>
            </a:pPr>
            <a:r>
              <a:rPr lang="zh-TW" altLang="en-US" sz="2800" dirty="0" smtClean="0">
                <a:latin typeface="微軟正黑體" pitchFamily="34" charset="-120"/>
                <a:ea typeface="微軟正黑體" pitchFamily="34" charset="-120"/>
              </a:rPr>
              <a:t>指導原則主要內容如下：</a:t>
            </a:r>
            <a:endParaRPr lang="en-US" altLang="zh-TW" sz="2800" dirty="0" smtClean="0">
              <a:latin typeface="微軟正黑體" pitchFamily="34" charset="-120"/>
              <a:ea typeface="微軟正黑體" pitchFamily="34" charset="-120"/>
            </a:endParaRPr>
          </a:p>
          <a:p>
            <a:pPr lvl="1" indent="-358775">
              <a:lnSpc>
                <a:spcPct val="120000"/>
              </a:lnSpc>
              <a:buFont typeface="Wingdings" pitchFamily="2" charset="2"/>
              <a:buChar char="ü"/>
            </a:pPr>
            <a:r>
              <a:rPr lang="zh-TW" altLang="en-US" dirty="0" smtClean="0">
                <a:latin typeface="微軟正黑體" pitchFamily="34" charset="-120"/>
                <a:ea typeface="微軟正黑體" pitchFamily="34" charset="-120"/>
              </a:rPr>
              <a:t>正常工作開始及終止之時間、延長工作時間（加班）之</a:t>
            </a:r>
            <a:r>
              <a:rPr lang="zh-TW" altLang="en-US" u="sng" dirty="0" smtClean="0">
                <a:solidFill>
                  <a:schemeClr val="accent5">
                    <a:lumMod val="50000"/>
                  </a:schemeClr>
                </a:solidFill>
                <a:latin typeface="微軟正黑體" pitchFamily="34" charset="-120"/>
                <a:ea typeface="微軟正黑體" pitchFamily="34" charset="-120"/>
              </a:rPr>
              <a:t>認定</a:t>
            </a:r>
            <a:r>
              <a:rPr lang="zh-TW" altLang="en-US" dirty="0" smtClean="0">
                <a:latin typeface="微軟正黑體" pitchFamily="34" charset="-120"/>
                <a:ea typeface="微軟正黑體" pitchFamily="34" charset="-120"/>
              </a:rPr>
              <a:t>、休息時間等有關事項，勞資雙方</a:t>
            </a:r>
            <a:r>
              <a:rPr lang="zh-TW" altLang="en-US" u="sng" dirty="0" smtClean="0">
                <a:solidFill>
                  <a:schemeClr val="accent5">
                    <a:lumMod val="50000"/>
                  </a:schemeClr>
                </a:solidFill>
                <a:latin typeface="微軟正黑體" pitchFamily="34" charset="-120"/>
                <a:ea typeface="微軟正黑體" pitchFamily="34" charset="-120"/>
              </a:rPr>
              <a:t>應以書面勞動契約約定，並訂入工作規則</a:t>
            </a:r>
            <a:r>
              <a:rPr lang="zh-TW" altLang="en-US" dirty="0" smtClean="0">
                <a:latin typeface="微軟正黑體" pitchFamily="34" charset="-120"/>
                <a:ea typeface="微軟正黑體" pitchFamily="34" charset="-120"/>
              </a:rPr>
              <a:t>。</a:t>
            </a:r>
            <a:endParaRPr lang="en-US" altLang="zh-TW" dirty="0" smtClean="0">
              <a:latin typeface="微軟正黑體" pitchFamily="34" charset="-120"/>
              <a:ea typeface="微軟正黑體" pitchFamily="34" charset="-120"/>
            </a:endParaRPr>
          </a:p>
          <a:p>
            <a:pPr lvl="1" indent="-358775">
              <a:lnSpc>
                <a:spcPct val="120000"/>
              </a:lnSpc>
              <a:buFont typeface="Wingdings" pitchFamily="2" charset="2"/>
              <a:buChar char="ü"/>
            </a:pPr>
            <a:r>
              <a:rPr lang="zh-TW" altLang="en-US" dirty="0" smtClean="0">
                <a:latin typeface="微軟正黑體" pitchFamily="34" charset="-120"/>
                <a:ea typeface="微軟正黑體" pitchFamily="34" charset="-120"/>
              </a:rPr>
              <a:t>在外工作勞工之一日</a:t>
            </a:r>
            <a:r>
              <a:rPr lang="zh-TW" altLang="en-US" u="sng" dirty="0" smtClean="0">
                <a:solidFill>
                  <a:schemeClr val="accent5">
                    <a:lumMod val="50000"/>
                  </a:schemeClr>
                </a:solidFill>
                <a:latin typeface="微軟正黑體" pitchFamily="34" charset="-120"/>
                <a:ea typeface="微軟正黑體" pitchFamily="34" charset="-120"/>
              </a:rPr>
              <a:t>正常工作時間以約定之起迄時間為準</a:t>
            </a:r>
            <a:r>
              <a:rPr lang="zh-TW" altLang="en-US" dirty="0" smtClean="0">
                <a:solidFill>
                  <a:schemeClr val="accent5">
                    <a:lumMod val="50000"/>
                  </a:schemeClr>
                </a:solidFill>
                <a:latin typeface="微軟正黑體" pitchFamily="34" charset="-120"/>
                <a:ea typeface="微軟正黑體" pitchFamily="34" charset="-120"/>
              </a:rPr>
              <a:t>；</a:t>
            </a:r>
            <a:r>
              <a:rPr lang="zh-TW" altLang="en-US" u="sng" dirty="0" smtClean="0">
                <a:solidFill>
                  <a:schemeClr val="accent5">
                    <a:lumMod val="50000"/>
                  </a:schemeClr>
                </a:solidFill>
                <a:latin typeface="微軟正黑體" pitchFamily="34" charset="-120"/>
                <a:ea typeface="微軟正黑體" pitchFamily="34" charset="-120"/>
              </a:rPr>
              <a:t>延長工作時間</a:t>
            </a:r>
            <a:r>
              <a:rPr lang="zh-TW" altLang="en-US" dirty="0" smtClean="0">
                <a:latin typeface="微軟正黑體" pitchFamily="34" charset="-120"/>
                <a:ea typeface="微軟正黑體" pitchFamily="34" charset="-120"/>
              </a:rPr>
              <a:t>（加班），應</a:t>
            </a:r>
            <a:r>
              <a:rPr lang="zh-TW" altLang="en-US" u="sng" dirty="0" smtClean="0">
                <a:solidFill>
                  <a:schemeClr val="accent5">
                    <a:lumMod val="50000"/>
                  </a:schemeClr>
                </a:solidFill>
                <a:latin typeface="微軟正黑體" pitchFamily="34" charset="-120"/>
                <a:ea typeface="微軟正黑體" pitchFamily="34" charset="-120"/>
              </a:rPr>
              <a:t>以實際勞務提供之起迄時間</a:t>
            </a:r>
            <a:r>
              <a:rPr lang="zh-TW" altLang="en-US" dirty="0" smtClean="0">
                <a:latin typeface="微軟正黑體" pitchFamily="34" charset="-120"/>
                <a:ea typeface="微軟正黑體" pitchFamily="34" charset="-120"/>
              </a:rPr>
              <a:t>計算。</a:t>
            </a:r>
            <a:endParaRPr lang="en-US" altLang="zh-TW" dirty="0" smtClean="0">
              <a:latin typeface="微軟正黑體" pitchFamily="34" charset="-120"/>
              <a:ea typeface="微軟正黑體" pitchFamily="34" charset="-120"/>
            </a:endParaRPr>
          </a:p>
          <a:p>
            <a:pPr lvl="1" indent="-358775">
              <a:lnSpc>
                <a:spcPct val="120000"/>
              </a:lnSpc>
              <a:buFont typeface="Wingdings" pitchFamily="2" charset="2"/>
              <a:buChar char="ü"/>
            </a:pPr>
            <a:r>
              <a:rPr lang="zh-TW" altLang="en-US" u="sng" dirty="0" smtClean="0">
                <a:solidFill>
                  <a:schemeClr val="accent5">
                    <a:lumMod val="50000"/>
                  </a:schemeClr>
                </a:solidFill>
                <a:latin typeface="微軟正黑體" pitchFamily="34" charset="-120"/>
                <a:ea typeface="微軟正黑體" pitchFamily="34" charset="-120"/>
              </a:rPr>
              <a:t>雇主仍應依法給予勞工休息時間</a:t>
            </a:r>
            <a:r>
              <a:rPr lang="zh-TW" altLang="en-US" dirty="0" smtClean="0">
                <a:latin typeface="微軟正黑體" pitchFamily="34" charset="-120"/>
                <a:ea typeface="微軟正黑體" pitchFamily="34" charset="-120"/>
              </a:rPr>
              <a:t>，惟如要求勞工於休息時間繼續工作，或勞工舉證有依雇主要求在休息時間工作者，該休息時間視為工作時間。</a:t>
            </a:r>
            <a:endParaRPr lang="en-US" altLang="zh-TW" dirty="0" smtClean="0">
              <a:latin typeface="微軟正黑體" pitchFamily="34" charset="-120"/>
              <a:ea typeface="微軟正黑體" pitchFamily="34" charset="-120"/>
            </a:endParaRPr>
          </a:p>
        </p:txBody>
      </p:sp>
    </p:spTree>
  </p:cSld>
  <p:clrMapOvr>
    <a:masterClrMapping/>
  </p:clrMapOv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Rot="1" noChangeArrowheads="1"/>
          </p:cNvSpPr>
          <p:nvPr>
            <p:ph type="title"/>
          </p:nvPr>
        </p:nvSpPr>
        <p:spPr>
          <a:xfrm>
            <a:off x="603250" y="304800"/>
            <a:ext cx="8540750" cy="927100"/>
          </a:xfrm>
        </p:spPr>
        <p:txBody>
          <a:bodyPr/>
          <a:lstStyle/>
          <a:p>
            <a:r>
              <a:rPr lang="zh-TW" altLang="en-US" sz="4000" b="1" dirty="0" smtClean="0">
                <a:solidFill>
                  <a:schemeClr val="tx1">
                    <a:lumMod val="65000"/>
                    <a:lumOff val="35000"/>
                  </a:schemeClr>
                </a:solidFill>
                <a:latin typeface="微軟正黑體" pitchFamily="34" charset="-120"/>
                <a:ea typeface="微軟正黑體" pitchFamily="34" charset="-120"/>
              </a:rPr>
              <a:t>勞工在事業場所外工作時間指導原則</a:t>
            </a:r>
            <a:endParaRPr lang="en-US" altLang="zh-TW" sz="4000" b="1" dirty="0" smtClean="0">
              <a:solidFill>
                <a:schemeClr val="tx1">
                  <a:lumMod val="65000"/>
                  <a:lumOff val="35000"/>
                </a:schemeClr>
              </a:solidFill>
              <a:latin typeface="微軟正黑體" pitchFamily="34" charset="-120"/>
              <a:ea typeface="微軟正黑體" pitchFamily="34" charset="-120"/>
            </a:endParaRPr>
          </a:p>
        </p:txBody>
      </p:sp>
      <p:sp>
        <p:nvSpPr>
          <p:cNvPr id="487427" name="Rectangle 3"/>
          <p:cNvSpPr>
            <a:spLocks noGrp="1" noRot="1" noChangeArrowheads="1"/>
          </p:cNvSpPr>
          <p:nvPr>
            <p:ph idx="1"/>
          </p:nvPr>
        </p:nvSpPr>
        <p:spPr>
          <a:xfrm>
            <a:off x="914400" y="1219200"/>
            <a:ext cx="7924800" cy="5334000"/>
          </a:xfrm>
        </p:spPr>
        <p:txBody>
          <a:bodyPr rtlCol="0">
            <a:normAutofit fontScale="92500"/>
          </a:bodyPr>
          <a:lstStyle/>
          <a:p>
            <a:pPr marL="274320" indent="-360000" fontAlgn="auto">
              <a:lnSpc>
                <a:spcPct val="120000"/>
              </a:lnSpc>
              <a:spcAft>
                <a:spcPts val="0"/>
              </a:spcAft>
              <a:buFont typeface="Wingdings" pitchFamily="2" charset="2"/>
              <a:buChar char="Ø"/>
              <a:defRPr/>
            </a:pPr>
            <a:r>
              <a:rPr lang="zh-TW" altLang="en-US" sz="2800" dirty="0" smtClean="0">
                <a:latin typeface="微軟正黑體" pitchFamily="34" charset="-120"/>
                <a:ea typeface="微軟正黑體" pitchFamily="34" charset="-120"/>
              </a:rPr>
              <a:t>指導原則主要內容如下</a:t>
            </a:r>
            <a:r>
              <a:rPr lang="en-US" altLang="zh-TW" sz="2800" dirty="0" smtClean="0">
                <a:latin typeface="微軟正黑體" pitchFamily="34" charset="-120"/>
                <a:ea typeface="微軟正黑體" pitchFamily="34" charset="-120"/>
              </a:rPr>
              <a:t>(</a:t>
            </a:r>
            <a:r>
              <a:rPr lang="zh-TW" altLang="en-US" sz="2800" dirty="0" smtClean="0">
                <a:latin typeface="微軟正黑體" pitchFamily="34" charset="-120"/>
                <a:ea typeface="微軟正黑體" pitchFamily="34" charset="-120"/>
              </a:rPr>
              <a:t>續</a:t>
            </a:r>
            <a:r>
              <a:rPr lang="en-US" altLang="zh-TW" sz="2800" dirty="0" smtClean="0">
                <a:latin typeface="微軟正黑體" pitchFamily="34" charset="-120"/>
                <a:ea typeface="微軟正黑體" pitchFamily="34" charset="-120"/>
              </a:rPr>
              <a:t>1)</a:t>
            </a:r>
            <a:r>
              <a:rPr lang="zh-TW" altLang="en-US" sz="2800" dirty="0" smtClean="0">
                <a:latin typeface="微軟正黑體" pitchFamily="34" charset="-120"/>
                <a:ea typeface="微軟正黑體" pitchFamily="34" charset="-120"/>
              </a:rPr>
              <a:t>：</a:t>
            </a:r>
            <a:endParaRPr lang="en-US" altLang="zh-TW" sz="2800" dirty="0" smtClean="0">
              <a:latin typeface="微軟正黑體" pitchFamily="34" charset="-120"/>
              <a:ea typeface="微軟正黑體" pitchFamily="34" charset="-120"/>
            </a:endParaRPr>
          </a:p>
          <a:p>
            <a:pPr marL="640080" lvl="1" indent="-360000" fontAlgn="auto">
              <a:lnSpc>
                <a:spcPct val="120000"/>
              </a:lnSpc>
              <a:spcAft>
                <a:spcPts val="0"/>
              </a:spcAft>
              <a:buFont typeface="Wingdings" pitchFamily="2" charset="2"/>
              <a:buChar char="ü"/>
              <a:defRPr/>
            </a:pPr>
            <a:r>
              <a:rPr lang="zh-TW" altLang="en-US" sz="2600" dirty="0" smtClean="0">
                <a:latin typeface="微軟正黑體" pitchFamily="34" charset="-120"/>
                <a:ea typeface="微軟正黑體" pitchFamily="34" charset="-120"/>
              </a:rPr>
              <a:t>有關延長工時部分：</a:t>
            </a:r>
            <a:endParaRPr lang="en-US" altLang="zh-TW" sz="2600" dirty="0" smtClean="0">
              <a:latin typeface="微軟正黑體" pitchFamily="34" charset="-120"/>
              <a:ea typeface="微軟正黑體" pitchFamily="34" charset="-120"/>
            </a:endParaRPr>
          </a:p>
          <a:p>
            <a:pPr lvl="2" indent="-360000" fontAlgn="auto">
              <a:lnSpc>
                <a:spcPct val="120000"/>
              </a:lnSpc>
              <a:spcAft>
                <a:spcPts val="0"/>
              </a:spcAft>
              <a:buFont typeface="Wingdings 2"/>
              <a:buChar char=""/>
              <a:defRPr/>
            </a:pPr>
            <a:r>
              <a:rPr lang="zh-TW" altLang="en-US" sz="2600" dirty="0" smtClean="0">
                <a:latin typeface="微軟正黑體" pitchFamily="34" charset="-120"/>
                <a:ea typeface="微軟正黑體" pitchFamily="34" charset="-120"/>
              </a:rPr>
              <a:t>雇主使勞工延長工時者，應記載交付工作之起始時間。</a:t>
            </a:r>
            <a:r>
              <a:rPr lang="zh-TW" altLang="en-US" sz="2600" u="sng" dirty="0" smtClean="0">
                <a:solidFill>
                  <a:schemeClr val="accent5">
                    <a:lumMod val="50000"/>
                  </a:schemeClr>
                </a:solidFill>
                <a:latin typeface="微軟正黑體" pitchFamily="34" charset="-120"/>
                <a:ea typeface="微軟正黑體" pitchFamily="34" charset="-120"/>
              </a:rPr>
              <a:t>勞工可自行記錄工作起迄時間，輔以通訊紀錄等送交雇主補登。</a:t>
            </a:r>
            <a:endParaRPr lang="en-US" altLang="zh-TW" sz="2600" u="sng" dirty="0" smtClean="0">
              <a:solidFill>
                <a:schemeClr val="accent5">
                  <a:lumMod val="50000"/>
                </a:schemeClr>
              </a:solidFill>
              <a:latin typeface="微軟正黑體" pitchFamily="34" charset="-120"/>
              <a:ea typeface="微軟正黑體" pitchFamily="34" charset="-120"/>
            </a:endParaRPr>
          </a:p>
          <a:p>
            <a:pPr lvl="2" indent="-360000" fontAlgn="auto">
              <a:lnSpc>
                <a:spcPct val="120000"/>
              </a:lnSpc>
              <a:spcAft>
                <a:spcPts val="0"/>
              </a:spcAft>
              <a:buFont typeface="Wingdings 2"/>
              <a:buChar char=""/>
              <a:defRPr/>
            </a:pPr>
            <a:r>
              <a:rPr lang="zh-TW" altLang="en-US" sz="2600" dirty="0" smtClean="0">
                <a:latin typeface="微軟正黑體" pitchFamily="34" charset="-120"/>
                <a:ea typeface="微軟正黑體" pitchFamily="34" charset="-120"/>
              </a:rPr>
              <a:t>勞工於正常工時將結束時，認應繼續工作始能完成交付工作者，</a:t>
            </a:r>
            <a:r>
              <a:rPr lang="zh-TW" altLang="zh-TW" sz="2600" u="sng" dirty="0" smtClean="0">
                <a:solidFill>
                  <a:schemeClr val="accent5">
                    <a:lumMod val="50000"/>
                  </a:schemeClr>
                </a:solidFill>
                <a:latin typeface="微軟正黑體" pitchFamily="34" charset="-120"/>
                <a:ea typeface="微軟正黑體" pitchFamily="34" charset="-120"/>
              </a:rPr>
              <a:t>經雇主使勞工延長工作時間</a:t>
            </a:r>
            <a:r>
              <a:rPr lang="zh-TW" altLang="zh-TW" sz="2600" dirty="0" smtClean="0">
                <a:solidFill>
                  <a:schemeClr val="accent5">
                    <a:lumMod val="50000"/>
                  </a:schemeClr>
                </a:solidFill>
                <a:latin typeface="微軟正黑體" pitchFamily="34" charset="-120"/>
                <a:ea typeface="微軟正黑體" pitchFamily="34" charset="-120"/>
              </a:rPr>
              <a:t>，</a:t>
            </a:r>
            <a:r>
              <a:rPr lang="zh-TW" altLang="en-US" sz="2600" u="sng" dirty="0" smtClean="0">
                <a:solidFill>
                  <a:schemeClr val="accent5">
                    <a:lumMod val="50000"/>
                  </a:schemeClr>
                </a:solidFill>
                <a:latin typeface="微軟正黑體" pitchFamily="34" charset="-120"/>
                <a:ea typeface="微軟正黑體" pitchFamily="34" charset="-120"/>
              </a:rPr>
              <a:t>於完成工作後透過雙方約定方式回報雇主記載之。</a:t>
            </a:r>
            <a:endParaRPr lang="en-US" altLang="zh-TW" sz="2600" u="sng" dirty="0" smtClean="0">
              <a:solidFill>
                <a:schemeClr val="accent5">
                  <a:lumMod val="50000"/>
                </a:schemeClr>
              </a:solidFill>
              <a:latin typeface="微軟正黑體" pitchFamily="34" charset="-120"/>
              <a:ea typeface="微軟正黑體" pitchFamily="34" charset="-120"/>
            </a:endParaRPr>
          </a:p>
          <a:p>
            <a:pPr lvl="2" indent="-360000" fontAlgn="auto">
              <a:lnSpc>
                <a:spcPct val="120000"/>
              </a:lnSpc>
              <a:spcAft>
                <a:spcPts val="0"/>
              </a:spcAft>
              <a:buFont typeface="Wingdings 2"/>
              <a:buChar char=""/>
              <a:defRPr/>
            </a:pPr>
            <a:r>
              <a:rPr lang="zh-TW" altLang="en-US" sz="2600" dirty="0" smtClean="0">
                <a:latin typeface="微軟正黑體" pitchFamily="34" charset="-120"/>
                <a:ea typeface="微軟正黑體" pitchFamily="34" charset="-120"/>
              </a:rPr>
              <a:t>勞雇雙方得事先約定一定時數內免回報及徵得雇主同意，於工作完成後，雇主應記載勞工回報實際延長工作時間之時數。</a:t>
            </a:r>
            <a:endParaRPr lang="en-US" altLang="zh-TW" sz="2600" dirty="0" smtClean="0">
              <a:latin typeface="微軟正黑體" pitchFamily="34" charset="-120"/>
              <a:ea typeface="微軟正黑體" pitchFamily="34" charset="-120"/>
            </a:endParaRPr>
          </a:p>
        </p:txBody>
      </p:sp>
    </p:spTree>
  </p:cSld>
  <p:clrMapOvr>
    <a:masterClrMapping/>
  </p:clrMapOv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Rot="1" noChangeArrowheads="1"/>
          </p:cNvSpPr>
          <p:nvPr>
            <p:ph type="title"/>
          </p:nvPr>
        </p:nvSpPr>
        <p:spPr>
          <a:xfrm>
            <a:off x="457200" y="228600"/>
            <a:ext cx="8540750" cy="927100"/>
          </a:xfrm>
        </p:spPr>
        <p:txBody>
          <a:bodyPr/>
          <a:lstStyle/>
          <a:p>
            <a:r>
              <a:rPr lang="zh-TW" altLang="en-US" sz="4000" b="1" dirty="0" smtClean="0">
                <a:solidFill>
                  <a:schemeClr val="tx1">
                    <a:lumMod val="65000"/>
                    <a:lumOff val="35000"/>
                  </a:schemeClr>
                </a:solidFill>
                <a:latin typeface="微軟正黑體" pitchFamily="34" charset="-120"/>
                <a:ea typeface="微軟正黑體" pitchFamily="34" charset="-120"/>
              </a:rPr>
              <a:t>勞工在事業場所外工作時間指導原則</a:t>
            </a:r>
            <a:endParaRPr lang="en-US" altLang="zh-TW" sz="4000" b="1" dirty="0" smtClean="0">
              <a:solidFill>
                <a:schemeClr val="tx1">
                  <a:lumMod val="65000"/>
                  <a:lumOff val="35000"/>
                </a:schemeClr>
              </a:solidFill>
              <a:latin typeface="微軟正黑體" pitchFamily="34" charset="-120"/>
              <a:ea typeface="微軟正黑體" pitchFamily="34" charset="-120"/>
            </a:endParaRPr>
          </a:p>
        </p:txBody>
      </p:sp>
      <p:sp>
        <p:nvSpPr>
          <p:cNvPr id="40963" name="Rectangle 3"/>
          <p:cNvSpPr>
            <a:spLocks noGrp="1" noRot="1" noChangeArrowheads="1"/>
          </p:cNvSpPr>
          <p:nvPr>
            <p:ph idx="1"/>
          </p:nvPr>
        </p:nvSpPr>
        <p:spPr>
          <a:xfrm>
            <a:off x="762000" y="1447800"/>
            <a:ext cx="8053387" cy="4730750"/>
          </a:xfrm>
        </p:spPr>
        <p:txBody>
          <a:bodyPr/>
          <a:lstStyle/>
          <a:p>
            <a:pPr indent="-358775">
              <a:lnSpc>
                <a:spcPct val="120000"/>
              </a:lnSpc>
              <a:buFont typeface="Wingdings" pitchFamily="2" charset="2"/>
              <a:buChar char="Ø"/>
            </a:pPr>
            <a:r>
              <a:rPr lang="zh-TW" altLang="en-US" sz="2800" dirty="0" smtClean="0">
                <a:latin typeface="微軟正黑體" pitchFamily="34" charset="-120"/>
                <a:ea typeface="微軟正黑體" pitchFamily="34" charset="-120"/>
              </a:rPr>
              <a:t>指導原則主要內容如下</a:t>
            </a:r>
            <a:r>
              <a:rPr lang="en-US" altLang="zh-TW" sz="2800" dirty="0" smtClean="0">
                <a:latin typeface="微軟正黑體" pitchFamily="34" charset="-120"/>
                <a:ea typeface="微軟正黑體" pitchFamily="34" charset="-120"/>
              </a:rPr>
              <a:t>(</a:t>
            </a:r>
            <a:r>
              <a:rPr lang="zh-TW" altLang="en-US" sz="2800" dirty="0" smtClean="0">
                <a:latin typeface="微軟正黑體" pitchFamily="34" charset="-120"/>
                <a:ea typeface="微軟正黑體" pitchFamily="34" charset="-120"/>
              </a:rPr>
              <a:t>續</a:t>
            </a:r>
            <a:r>
              <a:rPr lang="en-US" altLang="zh-TW" sz="2800" dirty="0" smtClean="0">
                <a:latin typeface="微軟正黑體" pitchFamily="34" charset="-120"/>
                <a:ea typeface="微軟正黑體" pitchFamily="34" charset="-120"/>
              </a:rPr>
              <a:t>2)</a:t>
            </a:r>
            <a:r>
              <a:rPr lang="zh-TW" altLang="en-US" sz="2800" dirty="0" smtClean="0">
                <a:latin typeface="微軟正黑體" pitchFamily="34" charset="-120"/>
                <a:ea typeface="微軟正黑體" pitchFamily="34" charset="-120"/>
              </a:rPr>
              <a:t>：</a:t>
            </a:r>
            <a:endParaRPr lang="en-US" altLang="zh-TW" sz="2800" dirty="0" smtClean="0">
              <a:latin typeface="微軟正黑體" pitchFamily="34" charset="-120"/>
              <a:ea typeface="微軟正黑體" pitchFamily="34" charset="-120"/>
            </a:endParaRPr>
          </a:p>
          <a:p>
            <a:pPr lvl="1" indent="-358775">
              <a:lnSpc>
                <a:spcPct val="120000"/>
              </a:lnSpc>
              <a:buFont typeface="Wingdings" pitchFamily="2" charset="2"/>
              <a:buChar char="ü"/>
            </a:pPr>
            <a:r>
              <a:rPr lang="zh-TW" altLang="en-US" sz="2600" dirty="0" smtClean="0">
                <a:latin typeface="微軟正黑體" pitchFamily="34" charset="-120"/>
                <a:ea typeface="微軟正黑體" pitchFamily="34" charset="-120"/>
              </a:rPr>
              <a:t>對於在事業場所外從事工作之勞工，</a:t>
            </a:r>
            <a:r>
              <a:rPr lang="zh-TW" altLang="en-US" sz="2600" u="sng" dirty="0" smtClean="0">
                <a:solidFill>
                  <a:schemeClr val="accent5">
                    <a:lumMod val="50000"/>
                  </a:schemeClr>
                </a:solidFill>
                <a:latin typeface="微軟正黑體" pitchFamily="34" charset="-120"/>
                <a:ea typeface="微軟正黑體" pitchFamily="34" charset="-120"/>
              </a:rPr>
              <a:t>雇主除仍應逐日記載勞工出勤情形，</a:t>
            </a:r>
            <a:r>
              <a:rPr lang="zh-TW" altLang="en-US" sz="2600" dirty="0" smtClean="0">
                <a:latin typeface="微軟正黑體" pitchFamily="34" charset="-120"/>
                <a:ea typeface="微軟正黑體" pitchFamily="34" charset="-120"/>
              </a:rPr>
              <a:t>記載方式非以簽到簿或出勤卡為限，如行車紀錄器、</a:t>
            </a:r>
            <a:r>
              <a:rPr lang="en-US" altLang="en-US" sz="2600" dirty="0" smtClean="0">
                <a:latin typeface="微軟正黑體" pitchFamily="34" charset="-120"/>
                <a:ea typeface="微軟正黑體" pitchFamily="34" charset="-120"/>
              </a:rPr>
              <a:t>GPS</a:t>
            </a:r>
            <a:r>
              <a:rPr lang="zh-TW" altLang="en-US" sz="2600" dirty="0" smtClean="0">
                <a:latin typeface="微軟正黑體" pitchFamily="34" charset="-120"/>
                <a:ea typeface="微軟正黑體" pitchFamily="34" charset="-120"/>
              </a:rPr>
              <a:t>紀錄器、手機打卡、網路回報、客戶簽單、通訊軟體、發稿紀錄、駛車憑單（派車單）及其他可供稽核出勤紀錄之工具。</a:t>
            </a:r>
            <a:r>
              <a:rPr lang="zh-TW" altLang="en-US" sz="2600" u="sng" dirty="0" smtClean="0">
                <a:solidFill>
                  <a:schemeClr val="accent5">
                    <a:lumMod val="50000"/>
                  </a:schemeClr>
                </a:solidFill>
                <a:latin typeface="微軟正黑體" pitchFamily="34" charset="-120"/>
                <a:ea typeface="微軟正黑體" pitchFamily="34" charset="-120"/>
              </a:rPr>
              <a:t>雇主於接受勞動檢查時，應提出書面紀錄。</a:t>
            </a:r>
            <a:endParaRPr lang="en-US" altLang="zh-TW" sz="2600" u="sng" dirty="0" smtClean="0">
              <a:solidFill>
                <a:schemeClr val="accent5">
                  <a:lumMod val="50000"/>
                </a:schemeClr>
              </a:solidFill>
              <a:latin typeface="微軟正黑體" pitchFamily="34" charset="-120"/>
              <a:ea typeface="微軟正黑體" pitchFamily="34" charset="-120"/>
            </a:endParaRPr>
          </a:p>
        </p:txBody>
      </p:sp>
    </p:spTree>
  </p:cSld>
  <p:clrMapOvr>
    <a:masterClrMapping/>
  </p:clrMapOv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zh-TW" altLang="en-US" dirty="0">
                <a:latin typeface="微軟正黑體" panose="020B0604030504040204" pitchFamily="34" charset="-120"/>
                <a:ea typeface="微軟正黑體" panose="020B0604030504040204" pitchFamily="34" charset="-120"/>
              </a:rPr>
              <a:t>勞資會議報核</a:t>
            </a:r>
            <a:r>
              <a:rPr lang="zh-TW" altLang="en-US" dirty="0" smtClean="0">
                <a:latin typeface="微軟正黑體" panose="020B0604030504040204" pitchFamily="34" charset="-120"/>
                <a:ea typeface="微軟正黑體" panose="020B0604030504040204" pitchFamily="34" charset="-120"/>
              </a:rPr>
              <a:t>注意事項</a:t>
            </a:r>
            <a:endParaRPr lang="zh-TW" altLang="en-US" dirty="0">
              <a:latin typeface="微軟正黑體" panose="020B0604030504040204" pitchFamily="34" charset="-120"/>
              <a:ea typeface="微軟正黑體" panose="020B0604030504040204" pitchFamily="34" charset="-120"/>
            </a:endParaRPr>
          </a:p>
        </p:txBody>
      </p:sp>
      <p:sp>
        <p:nvSpPr>
          <p:cNvPr id="3" name="內容版面配置區 2"/>
          <p:cNvSpPr>
            <a:spLocks noGrp="1"/>
          </p:cNvSpPr>
          <p:nvPr>
            <p:ph idx="1"/>
          </p:nvPr>
        </p:nvSpPr>
        <p:spPr/>
        <p:txBody>
          <a:bodyPr>
            <a:normAutofit fontScale="62500" lnSpcReduction="20000"/>
          </a:bodyPr>
          <a:lstStyle/>
          <a:p>
            <a:r>
              <a:rPr lang="zh-TW" altLang="en-US" dirty="0">
                <a:latin typeface="微軟正黑體" panose="020B0604030504040204" pitchFamily="34" charset="-120"/>
                <a:ea typeface="微軟正黑體" panose="020B0604030504040204" pitchFamily="34" charset="-120"/>
              </a:rPr>
              <a:t>依勞基法第</a:t>
            </a:r>
            <a:r>
              <a:rPr lang="en-US" altLang="zh-TW" dirty="0">
                <a:latin typeface="微軟正黑體" panose="020B0604030504040204" pitchFamily="34" charset="-120"/>
                <a:ea typeface="微軟正黑體" panose="020B0604030504040204" pitchFamily="34" charset="-120"/>
              </a:rPr>
              <a:t>83</a:t>
            </a:r>
            <a:r>
              <a:rPr lang="zh-TW" altLang="en-US" dirty="0">
                <a:latin typeface="微軟正黑體" panose="020B0604030504040204" pitchFamily="34" charset="-120"/>
                <a:ea typeface="微軟正黑體" panose="020B0604030504040204" pitchFamily="34" charset="-120"/>
              </a:rPr>
              <a:t>條及勞資會議實施辦法規定，適用勞動基準法之事業單位應舉辦勞資會議，其分支機構人數在</a:t>
            </a:r>
            <a:r>
              <a:rPr lang="en-US" altLang="zh-TW" dirty="0">
                <a:latin typeface="微軟正黑體" panose="020B0604030504040204" pitchFamily="34" charset="-120"/>
                <a:ea typeface="微軟正黑體" panose="020B0604030504040204" pitchFamily="34" charset="-120"/>
              </a:rPr>
              <a:t>30</a:t>
            </a:r>
            <a:r>
              <a:rPr lang="zh-TW" altLang="en-US" dirty="0">
                <a:latin typeface="微軟正黑體" panose="020B0604030504040204" pitchFamily="34" charset="-120"/>
                <a:ea typeface="微軟正黑體" panose="020B0604030504040204" pitchFamily="34" charset="-120"/>
              </a:rPr>
              <a:t>人以上者，亦應分別舉辦之。</a:t>
            </a:r>
          </a:p>
          <a:p>
            <a:endParaRPr lang="zh-TW" altLang="en-US" dirty="0">
              <a:latin typeface="微軟正黑體" panose="020B0604030504040204" pitchFamily="34" charset="-120"/>
              <a:ea typeface="微軟正黑體" panose="020B0604030504040204" pitchFamily="34" charset="-120"/>
            </a:endParaRPr>
          </a:p>
          <a:p>
            <a:r>
              <a:rPr lang="zh-TW" altLang="en-US" dirty="0">
                <a:latin typeface="微軟正黑體" panose="020B0604030504040204" pitchFamily="34" charset="-120"/>
                <a:ea typeface="微軟正黑體" panose="020B0604030504040204" pitchFamily="34" charset="-120"/>
              </a:rPr>
              <a:t>一、勞資雙方同數代表，舉行定期會議。	</a:t>
            </a:r>
          </a:p>
          <a:p>
            <a:endParaRPr lang="zh-TW" altLang="en-US" dirty="0">
              <a:latin typeface="微軟正黑體" panose="020B0604030504040204" pitchFamily="34" charset="-120"/>
              <a:ea typeface="微軟正黑體" panose="020B0604030504040204" pitchFamily="34" charset="-120"/>
            </a:endParaRPr>
          </a:p>
          <a:p>
            <a:r>
              <a:rPr lang="zh-TW" altLang="en-US" dirty="0">
                <a:latin typeface="微軟正黑體" panose="020B0604030504040204" pitchFamily="34" charset="-120"/>
                <a:ea typeface="微軟正黑體" panose="020B0604030504040204" pitchFamily="34" charset="-120"/>
              </a:rPr>
              <a:t>二、勞方及資方代表各為</a:t>
            </a:r>
            <a:r>
              <a:rPr lang="en-US" altLang="zh-TW" dirty="0">
                <a:latin typeface="微軟正黑體" panose="020B0604030504040204" pitchFamily="34" charset="-120"/>
                <a:ea typeface="微軟正黑體" panose="020B0604030504040204" pitchFamily="34" charset="-120"/>
              </a:rPr>
              <a:t>2</a:t>
            </a:r>
            <a:r>
              <a:rPr lang="zh-TW" altLang="en-US" dirty="0">
                <a:latin typeface="微軟正黑體" panose="020B0604030504040204" pitchFamily="34" charset="-120"/>
                <a:ea typeface="微軟正黑體" panose="020B0604030504040204" pitchFamily="34" charset="-120"/>
              </a:rPr>
              <a:t>人至</a:t>
            </a:r>
            <a:r>
              <a:rPr lang="en-US" altLang="zh-TW" dirty="0">
                <a:latin typeface="微軟正黑體" panose="020B0604030504040204" pitchFamily="34" charset="-120"/>
                <a:ea typeface="微軟正黑體" panose="020B0604030504040204" pitchFamily="34" charset="-120"/>
              </a:rPr>
              <a:t>15</a:t>
            </a:r>
            <a:r>
              <a:rPr lang="zh-TW" altLang="en-US" dirty="0">
                <a:latin typeface="微軟正黑體" panose="020B0604030504040204" pitchFamily="34" charset="-120"/>
                <a:ea typeface="微軟正黑體" panose="020B0604030504040204" pitchFamily="34" charset="-120"/>
              </a:rPr>
              <a:t>人。但事業單位人數在</a:t>
            </a:r>
            <a:r>
              <a:rPr lang="en-US" altLang="zh-TW" dirty="0">
                <a:latin typeface="微軟正黑體" panose="020B0604030504040204" pitchFamily="34" charset="-120"/>
                <a:ea typeface="微軟正黑體" panose="020B0604030504040204" pitchFamily="34" charset="-120"/>
              </a:rPr>
              <a:t>100</a:t>
            </a:r>
            <a:r>
              <a:rPr lang="zh-TW" altLang="en-US" dirty="0">
                <a:latin typeface="微軟正黑體" panose="020B0604030504040204" pitchFamily="34" charset="-120"/>
                <a:ea typeface="微軟正黑體" panose="020B0604030504040204" pitchFamily="34" charset="-120"/>
              </a:rPr>
              <a:t>人以  </a:t>
            </a:r>
          </a:p>
          <a:p>
            <a:r>
              <a:rPr lang="zh-TW" altLang="en-US" dirty="0">
                <a:latin typeface="微軟正黑體" panose="020B0604030504040204" pitchFamily="34" charset="-120"/>
                <a:ea typeface="微軟正黑體" panose="020B0604030504040204" pitchFamily="34" charset="-120"/>
              </a:rPr>
              <a:t>      上者，各不得少於</a:t>
            </a:r>
            <a:r>
              <a:rPr lang="en-US" altLang="zh-TW" dirty="0">
                <a:latin typeface="微軟正黑體" panose="020B0604030504040204" pitchFamily="34" charset="-120"/>
                <a:ea typeface="微軟正黑體" panose="020B0604030504040204" pitchFamily="34" charset="-120"/>
              </a:rPr>
              <a:t>5</a:t>
            </a:r>
            <a:r>
              <a:rPr lang="zh-TW" altLang="en-US" dirty="0">
                <a:latin typeface="微軟正黑體" panose="020B0604030504040204" pitchFamily="34" charset="-120"/>
                <a:ea typeface="微軟正黑體" panose="020B0604030504040204" pitchFamily="34" charset="-120"/>
              </a:rPr>
              <a:t>人。事業單位人數在</a:t>
            </a:r>
            <a:r>
              <a:rPr lang="en-US" altLang="zh-TW" dirty="0">
                <a:latin typeface="微軟正黑體" panose="020B0604030504040204" pitchFamily="34" charset="-120"/>
                <a:ea typeface="微軟正黑體" panose="020B0604030504040204" pitchFamily="34" charset="-120"/>
              </a:rPr>
              <a:t>3</a:t>
            </a:r>
            <a:r>
              <a:rPr lang="zh-TW" altLang="en-US" dirty="0">
                <a:latin typeface="微軟正黑體" panose="020B0604030504040204" pitchFamily="34" charset="-120"/>
                <a:ea typeface="微軟正黑體" panose="020B0604030504040204" pitchFamily="34" charset="-120"/>
              </a:rPr>
              <a:t>人以下者，勞雇雙方</a:t>
            </a:r>
          </a:p>
          <a:p>
            <a:r>
              <a:rPr lang="zh-TW" altLang="en-US" dirty="0">
                <a:latin typeface="微軟正黑體" panose="020B0604030504040204" pitchFamily="34" charset="-120"/>
                <a:ea typeface="微軟正黑體" panose="020B0604030504040204" pitchFamily="34" charset="-120"/>
              </a:rPr>
              <a:t>      為勞資會議當然委員。	</a:t>
            </a:r>
          </a:p>
          <a:p>
            <a:endParaRPr lang="zh-TW" altLang="en-US" dirty="0">
              <a:latin typeface="微軟正黑體" panose="020B0604030504040204" pitchFamily="34" charset="-120"/>
              <a:ea typeface="微軟正黑體" panose="020B0604030504040204" pitchFamily="34" charset="-120"/>
            </a:endParaRPr>
          </a:p>
          <a:p>
            <a:r>
              <a:rPr lang="zh-TW" altLang="en-US" dirty="0">
                <a:latin typeface="微軟正黑體" panose="020B0604030504040204" pitchFamily="34" charset="-120"/>
                <a:ea typeface="微軟正黑體" panose="020B0604030504040204" pitchFamily="34" charset="-120"/>
              </a:rPr>
              <a:t>三、勞資會議代表選出或派定後，事業單位應於</a:t>
            </a:r>
            <a:r>
              <a:rPr lang="en-US" altLang="zh-TW" dirty="0">
                <a:latin typeface="微軟正黑體" panose="020B0604030504040204" pitchFamily="34" charset="-120"/>
                <a:ea typeface="微軟正黑體" panose="020B0604030504040204" pitchFamily="34" charset="-120"/>
              </a:rPr>
              <a:t>15</a:t>
            </a:r>
            <a:r>
              <a:rPr lang="zh-TW" altLang="en-US" dirty="0">
                <a:latin typeface="微軟正黑體" panose="020B0604030504040204" pitchFamily="34" charset="-120"/>
                <a:ea typeface="微軟正黑體" panose="020B0604030504040204" pitchFamily="34" charset="-120"/>
              </a:rPr>
              <a:t>日內報請當地</a:t>
            </a:r>
            <a:r>
              <a:rPr lang="zh-TW" altLang="en-US" dirty="0" smtClean="0">
                <a:latin typeface="微軟正黑體" panose="020B0604030504040204" pitchFamily="34" charset="-120"/>
                <a:ea typeface="微軟正黑體" panose="020B0604030504040204" pitchFamily="34" charset="-120"/>
              </a:rPr>
              <a:t>勞</a:t>
            </a:r>
          </a:p>
          <a:p>
            <a:r>
              <a:rPr lang="zh-TW" altLang="en-US" dirty="0">
                <a:latin typeface="微軟正黑體" panose="020B0604030504040204" pitchFamily="34" charset="-120"/>
                <a:ea typeface="微軟正黑體" panose="020B0604030504040204" pitchFamily="34" charset="-120"/>
              </a:rPr>
              <a:t>      工主管機關備查；遞補、補選或改派時，亦同。	</a:t>
            </a:r>
          </a:p>
          <a:p>
            <a:endParaRPr lang="zh-TW" altLang="en-US" dirty="0">
              <a:latin typeface="微軟正黑體" panose="020B0604030504040204" pitchFamily="34" charset="-120"/>
              <a:ea typeface="微軟正黑體" panose="020B0604030504040204" pitchFamily="34" charset="-120"/>
            </a:endParaRPr>
          </a:p>
          <a:p>
            <a:r>
              <a:rPr lang="zh-TW" altLang="en-US" dirty="0">
                <a:latin typeface="微軟正黑體" panose="020B0604030504040204" pitchFamily="34" charset="-120"/>
                <a:ea typeface="微軟正黑體" panose="020B0604030504040204" pitchFamily="34" charset="-120"/>
              </a:rPr>
              <a:t>四、勞資會議代表之任期為</a:t>
            </a:r>
            <a:r>
              <a:rPr lang="en-US" altLang="zh-TW" dirty="0">
                <a:latin typeface="微軟正黑體" panose="020B0604030504040204" pitchFamily="34" charset="-120"/>
                <a:ea typeface="微軟正黑體" panose="020B0604030504040204" pitchFamily="34" charset="-120"/>
              </a:rPr>
              <a:t>4</a:t>
            </a:r>
            <a:r>
              <a:rPr lang="zh-TW" altLang="en-US" dirty="0">
                <a:latin typeface="微軟正黑體" panose="020B0604030504040204" pitchFamily="34" charset="-120"/>
                <a:ea typeface="微軟正黑體" panose="020B0604030504040204" pitchFamily="34" charset="-120"/>
              </a:rPr>
              <a:t>年，代表連選得連任</a:t>
            </a:r>
            <a:r>
              <a:rPr lang="zh-TW" altLang="en-US" dirty="0" smtClean="0">
                <a:latin typeface="微軟正黑體" panose="020B0604030504040204" pitchFamily="34" charset="-120"/>
                <a:ea typeface="微軟正黑體" panose="020B0604030504040204" pitchFamily="34" charset="-120"/>
              </a:rPr>
              <a:t>。</a:t>
            </a:r>
            <a:endParaRPr lang="en-US" altLang="zh-TW" dirty="0" smtClean="0">
              <a:latin typeface="微軟正黑體" panose="020B0604030504040204" pitchFamily="34" charset="-120"/>
              <a:ea typeface="微軟正黑體" panose="020B0604030504040204" pitchFamily="34" charset="-120"/>
            </a:endParaRPr>
          </a:p>
          <a:p>
            <a:endParaRPr lang="en-US" altLang="zh-TW" dirty="0">
              <a:latin typeface="微軟正黑體" panose="020B0604030504040204" pitchFamily="34" charset="-120"/>
              <a:ea typeface="微軟正黑體" panose="020B0604030504040204" pitchFamily="34" charset="-120"/>
            </a:endParaRPr>
          </a:p>
          <a:p>
            <a:r>
              <a:rPr lang="zh-TW" altLang="en-US" dirty="0">
                <a:latin typeface="微軟正黑體" panose="020B0604030504040204" pitchFamily="34" charset="-120"/>
                <a:ea typeface="微軟正黑體" panose="020B0604030504040204" pitchFamily="34" charset="-120"/>
              </a:rPr>
              <a:t>如有相關勞資會議報核問題，請逕洽本局勞資關係</a:t>
            </a:r>
            <a:r>
              <a:rPr lang="zh-TW" altLang="en-US" dirty="0" smtClean="0">
                <a:latin typeface="微軟正黑體" panose="020B0604030504040204" pitchFamily="34" charset="-120"/>
                <a:ea typeface="微軟正黑體" panose="020B0604030504040204" pitchFamily="34" charset="-120"/>
              </a:rPr>
              <a:t>科電話</a:t>
            </a:r>
            <a:r>
              <a:rPr lang="zh-TW" altLang="en-US" dirty="0">
                <a:latin typeface="微軟正黑體" panose="020B0604030504040204" pitchFamily="34" charset="-120"/>
                <a:ea typeface="微軟正黑體" panose="020B0604030504040204" pitchFamily="34" charset="-120"/>
              </a:rPr>
              <a:t>：</a:t>
            </a:r>
            <a:r>
              <a:rPr lang="en-US" altLang="zh-TW" dirty="0">
                <a:latin typeface="微軟正黑體" panose="020B0604030504040204" pitchFamily="34" charset="-120"/>
                <a:ea typeface="微軟正黑體" panose="020B0604030504040204" pitchFamily="34" charset="-120"/>
              </a:rPr>
              <a:t>03-3386225</a:t>
            </a:r>
            <a:r>
              <a:rPr lang="zh-TW" altLang="en-US" dirty="0">
                <a:latin typeface="微軟正黑體" panose="020B0604030504040204" pitchFamily="34" charset="-120"/>
                <a:ea typeface="微軟正黑體" panose="020B0604030504040204" pitchFamily="34" charset="-120"/>
              </a:rPr>
              <a:t>。</a:t>
            </a:r>
          </a:p>
        </p:txBody>
      </p:sp>
    </p:spTree>
    <p:extLst>
      <p:ext uri="{BB962C8B-B14F-4D97-AF65-F5344CB8AC3E}">
        <p14:creationId xmlns:p14="http://schemas.microsoft.com/office/powerpoint/2010/main" val="368154765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latin typeface="微軟正黑體" panose="020B0604030504040204" pitchFamily="34" charset="-120"/>
                <a:ea typeface="微軟正黑體" panose="020B0604030504040204" pitchFamily="34" charset="-120"/>
              </a:rPr>
              <a:t>法定雇主義務</a:t>
            </a:r>
            <a:endParaRPr lang="zh-TW" altLang="en-US" dirty="0"/>
          </a:p>
        </p:txBody>
      </p:sp>
      <p:sp>
        <p:nvSpPr>
          <p:cNvPr id="3" name="內容版面配置區 2"/>
          <p:cNvSpPr>
            <a:spLocks noGrp="1"/>
          </p:cNvSpPr>
          <p:nvPr>
            <p:ph idx="1"/>
          </p:nvPr>
        </p:nvSpPr>
        <p:spPr/>
        <p:txBody>
          <a:bodyPr/>
          <a:lstStyle/>
          <a:p>
            <a:r>
              <a:rPr lang="zh-TW" altLang="en-US" dirty="0">
                <a:latin typeface="微軟正黑體" panose="020B0604030504040204" pitchFamily="34" charset="-120"/>
                <a:ea typeface="微軟正黑體" panose="020B0604030504040204" pitchFamily="34" charset="-120"/>
              </a:rPr>
              <a:t>雇主不得主張勞工工作性質特殊（如外勤、司機、業務）</a:t>
            </a:r>
            <a:r>
              <a:rPr lang="zh-TW" altLang="en-US" dirty="0" smtClean="0">
                <a:latin typeface="微軟正黑體" panose="020B0604030504040204" pitchFamily="34" charset="-120"/>
                <a:ea typeface="微軟正黑體" panose="020B0604030504040204" pitchFamily="34" charset="-120"/>
              </a:rPr>
              <a:t>，而</a:t>
            </a:r>
            <a:r>
              <a:rPr lang="zh-TW" altLang="en-US" dirty="0">
                <a:latin typeface="微軟正黑體" panose="020B0604030504040204" pitchFamily="34" charset="-120"/>
                <a:ea typeface="微軟正黑體" panose="020B0604030504040204" pitchFamily="34" charset="-120"/>
              </a:rPr>
              <a:t>不置備出勤記錄。</a:t>
            </a:r>
          </a:p>
          <a:p>
            <a:r>
              <a:rPr lang="zh-TW" altLang="en-US" dirty="0">
                <a:latin typeface="微軟正黑體" panose="020B0604030504040204" pitchFamily="34" charset="-120"/>
                <a:ea typeface="微軟正黑體" panose="020B0604030504040204" pitchFamily="34" charset="-120"/>
              </a:rPr>
              <a:t>（勞動部</a:t>
            </a:r>
            <a:r>
              <a:rPr lang="en-US" altLang="zh-TW" dirty="0">
                <a:latin typeface="微軟正黑體" panose="020B0604030504040204" pitchFamily="34" charset="-120"/>
                <a:ea typeface="微軟正黑體" panose="020B0604030504040204" pitchFamily="34" charset="-120"/>
              </a:rPr>
              <a:t>104</a:t>
            </a:r>
            <a:r>
              <a:rPr lang="zh-TW" altLang="en-US" dirty="0">
                <a:latin typeface="微軟正黑體" panose="020B0604030504040204" pitchFamily="34" charset="-120"/>
                <a:ea typeface="微軟正黑體" panose="020B0604030504040204" pitchFamily="34" charset="-120"/>
              </a:rPr>
              <a:t>年</a:t>
            </a:r>
            <a:r>
              <a:rPr lang="en-US" altLang="zh-TW" dirty="0">
                <a:latin typeface="微軟正黑體" panose="020B0604030504040204" pitchFamily="34" charset="-120"/>
                <a:ea typeface="微軟正黑體" panose="020B0604030504040204" pitchFamily="34" charset="-120"/>
              </a:rPr>
              <a:t>5</a:t>
            </a:r>
            <a:r>
              <a:rPr lang="zh-TW" altLang="en-US" dirty="0">
                <a:latin typeface="微軟正黑體" panose="020B0604030504040204" pitchFamily="34" charset="-120"/>
                <a:ea typeface="微軟正黑體" panose="020B0604030504040204" pitchFamily="34" charset="-120"/>
              </a:rPr>
              <a:t>月</a:t>
            </a:r>
            <a:r>
              <a:rPr lang="en-US" altLang="zh-TW" dirty="0">
                <a:latin typeface="微軟正黑體" panose="020B0604030504040204" pitchFamily="34" charset="-120"/>
                <a:ea typeface="微軟正黑體" panose="020B0604030504040204" pitchFamily="34" charset="-120"/>
              </a:rPr>
              <a:t>6</a:t>
            </a:r>
            <a:r>
              <a:rPr lang="zh-TW" altLang="en-US" dirty="0">
                <a:latin typeface="微軟正黑體" panose="020B0604030504040204" pitchFamily="34" charset="-120"/>
                <a:ea typeface="微軟正黑體" panose="020B0604030504040204" pitchFamily="34" charset="-120"/>
              </a:rPr>
              <a:t>日勞動條三</a:t>
            </a:r>
            <a:r>
              <a:rPr lang="zh-TW" altLang="en-US" dirty="0" smtClean="0">
                <a:latin typeface="微軟正黑體" panose="020B0604030504040204" pitchFamily="34" charset="-120"/>
                <a:ea typeface="微軟正黑體" panose="020B0604030504040204" pitchFamily="34" charset="-120"/>
              </a:rPr>
              <a:t>字第</a:t>
            </a:r>
            <a:r>
              <a:rPr lang="en-US" altLang="zh-TW" dirty="0" smtClean="0">
                <a:latin typeface="微軟正黑體" panose="020B0604030504040204" pitchFamily="34" charset="-120"/>
                <a:ea typeface="微軟正黑體" panose="020B0604030504040204" pitchFamily="34" charset="-120"/>
              </a:rPr>
              <a:t>1040130706</a:t>
            </a:r>
            <a:r>
              <a:rPr lang="zh-TW" altLang="en-US" dirty="0">
                <a:latin typeface="微軟正黑體" panose="020B0604030504040204" pitchFamily="34" charset="-120"/>
                <a:ea typeface="微軟正黑體" panose="020B0604030504040204" pitchFamily="34" charset="-120"/>
              </a:rPr>
              <a:t>號函、勞工在事業場所外工作</a:t>
            </a:r>
            <a:r>
              <a:rPr lang="zh-TW" altLang="en-US" dirty="0" smtClean="0">
                <a:latin typeface="微軟正黑體" panose="020B0604030504040204" pitchFamily="34" charset="-120"/>
                <a:ea typeface="微軟正黑體" panose="020B0604030504040204" pitchFamily="34" charset="-120"/>
              </a:rPr>
              <a:t>時間指導</a:t>
            </a:r>
            <a:r>
              <a:rPr lang="zh-TW" altLang="en-US" dirty="0">
                <a:latin typeface="微軟正黑體" panose="020B0604030504040204" pitchFamily="34" charset="-120"/>
                <a:ea typeface="微軟正黑體" panose="020B0604030504040204" pitchFamily="34" charset="-120"/>
              </a:rPr>
              <a:t>原則）</a:t>
            </a:r>
          </a:p>
        </p:txBody>
      </p:sp>
    </p:spTree>
    <p:extLst>
      <p:ext uri="{BB962C8B-B14F-4D97-AF65-F5344CB8AC3E}">
        <p14:creationId xmlns:p14="http://schemas.microsoft.com/office/powerpoint/2010/main" val="3696870852"/>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圖片 8"/>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066800" y="14941"/>
            <a:ext cx="6629399" cy="68893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07792476"/>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內容版面配置區 2"/>
          <p:cNvSpPr>
            <a:spLocks noGrp="1"/>
          </p:cNvSpPr>
          <p:nvPr>
            <p:ph idx="1"/>
          </p:nvPr>
        </p:nvSpPr>
        <p:spPr/>
        <p:txBody>
          <a:bodyPr/>
          <a:lstStyle/>
          <a:p>
            <a:endParaRPr lang="zh-TW" altLang="en-US" dirty="0"/>
          </a:p>
        </p:txBody>
      </p:sp>
      <p:pic>
        <p:nvPicPr>
          <p:cNvPr id="4" name="圖片 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319150" y="0"/>
            <a:ext cx="7824850" cy="6858000"/>
          </a:xfrm>
          <a:prstGeom prst="rect">
            <a:avLst/>
          </a:prstGeom>
          <a:pattFill prst="pct5">
            <a:fgClr>
              <a:srgbClr val="00B0F0"/>
            </a:fgClr>
            <a:bgClr>
              <a:schemeClr val="bg1"/>
            </a:bgClr>
          </a:pattFill>
          <a:ln>
            <a:noFill/>
          </a:ln>
          <a:extLst>
            <a:ext uri="{91240B29-F687-4F45-9708-019B960494DF}">
              <a14:hiddenLine xmlns:a14="http://schemas.microsoft.com/office/drawing/2010/main" w="9525">
                <a:solidFill>
                  <a:srgbClr val="000000"/>
                </a:solidFill>
                <a:miter lim="800000"/>
                <a:headEnd/>
                <a:tailEnd/>
              </a14:hiddenLine>
            </a:ext>
          </a:extLst>
        </p:spPr>
      </p:pic>
      <p:sp>
        <p:nvSpPr>
          <p:cNvPr id="5" name="橢圓形圖說文字 4"/>
          <p:cNvSpPr/>
          <p:nvPr/>
        </p:nvSpPr>
        <p:spPr>
          <a:xfrm>
            <a:off x="3962400" y="4876800"/>
            <a:ext cx="1828800" cy="1403350"/>
          </a:xfrm>
          <a:prstGeom prst="wedgeEllipseCallout">
            <a:avLst/>
          </a:prstGeom>
          <a:solidFill>
            <a:srgbClr val="00B0F0">
              <a:alpha val="26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TW" sz="2500" b="1" dirty="0">
                <a:ln w="0"/>
                <a:solidFill>
                  <a:schemeClr val="tx1"/>
                </a:solidFill>
                <a:effectLst>
                  <a:outerShdw blurRad="38100" dist="19050" dir="2700000" algn="tl" rotWithShape="0">
                    <a:schemeClr val="dk1">
                      <a:alpha val="40000"/>
                    </a:schemeClr>
                  </a:outerShdw>
                </a:effectLst>
                <a:latin typeface="+mj-ea"/>
                <a:ea typeface="+mj-ea"/>
              </a:rPr>
              <a:t>HERE!!</a:t>
            </a:r>
          </a:p>
        </p:txBody>
      </p:sp>
    </p:spTree>
    <p:extLst>
      <p:ext uri="{BB962C8B-B14F-4D97-AF65-F5344CB8AC3E}">
        <p14:creationId xmlns:p14="http://schemas.microsoft.com/office/powerpoint/2010/main" val="85244408"/>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rrowheads="1"/>
          </p:cNvSpPr>
          <p:nvPr>
            <p:ph type="title"/>
          </p:nvPr>
        </p:nvSpPr>
        <p:spPr>
          <a:xfrm>
            <a:off x="381000" y="152400"/>
            <a:ext cx="8540750" cy="1143000"/>
          </a:xfrm>
        </p:spPr>
        <p:txBody>
          <a:bodyPr/>
          <a:lstStyle/>
          <a:p>
            <a:r>
              <a:rPr lang="zh-TW" altLang="en-US" b="1" dirty="0" smtClean="0">
                <a:solidFill>
                  <a:schemeClr val="tx1">
                    <a:lumMod val="65000"/>
                    <a:lumOff val="35000"/>
                  </a:schemeClr>
                </a:solidFill>
                <a:latin typeface="微軟正黑體" pitchFamily="34" charset="-120"/>
                <a:ea typeface="微軟正黑體" pitchFamily="34" charset="-120"/>
              </a:rPr>
              <a:t>各種假日</a:t>
            </a:r>
          </a:p>
        </p:txBody>
      </p:sp>
      <p:sp>
        <p:nvSpPr>
          <p:cNvPr id="41987" name="Rectangle 3"/>
          <p:cNvSpPr>
            <a:spLocks noGrp="1" noRot="1" noChangeArrowheads="1"/>
          </p:cNvSpPr>
          <p:nvPr>
            <p:ph idx="1"/>
          </p:nvPr>
        </p:nvSpPr>
        <p:spPr>
          <a:xfrm>
            <a:off x="684213" y="1484313"/>
            <a:ext cx="7991475" cy="4730750"/>
          </a:xfrm>
        </p:spPr>
        <p:txBody>
          <a:bodyPr>
            <a:normAutofit fontScale="92500"/>
          </a:bodyPr>
          <a:lstStyle/>
          <a:p>
            <a:pPr marL="266700" indent="-266700">
              <a:lnSpc>
                <a:spcPct val="130000"/>
              </a:lnSpc>
              <a:buFont typeface="Wingdings" pitchFamily="2" charset="2"/>
              <a:buChar char="Ø"/>
            </a:pPr>
            <a:r>
              <a:rPr lang="zh-TW" altLang="en-US" b="1" dirty="0" smtClean="0">
                <a:solidFill>
                  <a:srgbClr val="001010"/>
                </a:solidFill>
                <a:latin typeface="微軟正黑體" pitchFamily="34" charset="-120"/>
                <a:ea typeface="微軟正黑體" pitchFamily="34" charset="-120"/>
              </a:rPr>
              <a:t>例假</a:t>
            </a:r>
          </a:p>
          <a:p>
            <a:pPr marL="812800" lvl="1" indent="-355600">
              <a:lnSpc>
                <a:spcPct val="130000"/>
              </a:lnSpc>
              <a:buFont typeface="Wingdings" pitchFamily="2" charset="2"/>
              <a:buChar char="ü"/>
            </a:pPr>
            <a:r>
              <a:rPr lang="zh-TW" altLang="en-US" dirty="0" smtClean="0">
                <a:latin typeface="微軟正黑體" pitchFamily="34" charset="-120"/>
                <a:ea typeface="微軟正黑體" pitchFamily="34" charset="-120"/>
              </a:rPr>
              <a:t>勞工每</a:t>
            </a:r>
            <a:r>
              <a:rPr lang="en-US" altLang="zh-TW" dirty="0" smtClean="0">
                <a:latin typeface="微軟正黑體" pitchFamily="34" charset="-120"/>
                <a:ea typeface="微軟正黑體" pitchFamily="34" charset="-120"/>
              </a:rPr>
              <a:t>7</a:t>
            </a:r>
            <a:r>
              <a:rPr lang="zh-TW" altLang="en-US" dirty="0" smtClean="0">
                <a:latin typeface="微軟正黑體" pitchFamily="34" charset="-120"/>
                <a:ea typeface="微軟正黑體" pitchFamily="34" charset="-120"/>
              </a:rPr>
              <a:t>日中至少應有</a:t>
            </a:r>
            <a:r>
              <a:rPr lang="en-US" altLang="zh-TW" dirty="0" smtClean="0">
                <a:latin typeface="微軟正黑體" pitchFamily="34" charset="-120"/>
                <a:ea typeface="微軟正黑體" pitchFamily="34" charset="-120"/>
              </a:rPr>
              <a:t>1</a:t>
            </a:r>
            <a:r>
              <a:rPr lang="zh-TW" altLang="en-US" dirty="0" smtClean="0">
                <a:latin typeface="微軟正黑體" pitchFamily="34" charset="-120"/>
                <a:ea typeface="微軟正黑體" pitchFamily="34" charset="-120"/>
              </a:rPr>
              <a:t>日之休息，作為例假。</a:t>
            </a:r>
          </a:p>
          <a:p>
            <a:pPr marL="812800" lvl="1" indent="-355600">
              <a:lnSpc>
                <a:spcPct val="130000"/>
              </a:lnSpc>
              <a:buFont typeface="Wingdings" pitchFamily="2" charset="2"/>
              <a:buChar char="ü"/>
            </a:pPr>
            <a:r>
              <a:rPr lang="zh-TW" altLang="en-US" dirty="0" smtClean="0">
                <a:latin typeface="微軟正黑體" pitchFamily="34" charset="-120"/>
                <a:ea typeface="微軟正黑體" pitchFamily="34" charset="-120"/>
              </a:rPr>
              <a:t>例假不一定要在星期日。</a:t>
            </a:r>
          </a:p>
          <a:p>
            <a:pPr marL="812800" lvl="1" indent="-355600">
              <a:lnSpc>
                <a:spcPct val="130000"/>
              </a:lnSpc>
              <a:buFont typeface="Wingdings" pitchFamily="2" charset="2"/>
              <a:buChar char="ü"/>
            </a:pPr>
            <a:r>
              <a:rPr lang="zh-TW" altLang="en-US" dirty="0" smtClean="0">
                <a:latin typeface="微軟正黑體" pitchFamily="34" charset="-120"/>
                <a:ea typeface="微軟正黑體" pitchFamily="34" charset="-120"/>
              </a:rPr>
              <a:t>例假日勞工毋須出勤，工資照給。</a:t>
            </a:r>
          </a:p>
          <a:p>
            <a:pPr marL="812800" lvl="1" indent="-355600">
              <a:lnSpc>
                <a:spcPct val="130000"/>
              </a:lnSpc>
              <a:buFont typeface="Wingdings" pitchFamily="2" charset="2"/>
              <a:buChar char="ü"/>
            </a:pPr>
            <a:r>
              <a:rPr lang="zh-TW" altLang="en-US" u="sng" dirty="0" smtClean="0">
                <a:solidFill>
                  <a:schemeClr val="accent5">
                    <a:lumMod val="50000"/>
                  </a:schemeClr>
                </a:solidFill>
                <a:latin typeface="微軟正黑體" pitchFamily="34" charset="-120"/>
                <a:ea typeface="微軟正黑體" pitchFamily="34" charset="-120"/>
              </a:rPr>
              <a:t>非因天災、事變或突發事件，不得使勞工於例假日出勤。</a:t>
            </a:r>
            <a:r>
              <a:rPr lang="zh-TW" altLang="en-US" dirty="0" smtClean="0">
                <a:latin typeface="微軟正黑體" pitchFamily="34" charset="-120"/>
                <a:ea typeface="微軟正黑體" pitchFamily="34" charset="-120"/>
              </a:rPr>
              <a:t>如勞工已有於該日出勤之事實，其當日出勤之工資，仍應加倍發給。</a:t>
            </a:r>
            <a:r>
              <a:rPr lang="en-US" altLang="zh-TW" dirty="0" smtClean="0">
                <a:latin typeface="微軟正黑體" pitchFamily="34" charset="-120"/>
                <a:ea typeface="微軟正黑體" pitchFamily="34" charset="-120"/>
              </a:rPr>
              <a:t>(</a:t>
            </a:r>
            <a:r>
              <a:rPr lang="zh-TW" altLang="en-US" dirty="0" smtClean="0">
                <a:latin typeface="微軟正黑體" pitchFamily="34" charset="-120"/>
                <a:ea typeface="微軟正黑體" pitchFamily="34" charset="-120"/>
              </a:rPr>
              <a:t>月薪制者為原本約定照給之工資之外，再加發一日工資。</a:t>
            </a:r>
            <a:r>
              <a:rPr lang="en-US" altLang="zh-TW" dirty="0" smtClean="0">
                <a:latin typeface="微軟正黑體" pitchFamily="34" charset="-120"/>
                <a:ea typeface="微軟正黑體" pitchFamily="34" charset="-120"/>
              </a:rPr>
              <a:t>)</a:t>
            </a:r>
          </a:p>
        </p:txBody>
      </p:sp>
    </p:spTree>
  </p:cSld>
  <p:clrMapOvr>
    <a:masterClrMapping/>
  </p:clrMapOvr>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Rot="1" noChangeArrowheads="1"/>
          </p:cNvSpPr>
          <p:nvPr>
            <p:ph type="title"/>
          </p:nvPr>
        </p:nvSpPr>
        <p:spPr>
          <a:xfrm>
            <a:off x="381000" y="152400"/>
            <a:ext cx="8540750" cy="1143000"/>
          </a:xfrm>
        </p:spPr>
        <p:txBody>
          <a:bodyPr/>
          <a:lstStyle/>
          <a:p>
            <a:r>
              <a:rPr lang="zh-TW" altLang="en-US" b="1" dirty="0" smtClean="0">
                <a:solidFill>
                  <a:schemeClr val="tx1">
                    <a:lumMod val="65000"/>
                    <a:lumOff val="35000"/>
                  </a:schemeClr>
                </a:solidFill>
                <a:latin typeface="微軟正黑體" pitchFamily="34" charset="-120"/>
                <a:ea typeface="微軟正黑體" pitchFamily="34" charset="-120"/>
              </a:rPr>
              <a:t>各種假日</a:t>
            </a:r>
            <a:r>
              <a:rPr lang="en-US" altLang="zh-TW" b="1" dirty="0" smtClean="0">
                <a:solidFill>
                  <a:schemeClr val="tx1">
                    <a:lumMod val="65000"/>
                    <a:lumOff val="35000"/>
                  </a:schemeClr>
                </a:solidFill>
                <a:latin typeface="微軟正黑體" pitchFamily="34" charset="-120"/>
                <a:ea typeface="微軟正黑體" pitchFamily="34" charset="-120"/>
              </a:rPr>
              <a:t>(</a:t>
            </a:r>
            <a:r>
              <a:rPr lang="zh-TW" altLang="en-US" b="1" dirty="0" smtClean="0">
                <a:solidFill>
                  <a:schemeClr val="tx1">
                    <a:lumMod val="65000"/>
                    <a:lumOff val="35000"/>
                  </a:schemeClr>
                </a:solidFill>
                <a:latin typeface="微軟正黑體" pitchFamily="34" charset="-120"/>
                <a:ea typeface="微軟正黑體" pitchFamily="34" charset="-120"/>
              </a:rPr>
              <a:t>續</a:t>
            </a:r>
            <a:r>
              <a:rPr lang="en-US" altLang="zh-TW" b="1" dirty="0" smtClean="0">
                <a:solidFill>
                  <a:schemeClr val="tx1">
                    <a:lumMod val="65000"/>
                    <a:lumOff val="35000"/>
                  </a:schemeClr>
                </a:solidFill>
                <a:latin typeface="微軟正黑體" pitchFamily="34" charset="-120"/>
                <a:ea typeface="微軟正黑體" pitchFamily="34" charset="-120"/>
              </a:rPr>
              <a:t>1)</a:t>
            </a:r>
            <a:endParaRPr lang="zh-TW" altLang="en-US" b="1" dirty="0" smtClean="0">
              <a:solidFill>
                <a:schemeClr val="tx1">
                  <a:lumMod val="65000"/>
                  <a:lumOff val="35000"/>
                </a:schemeClr>
              </a:solidFill>
              <a:latin typeface="微軟正黑體" pitchFamily="34" charset="-120"/>
              <a:ea typeface="微軟正黑體" pitchFamily="34" charset="-120"/>
            </a:endParaRPr>
          </a:p>
        </p:txBody>
      </p:sp>
      <p:sp>
        <p:nvSpPr>
          <p:cNvPr id="21507" name="Rectangle 3"/>
          <p:cNvSpPr>
            <a:spLocks noGrp="1" noRot="1" noChangeArrowheads="1"/>
          </p:cNvSpPr>
          <p:nvPr>
            <p:ph idx="1"/>
          </p:nvPr>
        </p:nvSpPr>
        <p:spPr>
          <a:xfrm>
            <a:off x="428625" y="1428750"/>
            <a:ext cx="8207375" cy="5072063"/>
          </a:xfrm>
        </p:spPr>
        <p:txBody>
          <a:bodyPr rtlCol="0">
            <a:normAutofit/>
          </a:bodyPr>
          <a:lstStyle/>
          <a:p>
            <a:pPr marL="177800" indent="-177800" fontAlgn="auto">
              <a:lnSpc>
                <a:spcPct val="120000"/>
              </a:lnSpc>
              <a:spcAft>
                <a:spcPts val="0"/>
              </a:spcAft>
              <a:buFont typeface="Wingdings" pitchFamily="2" charset="2"/>
              <a:buChar char="Ø"/>
              <a:defRPr/>
            </a:pPr>
            <a:r>
              <a:rPr lang="zh-TW" altLang="en-US" b="1" dirty="0" smtClean="0">
                <a:solidFill>
                  <a:srgbClr val="001010"/>
                </a:solidFill>
                <a:latin typeface="微軟正黑體" pitchFamily="34" charset="-120"/>
                <a:ea typeface="微軟正黑體" pitchFamily="34" charset="-120"/>
              </a:rPr>
              <a:t>休假日（國定假日）</a:t>
            </a:r>
          </a:p>
          <a:p>
            <a:pPr marL="812800" lvl="1" indent="-341313" fontAlgn="auto">
              <a:lnSpc>
                <a:spcPct val="120000"/>
              </a:lnSpc>
              <a:spcAft>
                <a:spcPts val="0"/>
              </a:spcAft>
              <a:buFont typeface="Wingdings" pitchFamily="2" charset="2"/>
              <a:buChar char="ü"/>
              <a:defRPr/>
            </a:pPr>
            <a:r>
              <a:rPr lang="zh-TW" altLang="en-US" sz="2600" dirty="0" smtClean="0">
                <a:latin typeface="微軟正黑體" pitchFamily="34" charset="-120"/>
                <a:ea typeface="微軟正黑體" pitchFamily="34" charset="-120"/>
              </a:rPr>
              <a:t>紀念日、勞動節日及其他由中央主管機關規定應放假之日，均應休假。</a:t>
            </a:r>
            <a:endParaRPr lang="en-US" altLang="zh-TW" sz="2600" dirty="0" smtClean="0">
              <a:latin typeface="微軟正黑體" pitchFamily="34" charset="-120"/>
              <a:ea typeface="微軟正黑體" pitchFamily="34" charset="-120"/>
            </a:endParaRPr>
          </a:p>
          <a:p>
            <a:pPr marL="723900" lvl="1" indent="-252413" fontAlgn="auto">
              <a:lnSpc>
                <a:spcPct val="120000"/>
              </a:lnSpc>
              <a:spcAft>
                <a:spcPts val="0"/>
              </a:spcAft>
              <a:buFont typeface="Wingdings" pitchFamily="2" charset="2"/>
              <a:buChar char="ü"/>
              <a:defRPr/>
            </a:pPr>
            <a:r>
              <a:rPr lang="zh-TW" altLang="en-US" sz="2600" dirty="0" smtClean="0">
                <a:latin typeface="微軟正黑體" pitchFamily="34" charset="-120"/>
                <a:ea typeface="微軟正黑體" pitchFamily="34" charset="-120"/>
              </a:rPr>
              <a:t>休假日毋須出勤，工資照給。</a:t>
            </a:r>
            <a:r>
              <a:rPr lang="zh-TW" altLang="en-US" sz="2600" u="sng" dirty="0" smtClean="0">
                <a:solidFill>
                  <a:schemeClr val="accent5">
                    <a:lumMod val="50000"/>
                  </a:schemeClr>
                </a:solidFill>
                <a:latin typeface="微軟正黑體" pitchFamily="34" charset="-120"/>
                <a:ea typeface="微軟正黑體" pitchFamily="34" charset="-120"/>
              </a:rPr>
              <a:t>雇主徵得勞工同意，可使勞工於休假日出勤，惟工資應加倍發給</a:t>
            </a:r>
            <a:r>
              <a:rPr lang="zh-TW" altLang="en-US" sz="2600" dirty="0" smtClean="0">
                <a:latin typeface="微軟正黑體" pitchFamily="34" charset="-120"/>
                <a:ea typeface="微軟正黑體" pitchFamily="34" charset="-120"/>
              </a:rPr>
              <a:t>。超過正常工時以外的部分依第</a:t>
            </a:r>
            <a:r>
              <a:rPr lang="en-US" altLang="zh-TW" sz="2600" dirty="0" smtClean="0">
                <a:latin typeface="微軟正黑體" pitchFamily="34" charset="-120"/>
                <a:ea typeface="微軟正黑體" pitchFamily="34" charset="-120"/>
              </a:rPr>
              <a:t>24</a:t>
            </a:r>
            <a:r>
              <a:rPr lang="zh-TW" altLang="en-US" sz="2600" dirty="0" smtClean="0">
                <a:latin typeface="微軟正黑體" pitchFamily="34" charset="-120"/>
                <a:ea typeface="微軟正黑體" pitchFamily="34" charset="-120"/>
              </a:rPr>
              <a:t>條規定加成給付。</a:t>
            </a:r>
          </a:p>
          <a:p>
            <a:pPr marL="723900" lvl="1" indent="-252413" fontAlgn="auto">
              <a:lnSpc>
                <a:spcPct val="120000"/>
              </a:lnSpc>
              <a:spcAft>
                <a:spcPts val="0"/>
              </a:spcAft>
              <a:buFont typeface="Wingdings" pitchFamily="2" charset="2"/>
              <a:buChar char="ü"/>
              <a:defRPr/>
            </a:pPr>
            <a:r>
              <a:rPr lang="zh-TW" altLang="en-US" sz="2600" u="sng" dirty="0" smtClean="0">
                <a:solidFill>
                  <a:schemeClr val="accent5">
                    <a:lumMod val="50000"/>
                  </a:schemeClr>
                </a:solidFill>
                <a:latin typeface="微軟正黑體" pitchFamily="34" charset="-120"/>
                <a:ea typeface="微軟正黑體" pitchFamily="34" charset="-120"/>
              </a:rPr>
              <a:t>休假日得經勞資雙方協商同意與其他工作日對調。</a:t>
            </a:r>
            <a:r>
              <a:rPr lang="zh-TW" altLang="en-US" sz="2600" u="sng" dirty="0" smtClean="0">
                <a:latin typeface="微軟正黑體" pitchFamily="34" charset="-120"/>
                <a:ea typeface="微軟正黑體" pitchFamily="34" charset="-120"/>
              </a:rPr>
              <a:t>調移後之原休假日已成為工作日，勞工於該日出勤工作，不生加倍發給工資問題</a:t>
            </a:r>
            <a:r>
              <a:rPr lang="zh-TW" altLang="en-US" sz="2600" dirty="0" smtClean="0">
                <a:latin typeface="微軟正黑體" pitchFamily="34" charset="-120"/>
                <a:ea typeface="微軟正黑體" pitchFamily="34" charset="-120"/>
              </a:rPr>
              <a:t>。</a:t>
            </a:r>
          </a:p>
        </p:txBody>
      </p:sp>
    </p:spTree>
  </p:cSld>
  <p:clrMapOvr>
    <a:masterClrMapping/>
  </p:clrMapOvr>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533400" y="228600"/>
            <a:ext cx="8229600" cy="1143000"/>
          </a:xfrm>
        </p:spPr>
        <p:txBody>
          <a:bodyPr/>
          <a:lstStyle/>
          <a:p>
            <a:r>
              <a:rPr lang="zh-TW" altLang="en-US" dirty="0" smtClean="0">
                <a:solidFill>
                  <a:schemeClr val="tx1">
                    <a:lumMod val="65000"/>
                    <a:lumOff val="35000"/>
                  </a:schemeClr>
                </a:solidFill>
                <a:latin typeface="微軟正黑體" pitchFamily="34" charset="-120"/>
                <a:ea typeface="微軟正黑體" pitchFamily="34" charset="-120"/>
              </a:rPr>
              <a:t>國定休假配套修正</a:t>
            </a:r>
            <a:r>
              <a:rPr lang="en-US" altLang="zh-TW" dirty="0" smtClean="0">
                <a:solidFill>
                  <a:schemeClr val="tx1">
                    <a:lumMod val="65000"/>
                    <a:lumOff val="35000"/>
                  </a:schemeClr>
                </a:solidFill>
                <a:latin typeface="微軟正黑體" pitchFamily="34" charset="-120"/>
                <a:ea typeface="微軟正黑體" pitchFamily="34" charset="-120"/>
              </a:rPr>
              <a:t>(19 </a:t>
            </a:r>
            <a:r>
              <a:rPr lang="zh-TW" altLang="en-US" dirty="0" smtClean="0">
                <a:solidFill>
                  <a:schemeClr val="tx1">
                    <a:lumMod val="65000"/>
                    <a:lumOff val="35000"/>
                  </a:schemeClr>
                </a:solidFill>
                <a:latin typeface="微軟正黑體" pitchFamily="34" charset="-120"/>
                <a:ea typeface="微軟正黑體" pitchFamily="34" charset="-120"/>
              </a:rPr>
              <a:t>→</a:t>
            </a:r>
            <a:r>
              <a:rPr lang="en-US" altLang="zh-TW" dirty="0" smtClean="0">
                <a:solidFill>
                  <a:schemeClr val="tx1">
                    <a:lumMod val="65000"/>
                    <a:lumOff val="35000"/>
                  </a:schemeClr>
                </a:solidFill>
                <a:latin typeface="微軟正黑體" pitchFamily="34" charset="-120"/>
                <a:ea typeface="微軟正黑體" pitchFamily="34" charset="-120"/>
              </a:rPr>
              <a:t>12</a:t>
            </a:r>
            <a:r>
              <a:rPr lang="zh-TW" altLang="en-US" dirty="0" smtClean="0">
                <a:solidFill>
                  <a:schemeClr val="tx1">
                    <a:lumMod val="65000"/>
                    <a:lumOff val="35000"/>
                  </a:schemeClr>
                </a:solidFill>
                <a:latin typeface="微軟正黑體" pitchFamily="34" charset="-120"/>
                <a:ea typeface="微軟正黑體" pitchFamily="34" charset="-120"/>
              </a:rPr>
              <a:t>日</a:t>
            </a:r>
            <a:r>
              <a:rPr lang="en-US" altLang="zh-TW" dirty="0" smtClean="0">
                <a:solidFill>
                  <a:schemeClr val="tx1">
                    <a:lumMod val="65000"/>
                    <a:lumOff val="35000"/>
                  </a:schemeClr>
                </a:solidFill>
                <a:latin typeface="微軟正黑體" pitchFamily="34" charset="-120"/>
                <a:ea typeface="微軟正黑體" pitchFamily="34" charset="-120"/>
              </a:rPr>
              <a:t>)</a:t>
            </a:r>
          </a:p>
        </p:txBody>
      </p:sp>
      <p:sp>
        <p:nvSpPr>
          <p:cNvPr id="360451" name="Rectangle 3"/>
          <p:cNvSpPr>
            <a:spLocks noGrp="1" noChangeArrowheads="1"/>
          </p:cNvSpPr>
          <p:nvPr>
            <p:ph sz="half" idx="1"/>
          </p:nvPr>
        </p:nvSpPr>
        <p:spPr>
          <a:xfrm>
            <a:off x="566738" y="1773238"/>
            <a:ext cx="3860800" cy="3013084"/>
          </a:xfrm>
          <a:ln/>
          <a:effectLst>
            <a:outerShdw blurRad="50800" dist="38100" dir="2700000" algn="tl" rotWithShape="0">
              <a:prstClr val="black">
                <a:alpha val="40000"/>
              </a:prstClr>
            </a:outerShdw>
          </a:effectLst>
        </p:spPr>
        <p:style>
          <a:lnRef idx="3">
            <a:schemeClr val="lt1"/>
          </a:lnRef>
          <a:fillRef idx="1">
            <a:schemeClr val="accent6"/>
          </a:fillRef>
          <a:effectRef idx="1">
            <a:schemeClr val="accent6"/>
          </a:effectRef>
          <a:fontRef idx="minor">
            <a:schemeClr val="lt1"/>
          </a:fontRef>
        </p:style>
        <p:txBody>
          <a:bodyPr>
            <a:normAutofit/>
          </a:bodyPr>
          <a:lstStyle/>
          <a:p>
            <a:pPr marL="274320" indent="-274320" fontAlgn="auto">
              <a:lnSpc>
                <a:spcPct val="120000"/>
              </a:lnSpc>
              <a:spcAft>
                <a:spcPts val="0"/>
              </a:spcAft>
              <a:buFont typeface="Wingdings 2"/>
              <a:buChar char=""/>
              <a:defRPr/>
            </a:pPr>
            <a:r>
              <a:rPr lang="zh-TW" altLang="en-US" sz="1600" dirty="0">
                <a:solidFill>
                  <a:schemeClr val="tx1"/>
                </a:solidFill>
                <a:latin typeface="微軟正黑體" pitchFamily="34" charset="-120"/>
                <a:ea typeface="微軟正黑體" pitchFamily="34" charset="-120"/>
              </a:rPr>
              <a:t>中華民國開國紀念日 </a:t>
            </a:r>
            <a:r>
              <a:rPr lang="en-US" altLang="zh-TW" sz="1600" dirty="0">
                <a:solidFill>
                  <a:schemeClr val="tx1"/>
                </a:solidFill>
                <a:latin typeface="微軟正黑體" pitchFamily="34" charset="-120"/>
                <a:ea typeface="微軟正黑體" pitchFamily="34" charset="-120"/>
              </a:rPr>
              <a:t>(1/1) </a:t>
            </a:r>
          </a:p>
          <a:p>
            <a:pPr marL="274320" indent="-274320" fontAlgn="auto">
              <a:lnSpc>
                <a:spcPct val="120000"/>
              </a:lnSpc>
              <a:spcAft>
                <a:spcPts val="0"/>
              </a:spcAft>
              <a:buFont typeface="Wingdings 2"/>
              <a:buChar char=""/>
              <a:defRPr/>
            </a:pPr>
            <a:r>
              <a:rPr lang="zh-TW" altLang="en-US" sz="1600" dirty="0">
                <a:solidFill>
                  <a:schemeClr val="tx1"/>
                </a:solidFill>
                <a:latin typeface="微軟正黑體" pitchFamily="34" charset="-120"/>
                <a:ea typeface="微軟正黑體" pitchFamily="34" charset="-120"/>
              </a:rPr>
              <a:t>和平紀念日 </a:t>
            </a:r>
            <a:r>
              <a:rPr lang="en-US" altLang="zh-TW" sz="1600" dirty="0">
                <a:solidFill>
                  <a:schemeClr val="tx1"/>
                </a:solidFill>
                <a:latin typeface="微軟正黑體" pitchFamily="34" charset="-120"/>
                <a:ea typeface="微軟正黑體" pitchFamily="34" charset="-120"/>
              </a:rPr>
              <a:t>(2/28) </a:t>
            </a:r>
          </a:p>
          <a:p>
            <a:pPr marL="274320" indent="-274320" fontAlgn="auto">
              <a:lnSpc>
                <a:spcPct val="120000"/>
              </a:lnSpc>
              <a:spcAft>
                <a:spcPts val="0"/>
              </a:spcAft>
              <a:buFont typeface="Wingdings 2"/>
              <a:buChar char=""/>
              <a:defRPr/>
            </a:pPr>
            <a:r>
              <a:rPr lang="zh-TW" altLang="en-US" sz="1600" strike="dblStrike" dirty="0">
                <a:solidFill>
                  <a:schemeClr val="tx1"/>
                </a:solidFill>
                <a:latin typeface="微軟正黑體" pitchFamily="34" charset="-120"/>
                <a:ea typeface="微軟正黑體" pitchFamily="34" charset="-120"/>
              </a:rPr>
              <a:t>革命先烈紀念日 </a:t>
            </a:r>
            <a:r>
              <a:rPr lang="en-US" altLang="zh-TW" sz="1600" strike="dblStrike" dirty="0">
                <a:solidFill>
                  <a:schemeClr val="tx1"/>
                </a:solidFill>
                <a:latin typeface="微軟正黑體" pitchFamily="34" charset="-120"/>
                <a:ea typeface="微軟正黑體" pitchFamily="34" charset="-120"/>
              </a:rPr>
              <a:t>(3/29) </a:t>
            </a:r>
          </a:p>
          <a:p>
            <a:pPr marL="274320" indent="-274320" fontAlgn="auto">
              <a:lnSpc>
                <a:spcPct val="120000"/>
              </a:lnSpc>
              <a:spcAft>
                <a:spcPts val="0"/>
              </a:spcAft>
              <a:buFont typeface="Wingdings 2"/>
              <a:buChar char=""/>
              <a:defRPr/>
            </a:pPr>
            <a:r>
              <a:rPr lang="zh-TW" altLang="en-US" sz="1600" strike="dblStrike" dirty="0">
                <a:solidFill>
                  <a:schemeClr val="tx1"/>
                </a:solidFill>
                <a:latin typeface="微軟正黑體" pitchFamily="34" charset="-120"/>
                <a:ea typeface="微軟正黑體" pitchFamily="34" charset="-120"/>
              </a:rPr>
              <a:t>孔子誕辰紀念日 </a:t>
            </a:r>
            <a:r>
              <a:rPr lang="en-US" altLang="zh-TW" sz="1600" strike="dblStrike" dirty="0">
                <a:solidFill>
                  <a:schemeClr val="tx1"/>
                </a:solidFill>
                <a:latin typeface="微軟正黑體" pitchFamily="34" charset="-120"/>
                <a:ea typeface="微軟正黑體" pitchFamily="34" charset="-120"/>
              </a:rPr>
              <a:t>(9/28) </a:t>
            </a:r>
          </a:p>
          <a:p>
            <a:pPr marL="274320" indent="-274320" fontAlgn="auto">
              <a:lnSpc>
                <a:spcPct val="120000"/>
              </a:lnSpc>
              <a:spcAft>
                <a:spcPts val="0"/>
              </a:spcAft>
              <a:buFont typeface="Wingdings 2"/>
              <a:buChar char=""/>
              <a:defRPr/>
            </a:pPr>
            <a:r>
              <a:rPr lang="zh-TW" altLang="en-US" sz="1600" dirty="0">
                <a:solidFill>
                  <a:schemeClr val="tx1"/>
                </a:solidFill>
                <a:latin typeface="微軟正黑體" pitchFamily="34" charset="-120"/>
                <a:ea typeface="微軟正黑體" pitchFamily="34" charset="-120"/>
              </a:rPr>
              <a:t>國慶日 </a:t>
            </a:r>
            <a:r>
              <a:rPr lang="en-US" altLang="zh-TW" sz="1600" dirty="0">
                <a:solidFill>
                  <a:schemeClr val="tx1"/>
                </a:solidFill>
                <a:latin typeface="微軟正黑體" pitchFamily="34" charset="-120"/>
                <a:ea typeface="微軟正黑體" pitchFamily="34" charset="-120"/>
              </a:rPr>
              <a:t>(10/10) </a:t>
            </a:r>
          </a:p>
          <a:p>
            <a:pPr marL="274320" indent="-274320" fontAlgn="auto">
              <a:lnSpc>
                <a:spcPct val="120000"/>
              </a:lnSpc>
              <a:spcAft>
                <a:spcPts val="0"/>
              </a:spcAft>
              <a:buFont typeface="Wingdings 2"/>
              <a:buChar char=""/>
              <a:defRPr/>
            </a:pPr>
            <a:r>
              <a:rPr lang="zh-TW" altLang="en-US" sz="1600" strike="dblStrike" dirty="0">
                <a:solidFill>
                  <a:schemeClr val="tx1"/>
                </a:solidFill>
                <a:latin typeface="微軟正黑體" pitchFamily="34" charset="-120"/>
                <a:ea typeface="微軟正黑體" pitchFamily="34" charset="-120"/>
              </a:rPr>
              <a:t>先總統蔣公誕辰紀念日 </a:t>
            </a:r>
            <a:r>
              <a:rPr lang="en-US" altLang="zh-TW" sz="1600" strike="dblStrike" dirty="0">
                <a:solidFill>
                  <a:schemeClr val="tx1"/>
                </a:solidFill>
                <a:latin typeface="微軟正黑體" pitchFamily="34" charset="-120"/>
                <a:ea typeface="微軟正黑體" pitchFamily="34" charset="-120"/>
              </a:rPr>
              <a:t>(10/31)</a:t>
            </a:r>
          </a:p>
          <a:p>
            <a:pPr marL="274320" indent="-274320" fontAlgn="auto">
              <a:lnSpc>
                <a:spcPct val="120000"/>
              </a:lnSpc>
              <a:spcAft>
                <a:spcPts val="0"/>
              </a:spcAft>
              <a:buFont typeface="Wingdings 2"/>
              <a:buChar char=""/>
              <a:defRPr/>
            </a:pPr>
            <a:r>
              <a:rPr lang="zh-TW" altLang="en-US" sz="1600" strike="dblStrike" dirty="0">
                <a:solidFill>
                  <a:schemeClr val="tx1"/>
                </a:solidFill>
                <a:latin typeface="微軟正黑體" pitchFamily="34" charset="-120"/>
                <a:ea typeface="微軟正黑體" pitchFamily="34" charset="-120"/>
              </a:rPr>
              <a:t>國父誕辰紀念日 </a:t>
            </a:r>
            <a:r>
              <a:rPr lang="en-US" altLang="zh-TW" sz="1600" strike="dblStrike" dirty="0">
                <a:solidFill>
                  <a:schemeClr val="tx1"/>
                </a:solidFill>
                <a:latin typeface="微軟正黑體" pitchFamily="34" charset="-120"/>
                <a:ea typeface="微軟正黑體" pitchFamily="34" charset="-120"/>
              </a:rPr>
              <a:t>(11/12) </a:t>
            </a:r>
          </a:p>
          <a:p>
            <a:pPr marL="274320" indent="-274320" fontAlgn="auto">
              <a:lnSpc>
                <a:spcPct val="120000"/>
              </a:lnSpc>
              <a:spcAft>
                <a:spcPts val="0"/>
              </a:spcAft>
              <a:buFont typeface="Wingdings 2"/>
              <a:buChar char=""/>
              <a:defRPr/>
            </a:pPr>
            <a:r>
              <a:rPr lang="zh-TW" altLang="en-US" sz="1600" strike="dblStrike" dirty="0">
                <a:solidFill>
                  <a:schemeClr val="tx1"/>
                </a:solidFill>
                <a:latin typeface="微軟正黑體" pitchFamily="34" charset="-120"/>
                <a:ea typeface="微軟正黑體" pitchFamily="34" charset="-120"/>
              </a:rPr>
              <a:t>行憲紀念日 </a:t>
            </a:r>
            <a:r>
              <a:rPr lang="en-US" altLang="zh-TW" sz="1600" strike="dblStrike" dirty="0">
                <a:solidFill>
                  <a:schemeClr val="tx1"/>
                </a:solidFill>
                <a:latin typeface="微軟正黑體" pitchFamily="34" charset="-120"/>
                <a:ea typeface="微軟正黑體" pitchFamily="34" charset="-120"/>
              </a:rPr>
              <a:t>(12/25)  </a:t>
            </a:r>
          </a:p>
        </p:txBody>
      </p:sp>
      <p:sp>
        <p:nvSpPr>
          <p:cNvPr id="360452" name="Rectangle 4"/>
          <p:cNvSpPr>
            <a:spLocks noGrp="1" noChangeArrowheads="1"/>
          </p:cNvSpPr>
          <p:nvPr>
            <p:ph sz="half" idx="2"/>
          </p:nvPr>
        </p:nvSpPr>
        <p:spPr>
          <a:xfrm>
            <a:off x="4572000" y="1773238"/>
            <a:ext cx="4176713" cy="3816350"/>
          </a:xfrm>
          <a:ln/>
          <a:effectLst>
            <a:outerShdw blurRad="50800" dist="38100" dir="2700000" algn="tl" rotWithShape="0">
              <a:prstClr val="black">
                <a:alpha val="40000"/>
              </a:prstClr>
            </a:outerShdw>
          </a:effectLst>
        </p:spPr>
        <p:style>
          <a:lnRef idx="3">
            <a:schemeClr val="lt1"/>
          </a:lnRef>
          <a:fillRef idx="1">
            <a:schemeClr val="accent5"/>
          </a:fillRef>
          <a:effectRef idx="1">
            <a:schemeClr val="accent5"/>
          </a:effectRef>
          <a:fontRef idx="minor">
            <a:schemeClr val="lt1"/>
          </a:fontRef>
        </p:style>
        <p:txBody>
          <a:bodyPr>
            <a:normAutofit/>
          </a:bodyPr>
          <a:lstStyle/>
          <a:p>
            <a:pPr marL="274320" indent="-274320" fontAlgn="auto">
              <a:lnSpc>
                <a:spcPct val="120000"/>
              </a:lnSpc>
              <a:spcAft>
                <a:spcPts val="0"/>
              </a:spcAft>
              <a:buFont typeface="Wingdings 2"/>
              <a:buChar char=""/>
              <a:defRPr/>
            </a:pPr>
            <a:r>
              <a:rPr lang="zh-TW" altLang="en-US" sz="1600" strike="dblStrike" dirty="0">
                <a:solidFill>
                  <a:schemeClr val="tx1"/>
                </a:solidFill>
                <a:latin typeface="微軟正黑體" pitchFamily="34" charset="-120"/>
                <a:ea typeface="微軟正黑體" pitchFamily="34" charset="-120"/>
              </a:rPr>
              <a:t>中華民國開國紀念日之翌日 </a:t>
            </a:r>
            <a:r>
              <a:rPr lang="en-US" altLang="zh-TW" sz="1600" strike="dblStrike" dirty="0">
                <a:solidFill>
                  <a:schemeClr val="tx1"/>
                </a:solidFill>
                <a:latin typeface="微軟正黑體" pitchFamily="34" charset="-120"/>
                <a:ea typeface="微軟正黑體" pitchFamily="34" charset="-120"/>
              </a:rPr>
              <a:t>(1/2)</a:t>
            </a:r>
            <a:r>
              <a:rPr lang="en-US" altLang="zh-TW" sz="1600" dirty="0">
                <a:solidFill>
                  <a:schemeClr val="tx1"/>
                </a:solidFill>
                <a:latin typeface="微軟正黑體" pitchFamily="34" charset="-120"/>
                <a:ea typeface="微軟正黑體" pitchFamily="34" charset="-120"/>
              </a:rPr>
              <a:t> </a:t>
            </a:r>
          </a:p>
          <a:p>
            <a:pPr marL="274320" indent="-274320" fontAlgn="auto">
              <a:lnSpc>
                <a:spcPct val="120000"/>
              </a:lnSpc>
              <a:spcAft>
                <a:spcPts val="0"/>
              </a:spcAft>
              <a:buFont typeface="Wingdings 2"/>
              <a:buChar char=""/>
              <a:defRPr/>
            </a:pPr>
            <a:r>
              <a:rPr lang="zh-TW" altLang="en-US" sz="1600" dirty="0">
                <a:solidFill>
                  <a:schemeClr val="tx1"/>
                </a:solidFill>
                <a:latin typeface="微軟正黑體" pitchFamily="34" charset="-120"/>
                <a:ea typeface="微軟正黑體" pitchFamily="34" charset="-120"/>
              </a:rPr>
              <a:t>春節 </a:t>
            </a:r>
            <a:r>
              <a:rPr lang="en-US" altLang="zh-TW" sz="1600" dirty="0">
                <a:solidFill>
                  <a:schemeClr val="tx1"/>
                </a:solidFill>
                <a:latin typeface="微軟正黑體" pitchFamily="34" charset="-120"/>
                <a:ea typeface="微軟正黑體" pitchFamily="34" charset="-120"/>
              </a:rPr>
              <a:t>(</a:t>
            </a:r>
            <a:r>
              <a:rPr lang="zh-TW" altLang="en-US" sz="1600" dirty="0">
                <a:solidFill>
                  <a:schemeClr val="tx1"/>
                </a:solidFill>
                <a:latin typeface="微軟正黑體" pitchFamily="34" charset="-120"/>
                <a:ea typeface="微軟正黑體" pitchFamily="34" charset="-120"/>
              </a:rPr>
              <a:t>農曆正月初一至初三</a:t>
            </a:r>
            <a:r>
              <a:rPr lang="en-US" altLang="zh-TW" sz="1600" dirty="0">
                <a:solidFill>
                  <a:schemeClr val="tx1"/>
                </a:solidFill>
                <a:latin typeface="微軟正黑體" pitchFamily="34" charset="-120"/>
                <a:ea typeface="微軟正黑體" pitchFamily="34" charset="-120"/>
              </a:rPr>
              <a:t>) </a:t>
            </a:r>
          </a:p>
          <a:p>
            <a:pPr marL="274320" indent="-274320" fontAlgn="auto">
              <a:lnSpc>
                <a:spcPct val="120000"/>
              </a:lnSpc>
              <a:spcAft>
                <a:spcPts val="0"/>
              </a:spcAft>
              <a:buFont typeface="Wingdings 2"/>
              <a:buChar char=""/>
              <a:defRPr/>
            </a:pPr>
            <a:r>
              <a:rPr lang="zh-TW" altLang="en-US" sz="1600" dirty="0">
                <a:solidFill>
                  <a:schemeClr val="tx1"/>
                </a:solidFill>
                <a:latin typeface="微軟正黑體" pitchFamily="34" charset="-120"/>
                <a:ea typeface="微軟正黑體" pitchFamily="34" charset="-120"/>
              </a:rPr>
              <a:t>婦女節、兒童節合併假日 </a:t>
            </a:r>
            <a:r>
              <a:rPr lang="en-US" altLang="zh-TW" sz="1600" dirty="0">
                <a:solidFill>
                  <a:schemeClr val="tx1"/>
                </a:solidFill>
                <a:latin typeface="微軟正黑體" pitchFamily="34" charset="-120"/>
                <a:ea typeface="微軟正黑體" pitchFamily="34" charset="-120"/>
              </a:rPr>
              <a:t>(</a:t>
            </a:r>
            <a:r>
              <a:rPr lang="zh-TW" altLang="en-US" sz="1600" dirty="0">
                <a:solidFill>
                  <a:schemeClr val="tx1"/>
                </a:solidFill>
                <a:latin typeface="微軟正黑體" pitchFamily="34" charset="-120"/>
                <a:ea typeface="微軟正黑體" pitchFamily="34" charset="-120"/>
              </a:rPr>
              <a:t>民族掃墓節前一日</a:t>
            </a:r>
            <a:r>
              <a:rPr lang="en-US" altLang="zh-TW" sz="1600" dirty="0">
                <a:solidFill>
                  <a:schemeClr val="tx1"/>
                </a:solidFill>
                <a:latin typeface="微軟正黑體" pitchFamily="34" charset="-120"/>
                <a:ea typeface="微軟正黑體" pitchFamily="34" charset="-120"/>
              </a:rPr>
              <a:t>) </a:t>
            </a:r>
            <a:r>
              <a:rPr lang="zh-TW" altLang="en-US" sz="1600" dirty="0" smtClean="0">
                <a:solidFill>
                  <a:schemeClr val="tx1"/>
                </a:solidFill>
                <a:latin typeface="微軟正黑體" pitchFamily="34" charset="-120"/>
                <a:ea typeface="微軟正黑體" pitchFamily="34" charset="-120"/>
              </a:rPr>
              <a:t> </a:t>
            </a:r>
            <a:r>
              <a:rPr lang="zh-TW" altLang="en-US" sz="1600" b="1" dirty="0" smtClean="0">
                <a:solidFill>
                  <a:schemeClr val="tx1"/>
                </a:solidFill>
                <a:latin typeface="微軟正黑體" pitchFamily="34" charset="-120"/>
                <a:ea typeface="微軟正黑體" pitchFamily="34" charset="-120"/>
              </a:rPr>
              <a:t>＝ ＞</a:t>
            </a:r>
            <a:r>
              <a:rPr lang="zh-TW" altLang="en-US" sz="1600" dirty="0" smtClean="0">
                <a:solidFill>
                  <a:schemeClr val="tx1"/>
                </a:solidFill>
                <a:latin typeface="微軟正黑體" pitchFamily="34" charset="-120"/>
                <a:ea typeface="微軟正黑體" pitchFamily="34" charset="-120"/>
              </a:rPr>
              <a:t>兒童節</a:t>
            </a:r>
            <a:r>
              <a:rPr lang="en-US" altLang="zh-TW" sz="1600" dirty="0" smtClean="0">
                <a:solidFill>
                  <a:schemeClr val="tx1"/>
                </a:solidFill>
                <a:latin typeface="微軟正黑體" pitchFamily="34" charset="-120"/>
                <a:ea typeface="微軟正黑體" pitchFamily="34" charset="-120"/>
              </a:rPr>
              <a:t>(4/4) </a:t>
            </a:r>
            <a:endParaRPr lang="en-US" altLang="zh-TW" sz="1600" b="1" dirty="0">
              <a:solidFill>
                <a:schemeClr val="tx1"/>
              </a:solidFill>
              <a:latin typeface="微軟正黑體" pitchFamily="34" charset="-120"/>
              <a:ea typeface="微軟正黑體" pitchFamily="34" charset="-120"/>
            </a:endParaRPr>
          </a:p>
          <a:p>
            <a:pPr marL="274320" indent="-274320" fontAlgn="auto">
              <a:lnSpc>
                <a:spcPct val="120000"/>
              </a:lnSpc>
              <a:spcAft>
                <a:spcPts val="0"/>
              </a:spcAft>
              <a:buFont typeface="Wingdings 2"/>
              <a:buChar char=""/>
              <a:defRPr/>
            </a:pPr>
            <a:r>
              <a:rPr lang="zh-TW" altLang="en-US" sz="1600" dirty="0">
                <a:solidFill>
                  <a:schemeClr val="tx1"/>
                </a:solidFill>
                <a:latin typeface="微軟正黑體" pitchFamily="34" charset="-120"/>
                <a:ea typeface="微軟正黑體" pitchFamily="34" charset="-120"/>
              </a:rPr>
              <a:t>民族掃墓節 </a:t>
            </a:r>
            <a:r>
              <a:rPr lang="en-US" altLang="zh-TW" sz="1600" dirty="0">
                <a:solidFill>
                  <a:schemeClr val="tx1"/>
                </a:solidFill>
                <a:latin typeface="微軟正黑體" pitchFamily="34" charset="-120"/>
                <a:ea typeface="微軟正黑體" pitchFamily="34" charset="-120"/>
              </a:rPr>
              <a:t>(</a:t>
            </a:r>
            <a:r>
              <a:rPr lang="zh-TW" altLang="en-US" sz="1600" dirty="0">
                <a:solidFill>
                  <a:schemeClr val="tx1"/>
                </a:solidFill>
                <a:latin typeface="微軟正黑體" pitchFamily="34" charset="-120"/>
                <a:ea typeface="微軟正黑體" pitchFamily="34" charset="-120"/>
              </a:rPr>
              <a:t>農曆清明節為準</a:t>
            </a:r>
            <a:r>
              <a:rPr lang="en-US" altLang="zh-TW" sz="1600" dirty="0">
                <a:solidFill>
                  <a:schemeClr val="tx1"/>
                </a:solidFill>
                <a:latin typeface="微軟正黑體" pitchFamily="34" charset="-120"/>
                <a:ea typeface="微軟正黑體" pitchFamily="34" charset="-120"/>
              </a:rPr>
              <a:t>) </a:t>
            </a:r>
          </a:p>
          <a:p>
            <a:pPr marL="274320" indent="-274320" fontAlgn="auto">
              <a:lnSpc>
                <a:spcPct val="120000"/>
              </a:lnSpc>
              <a:spcAft>
                <a:spcPts val="0"/>
              </a:spcAft>
              <a:buFont typeface="Wingdings 2"/>
              <a:buChar char=""/>
              <a:defRPr/>
            </a:pPr>
            <a:r>
              <a:rPr lang="zh-TW" altLang="en-US" sz="1600" dirty="0">
                <a:solidFill>
                  <a:schemeClr val="tx1"/>
                </a:solidFill>
                <a:latin typeface="微軟正黑體" pitchFamily="34" charset="-120"/>
                <a:ea typeface="微軟正黑體" pitchFamily="34" charset="-120"/>
              </a:rPr>
              <a:t>端午節 </a:t>
            </a:r>
            <a:r>
              <a:rPr lang="en-US" altLang="zh-TW" sz="1600" dirty="0">
                <a:solidFill>
                  <a:schemeClr val="tx1"/>
                </a:solidFill>
                <a:latin typeface="微軟正黑體" pitchFamily="34" charset="-120"/>
                <a:ea typeface="微軟正黑體" pitchFamily="34" charset="-120"/>
              </a:rPr>
              <a:t>(</a:t>
            </a:r>
            <a:r>
              <a:rPr lang="zh-TW" altLang="en-US" sz="1600" dirty="0">
                <a:solidFill>
                  <a:schemeClr val="tx1"/>
                </a:solidFill>
                <a:latin typeface="微軟正黑體" pitchFamily="34" charset="-120"/>
                <a:ea typeface="微軟正黑體" pitchFamily="34" charset="-120"/>
              </a:rPr>
              <a:t>農曆</a:t>
            </a:r>
            <a:r>
              <a:rPr lang="en-US" altLang="zh-TW" sz="1600" dirty="0">
                <a:solidFill>
                  <a:schemeClr val="tx1"/>
                </a:solidFill>
                <a:latin typeface="微軟正黑體" pitchFamily="34" charset="-120"/>
                <a:ea typeface="微軟正黑體" pitchFamily="34" charset="-120"/>
              </a:rPr>
              <a:t>5/5) </a:t>
            </a:r>
          </a:p>
          <a:p>
            <a:pPr marL="274320" indent="-274320" fontAlgn="auto">
              <a:lnSpc>
                <a:spcPct val="120000"/>
              </a:lnSpc>
              <a:spcAft>
                <a:spcPts val="0"/>
              </a:spcAft>
              <a:buFont typeface="Wingdings 2"/>
              <a:buChar char=""/>
              <a:defRPr/>
            </a:pPr>
            <a:r>
              <a:rPr lang="zh-TW" altLang="en-US" sz="1600" dirty="0">
                <a:solidFill>
                  <a:schemeClr val="tx1"/>
                </a:solidFill>
                <a:latin typeface="微軟正黑體" pitchFamily="34" charset="-120"/>
                <a:ea typeface="微軟正黑體" pitchFamily="34" charset="-120"/>
              </a:rPr>
              <a:t>中秋節 </a:t>
            </a:r>
            <a:r>
              <a:rPr lang="en-US" altLang="zh-TW" sz="1600" dirty="0">
                <a:solidFill>
                  <a:schemeClr val="tx1"/>
                </a:solidFill>
                <a:latin typeface="微軟正黑體" pitchFamily="34" charset="-120"/>
                <a:ea typeface="微軟正黑體" pitchFamily="34" charset="-120"/>
              </a:rPr>
              <a:t>(</a:t>
            </a:r>
            <a:r>
              <a:rPr lang="zh-TW" altLang="en-US" sz="1600" dirty="0">
                <a:solidFill>
                  <a:schemeClr val="tx1"/>
                </a:solidFill>
                <a:latin typeface="微軟正黑體" pitchFamily="34" charset="-120"/>
                <a:ea typeface="微軟正黑體" pitchFamily="34" charset="-120"/>
              </a:rPr>
              <a:t>農曆</a:t>
            </a:r>
            <a:r>
              <a:rPr lang="en-US" altLang="zh-TW" sz="1600" dirty="0">
                <a:solidFill>
                  <a:schemeClr val="tx1"/>
                </a:solidFill>
                <a:latin typeface="微軟正黑體" pitchFamily="34" charset="-120"/>
                <a:ea typeface="微軟正黑體" pitchFamily="34" charset="-120"/>
              </a:rPr>
              <a:t>8/15) </a:t>
            </a:r>
          </a:p>
          <a:p>
            <a:pPr marL="274320" indent="-274320" fontAlgn="auto">
              <a:lnSpc>
                <a:spcPct val="120000"/>
              </a:lnSpc>
              <a:spcAft>
                <a:spcPts val="0"/>
              </a:spcAft>
              <a:buFont typeface="Wingdings 2"/>
              <a:buChar char=""/>
              <a:defRPr/>
            </a:pPr>
            <a:r>
              <a:rPr lang="zh-TW" altLang="en-US" sz="1600" dirty="0">
                <a:solidFill>
                  <a:schemeClr val="tx1"/>
                </a:solidFill>
                <a:latin typeface="微軟正黑體" pitchFamily="34" charset="-120"/>
                <a:ea typeface="微軟正黑體" pitchFamily="34" charset="-120"/>
              </a:rPr>
              <a:t>農曆除夕</a:t>
            </a:r>
          </a:p>
          <a:p>
            <a:pPr marL="274320" indent="-274320" fontAlgn="auto">
              <a:lnSpc>
                <a:spcPct val="120000"/>
              </a:lnSpc>
              <a:spcAft>
                <a:spcPts val="0"/>
              </a:spcAft>
              <a:buFont typeface="Wingdings 2"/>
              <a:buChar char=""/>
              <a:defRPr/>
            </a:pPr>
            <a:r>
              <a:rPr lang="zh-TW" altLang="en-US" sz="1600" strike="dblStrike" dirty="0">
                <a:solidFill>
                  <a:schemeClr val="tx1"/>
                </a:solidFill>
                <a:latin typeface="微軟正黑體" pitchFamily="34" charset="-120"/>
                <a:ea typeface="微軟正黑體" pitchFamily="34" charset="-120"/>
              </a:rPr>
              <a:t>台灣光復節 </a:t>
            </a:r>
            <a:r>
              <a:rPr lang="en-US" altLang="zh-TW" sz="1600" strike="dblStrike" dirty="0">
                <a:solidFill>
                  <a:schemeClr val="tx1"/>
                </a:solidFill>
                <a:latin typeface="微軟正黑體" pitchFamily="34" charset="-120"/>
                <a:ea typeface="微軟正黑體" pitchFamily="34" charset="-120"/>
              </a:rPr>
              <a:t>(10/25)</a:t>
            </a:r>
            <a:r>
              <a:rPr lang="en-US" altLang="zh-TW" sz="1600" dirty="0">
                <a:solidFill>
                  <a:schemeClr val="tx1"/>
                </a:solidFill>
                <a:latin typeface="微軟正黑體" pitchFamily="34" charset="-120"/>
                <a:ea typeface="微軟正黑體" pitchFamily="34" charset="-120"/>
              </a:rPr>
              <a:t> </a:t>
            </a:r>
          </a:p>
          <a:p>
            <a:pPr marL="274320" indent="-274320" fontAlgn="auto">
              <a:lnSpc>
                <a:spcPct val="120000"/>
              </a:lnSpc>
              <a:spcAft>
                <a:spcPts val="0"/>
              </a:spcAft>
              <a:buFont typeface="Wingdings 2"/>
              <a:buChar char=""/>
              <a:defRPr/>
            </a:pPr>
            <a:r>
              <a:rPr lang="zh-TW" altLang="en-US" sz="1600" dirty="0">
                <a:solidFill>
                  <a:schemeClr val="tx1"/>
                </a:solidFill>
                <a:latin typeface="微軟正黑體" pitchFamily="34" charset="-120"/>
                <a:ea typeface="微軟正黑體" pitchFamily="34" charset="-120"/>
              </a:rPr>
              <a:t>其他經中央主管機關指定者</a:t>
            </a:r>
          </a:p>
          <a:p>
            <a:pPr marL="274320" indent="-274320" fontAlgn="auto">
              <a:lnSpc>
                <a:spcPct val="120000"/>
              </a:lnSpc>
              <a:spcAft>
                <a:spcPts val="0"/>
              </a:spcAft>
              <a:buFont typeface="Wingdings" pitchFamily="2" charset="2"/>
              <a:buNone/>
              <a:defRPr/>
            </a:pPr>
            <a:r>
              <a:rPr lang="zh-TW" altLang="en-US" sz="1600" dirty="0">
                <a:solidFill>
                  <a:schemeClr val="tx1"/>
                </a:solidFill>
                <a:latin typeface="微軟正黑體" pitchFamily="34" charset="-120"/>
                <a:ea typeface="微軟正黑體" pitchFamily="34" charset="-120"/>
              </a:rPr>
              <a:t>      </a:t>
            </a:r>
            <a:r>
              <a:rPr lang="en-US" altLang="zh-TW" sz="1600" dirty="0">
                <a:solidFill>
                  <a:schemeClr val="tx1"/>
                </a:solidFill>
                <a:latin typeface="微軟正黑體" pitchFamily="34" charset="-120"/>
                <a:ea typeface="微軟正黑體" pitchFamily="34" charset="-120"/>
              </a:rPr>
              <a:t>(</a:t>
            </a:r>
            <a:r>
              <a:rPr lang="zh-TW" altLang="en-US" sz="1600" dirty="0">
                <a:solidFill>
                  <a:schemeClr val="tx1"/>
                </a:solidFill>
                <a:latin typeface="微軟正黑體" pitchFamily="34" charset="-120"/>
                <a:ea typeface="微軟正黑體" pitchFamily="34" charset="-120"/>
              </a:rPr>
              <a:t>選舉日、補假日</a:t>
            </a:r>
            <a:r>
              <a:rPr lang="en-US" altLang="zh-TW" sz="1600" dirty="0">
                <a:solidFill>
                  <a:schemeClr val="tx1"/>
                </a:solidFill>
                <a:latin typeface="微軟正黑體" pitchFamily="34" charset="-120"/>
                <a:ea typeface="微軟正黑體" pitchFamily="34" charset="-120"/>
              </a:rPr>
              <a:t>) </a:t>
            </a:r>
          </a:p>
        </p:txBody>
      </p:sp>
      <p:sp>
        <p:nvSpPr>
          <p:cNvPr id="44037" name="Rectangle 5"/>
          <p:cNvSpPr>
            <a:spLocks noChangeArrowheads="1"/>
          </p:cNvSpPr>
          <p:nvPr/>
        </p:nvSpPr>
        <p:spPr bwMode="auto">
          <a:xfrm>
            <a:off x="539750" y="1773238"/>
            <a:ext cx="3924300" cy="4267200"/>
          </a:xfrm>
          <a:prstGeom prst="rect">
            <a:avLst/>
          </a:prstGeom>
          <a:noFill/>
          <a:ln w="9525">
            <a:noFill/>
            <a:miter lim="800000"/>
            <a:headEnd/>
            <a:tailEnd/>
          </a:ln>
        </p:spPr>
        <p:txBody>
          <a:bodyPr/>
          <a:lstStyle/>
          <a:p>
            <a:pPr marL="469900" indent="-469900"/>
            <a:endParaRPr lang="zh-TW" altLang="zh-TW" sz="2600"/>
          </a:p>
        </p:txBody>
      </p:sp>
      <p:sp>
        <p:nvSpPr>
          <p:cNvPr id="44038" name="Rectangle 6"/>
          <p:cNvSpPr>
            <a:spLocks noChangeArrowheads="1"/>
          </p:cNvSpPr>
          <p:nvPr/>
        </p:nvSpPr>
        <p:spPr bwMode="auto">
          <a:xfrm>
            <a:off x="539750" y="1773238"/>
            <a:ext cx="3924300" cy="4267200"/>
          </a:xfrm>
          <a:prstGeom prst="rect">
            <a:avLst/>
          </a:prstGeom>
          <a:noFill/>
          <a:ln w="9525">
            <a:noFill/>
            <a:miter lim="800000"/>
            <a:headEnd/>
            <a:tailEnd/>
          </a:ln>
        </p:spPr>
        <p:txBody>
          <a:bodyPr/>
          <a:lstStyle/>
          <a:p>
            <a:pPr marL="469900" indent="-469900"/>
            <a:endParaRPr lang="zh-TW" altLang="zh-TW" sz="2600"/>
          </a:p>
        </p:txBody>
      </p:sp>
      <p:sp>
        <p:nvSpPr>
          <p:cNvPr id="44039" name="Rectangle 7"/>
          <p:cNvSpPr>
            <a:spLocks noChangeArrowheads="1"/>
          </p:cNvSpPr>
          <p:nvPr/>
        </p:nvSpPr>
        <p:spPr bwMode="auto">
          <a:xfrm>
            <a:off x="571500" y="4929188"/>
            <a:ext cx="3857625" cy="381000"/>
          </a:xfrm>
          <a:prstGeom prst="rect">
            <a:avLst/>
          </a:prstGeom>
          <a:ln>
            <a:headEnd/>
            <a:tailEnd/>
          </a:ln>
          <a:effectLst>
            <a:outerShdw blurRad="50800" dist="38100" dir="2700000" algn="tl" rotWithShape="0">
              <a:prstClr val="black">
                <a:alpha val="40000"/>
              </a:prstClr>
            </a:outerShdw>
          </a:effectLst>
        </p:spPr>
        <p:style>
          <a:lnRef idx="3">
            <a:schemeClr val="lt1"/>
          </a:lnRef>
          <a:fillRef idx="1">
            <a:schemeClr val="accent1"/>
          </a:fillRef>
          <a:effectRef idx="1">
            <a:schemeClr val="accent1"/>
          </a:effectRef>
          <a:fontRef idx="minor">
            <a:schemeClr val="lt1"/>
          </a:fontRef>
        </p:style>
        <p:txBody>
          <a:bodyPr/>
          <a:lstStyle/>
          <a:p>
            <a:pPr marL="469900" indent="-469900"/>
            <a:r>
              <a:rPr lang="zh-TW" altLang="en-US" sz="1600" dirty="0">
                <a:latin typeface="微軟正黑體" pitchFamily="34" charset="-120"/>
                <a:ea typeface="微軟正黑體" pitchFamily="34" charset="-120"/>
              </a:rPr>
              <a:t>勞動節 </a:t>
            </a:r>
            <a:r>
              <a:rPr lang="en-US" altLang="zh-TW" sz="1600" dirty="0">
                <a:latin typeface="微軟正黑體" pitchFamily="34" charset="-120"/>
                <a:ea typeface="微軟正黑體" pitchFamily="34" charset="-120"/>
              </a:rPr>
              <a:t>(5/1) </a:t>
            </a: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3"/>
          <p:cNvSpPr>
            <a:spLocks noGrp="1" noRot="1" noChangeArrowheads="1"/>
          </p:cNvSpPr>
          <p:nvPr>
            <p:ph idx="1"/>
          </p:nvPr>
        </p:nvSpPr>
        <p:spPr>
          <a:xfrm>
            <a:off x="1785938" y="1785938"/>
            <a:ext cx="7000875" cy="4524375"/>
          </a:xfrm>
        </p:spPr>
        <p:txBody>
          <a:bodyPr/>
          <a:lstStyle/>
          <a:p>
            <a:pPr marL="0" indent="0">
              <a:lnSpc>
                <a:spcPct val="110000"/>
              </a:lnSpc>
              <a:buFont typeface="Arial" charset="0"/>
              <a:buNone/>
            </a:pPr>
            <a:r>
              <a:rPr lang="zh-TW" altLang="en-US" sz="2800" dirty="0" smtClean="0"/>
              <a:t> </a:t>
            </a:r>
            <a:r>
              <a:rPr lang="zh-TW" altLang="zh-TW" dirty="0" smtClean="0">
                <a:latin typeface="微軟正黑體" pitchFamily="34" charset="-120"/>
                <a:ea typeface="微軟正黑體" pitchFamily="34" charset="-120"/>
              </a:rPr>
              <a:t>勞工</a:t>
            </a:r>
            <a:r>
              <a:rPr lang="zh-TW" altLang="en-US" dirty="0" smtClean="0">
                <a:latin typeface="微軟正黑體" pitchFamily="34" charset="-120"/>
                <a:ea typeface="微軟正黑體" pitchFamily="34" charset="-120"/>
              </a:rPr>
              <a:t>球球</a:t>
            </a:r>
            <a:r>
              <a:rPr lang="zh-TW" altLang="zh-TW" dirty="0" smtClean="0">
                <a:latin typeface="微軟正黑體" pitchFamily="34" charset="-120"/>
                <a:ea typeface="微軟正黑體" pitchFamily="34" charset="-120"/>
              </a:rPr>
              <a:t>於</a:t>
            </a:r>
            <a:r>
              <a:rPr lang="en-US" altLang="zh-TW" dirty="0" smtClean="0">
                <a:latin typeface="微軟正黑體" pitchFamily="34" charset="-120"/>
                <a:ea typeface="微軟正黑體" pitchFamily="34" charset="-120"/>
              </a:rPr>
              <a:t>10</a:t>
            </a:r>
            <a:r>
              <a:rPr lang="zh-TW" altLang="en-US" dirty="0" smtClean="0">
                <a:latin typeface="微軟正黑體" pitchFamily="34" charset="-120"/>
                <a:ea typeface="微軟正黑體" pitchFamily="34" charset="-120"/>
              </a:rPr>
              <a:t>月</a:t>
            </a:r>
            <a:r>
              <a:rPr lang="en-US" altLang="zh-TW" dirty="0" smtClean="0">
                <a:latin typeface="微軟正黑體" pitchFamily="34" charset="-120"/>
                <a:ea typeface="微軟正黑體" pitchFamily="34" charset="-120"/>
              </a:rPr>
              <a:t>10</a:t>
            </a:r>
            <a:r>
              <a:rPr lang="zh-TW" altLang="en-US" dirty="0" smtClean="0">
                <a:latin typeface="微軟正黑體" pitchFamily="34" charset="-120"/>
                <a:ea typeface="微軟正黑體" pitchFamily="34" charset="-120"/>
              </a:rPr>
              <a:t>日</a:t>
            </a:r>
            <a:r>
              <a:rPr lang="zh-TW" altLang="zh-TW" dirty="0" smtClean="0">
                <a:latin typeface="微軟正黑體" pitchFamily="34" charset="-120"/>
                <a:ea typeface="微軟正黑體" pitchFamily="34" charset="-120"/>
              </a:rPr>
              <a:t>出勤，事業單位已</a:t>
            </a:r>
            <a:r>
              <a:rPr lang="zh-TW" altLang="zh-TW" u="sng" dirty="0" smtClean="0">
                <a:solidFill>
                  <a:schemeClr val="accent5">
                    <a:lumMod val="50000"/>
                  </a:schemeClr>
                </a:solidFill>
                <a:latin typeface="微軟正黑體" pitchFamily="34" charset="-120"/>
                <a:ea typeface="微軟正黑體" pitchFamily="34" charset="-120"/>
              </a:rPr>
              <a:t>公告</a:t>
            </a:r>
            <a:r>
              <a:rPr lang="zh-TW" altLang="en-US" u="sng" dirty="0" smtClean="0">
                <a:solidFill>
                  <a:schemeClr val="accent5">
                    <a:lumMod val="50000"/>
                  </a:schemeClr>
                </a:solidFill>
                <a:latin typeface="微軟正黑體" pitchFamily="34" charset="-120"/>
                <a:ea typeface="微軟正黑體" pitchFamily="34" charset="-120"/>
              </a:rPr>
              <a:t>休</a:t>
            </a:r>
            <a:r>
              <a:rPr lang="zh-TW" altLang="zh-TW" u="sng" dirty="0" smtClean="0">
                <a:solidFill>
                  <a:schemeClr val="accent5">
                    <a:lumMod val="50000"/>
                  </a:schemeClr>
                </a:solidFill>
                <a:latin typeface="微軟正黑體" pitchFamily="34" charset="-120"/>
                <a:ea typeface="微軟正黑體" pitchFamily="34" charset="-120"/>
              </a:rPr>
              <a:t>假日調移</a:t>
            </a:r>
            <a:r>
              <a:rPr lang="zh-TW" altLang="zh-TW" dirty="0" smtClean="0">
                <a:solidFill>
                  <a:schemeClr val="accent5">
                    <a:lumMod val="50000"/>
                  </a:schemeClr>
                </a:solidFill>
                <a:latin typeface="微軟正黑體" pitchFamily="34" charset="-120"/>
                <a:ea typeface="微軟正黑體" pitchFamily="34" charset="-120"/>
              </a:rPr>
              <a:t>，惟</a:t>
            </a:r>
            <a:r>
              <a:rPr lang="zh-TW" altLang="en-US" u="sng" dirty="0" smtClean="0">
                <a:solidFill>
                  <a:schemeClr val="accent5">
                    <a:lumMod val="50000"/>
                  </a:schemeClr>
                </a:solidFill>
                <a:latin typeface="微軟正黑體" pitchFamily="34" charset="-120"/>
                <a:ea typeface="微軟正黑體" pitchFamily="34" charset="-120"/>
              </a:rPr>
              <a:t>球球</a:t>
            </a:r>
            <a:r>
              <a:rPr lang="zh-TW" altLang="zh-TW" u="sng" dirty="0" smtClean="0">
                <a:solidFill>
                  <a:schemeClr val="accent5">
                    <a:lumMod val="50000"/>
                  </a:schemeClr>
                </a:solidFill>
                <a:latin typeface="微軟正黑體" pitchFamily="34" charset="-120"/>
                <a:ea typeface="微軟正黑體" pitchFamily="34" charset="-120"/>
              </a:rPr>
              <a:t>希望領取雙倍工資增加收入，不希望以補休方式辦理</a:t>
            </a:r>
            <a:r>
              <a:rPr lang="zh-TW" altLang="zh-TW" dirty="0" smtClean="0">
                <a:latin typeface="微軟正黑體" pitchFamily="34" charset="-120"/>
                <a:ea typeface="微軟正黑體" pitchFamily="34" charset="-120"/>
              </a:rPr>
              <a:t>，非個人意願下，如果事業單位強制以補休方式辦理，是否違</a:t>
            </a:r>
            <a:r>
              <a:rPr lang="zh-TW" altLang="en-US" dirty="0" smtClean="0">
                <a:latin typeface="微軟正黑體" pitchFamily="34" charset="-120"/>
                <a:ea typeface="微軟正黑體" pitchFamily="34" charset="-120"/>
              </a:rPr>
              <a:t>法？</a:t>
            </a:r>
            <a:endParaRPr lang="en-US" altLang="zh-TW" dirty="0" smtClean="0">
              <a:latin typeface="微軟正黑體" pitchFamily="34" charset="-120"/>
              <a:ea typeface="微軟正黑體" pitchFamily="34" charset="-120"/>
            </a:endParaRPr>
          </a:p>
          <a:p>
            <a:pPr marL="0" indent="0">
              <a:lnSpc>
                <a:spcPct val="110000"/>
              </a:lnSpc>
              <a:spcBef>
                <a:spcPts val="3000"/>
              </a:spcBef>
              <a:buFont typeface="Arial" charset="0"/>
              <a:buNone/>
            </a:pPr>
            <a:r>
              <a:rPr lang="zh-TW" altLang="en-US" dirty="0" smtClean="0">
                <a:latin typeface="微軟正黑體" pitchFamily="34" charset="-120"/>
                <a:ea typeface="微軟正黑體" pitchFamily="34" charset="-120"/>
              </a:rPr>
              <a:t>假日調移之協議，因涉個別勞工休假權益，</a:t>
            </a:r>
            <a:r>
              <a:rPr lang="zh-TW" altLang="en-US" u="sng" dirty="0" smtClean="0">
                <a:solidFill>
                  <a:schemeClr val="accent5">
                    <a:lumMod val="50000"/>
                  </a:schemeClr>
                </a:solidFill>
                <a:latin typeface="微軟正黑體" pitchFamily="34" charset="-120"/>
                <a:ea typeface="微軟正黑體" pitchFamily="34" charset="-120"/>
              </a:rPr>
              <a:t>應徵得勞工個人之同意</a:t>
            </a:r>
            <a:r>
              <a:rPr lang="zh-TW" altLang="en-US" dirty="0" smtClean="0">
                <a:latin typeface="微軟正黑體" pitchFamily="34" charset="-120"/>
                <a:ea typeface="微軟正黑體" pitchFamily="34" charset="-120"/>
              </a:rPr>
              <a:t>。</a:t>
            </a:r>
          </a:p>
        </p:txBody>
      </p:sp>
      <p:graphicFrame>
        <p:nvGraphicFramePr>
          <p:cNvPr id="7" name="資料庫圖表 6"/>
          <p:cNvGraphicFramePr/>
          <p:nvPr/>
        </p:nvGraphicFramePr>
        <p:xfrm>
          <a:off x="914400" y="228600"/>
          <a:ext cx="7500990" cy="13573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橢圓形圖說文字 4"/>
          <p:cNvSpPr/>
          <p:nvPr/>
        </p:nvSpPr>
        <p:spPr>
          <a:xfrm>
            <a:off x="142875" y="2357438"/>
            <a:ext cx="1357313" cy="1357312"/>
          </a:xfrm>
          <a:prstGeom prst="wedgeEllipseCallout">
            <a:avLst>
              <a:gd name="adj1" fmla="val 74867"/>
              <a:gd name="adj2" fmla="val 5491"/>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 typeface="Wingdings" pitchFamily="2" charset="2"/>
              <a:buNone/>
              <a:defRPr/>
            </a:pPr>
            <a:r>
              <a:rPr lang="en-US" altLang="zh-TW" sz="4800" b="1" dirty="0">
                <a:latin typeface="微軟正黑體" pitchFamily="34" charset="-120"/>
                <a:ea typeface="微軟正黑體" pitchFamily="34" charset="-120"/>
              </a:rPr>
              <a:t>Q</a:t>
            </a:r>
          </a:p>
        </p:txBody>
      </p:sp>
      <p:sp>
        <p:nvSpPr>
          <p:cNvPr id="6" name="橢圓形圖說文字 5"/>
          <p:cNvSpPr/>
          <p:nvPr/>
        </p:nvSpPr>
        <p:spPr>
          <a:xfrm>
            <a:off x="142875" y="4714875"/>
            <a:ext cx="1357313" cy="1357313"/>
          </a:xfrm>
          <a:prstGeom prst="wedgeEllipseCallout">
            <a:avLst>
              <a:gd name="adj1" fmla="val 74867"/>
              <a:gd name="adj2" fmla="val 5491"/>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 typeface="Wingdings" pitchFamily="2" charset="2"/>
              <a:buNone/>
              <a:defRPr/>
            </a:pPr>
            <a:r>
              <a:rPr lang="en-US" altLang="zh-TW" sz="4800" b="1" dirty="0">
                <a:latin typeface="微軟正黑體" pitchFamily="34" charset="-120"/>
                <a:ea typeface="微軟正黑體" pitchFamily="34" charset="-120"/>
              </a:rPr>
              <a:t>A</a:t>
            </a:r>
          </a:p>
        </p:txBody>
      </p:sp>
    </p:spTree>
  </p:cSld>
  <p:clrMapOvr>
    <a:masterClrMapping/>
  </p:clrMapOvr>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a:latin typeface="微軟正黑體" panose="020B0604030504040204" pitchFamily="34" charset="-120"/>
                <a:ea typeface="微軟正黑體" panose="020B0604030504040204" pitchFamily="34" charset="-120"/>
              </a:rPr>
              <a:t>Q.</a:t>
            </a:r>
            <a:r>
              <a:rPr lang="zh-TW" altLang="en-US" dirty="0">
                <a:latin typeface="微軟正黑體" panose="020B0604030504040204" pitchFamily="34" charset="-120"/>
                <a:ea typeface="微軟正黑體" panose="020B0604030504040204" pitchFamily="34" charset="-120"/>
              </a:rPr>
              <a:t>選舉假</a:t>
            </a:r>
          </a:p>
        </p:txBody>
      </p:sp>
      <p:sp>
        <p:nvSpPr>
          <p:cNvPr id="3" name="內容版面配置區 2"/>
          <p:cNvSpPr>
            <a:spLocks noGrp="1"/>
          </p:cNvSpPr>
          <p:nvPr>
            <p:ph idx="1"/>
          </p:nvPr>
        </p:nvSpPr>
        <p:spPr/>
        <p:txBody>
          <a:bodyPr>
            <a:normAutofit fontScale="92500" lnSpcReduction="10000"/>
          </a:bodyPr>
          <a:lstStyle/>
          <a:p>
            <a:r>
              <a:rPr lang="zh-TW" altLang="en-US" dirty="0">
                <a:latin typeface="微軟正黑體" panose="020B0604030504040204" pitchFamily="34" charset="-120"/>
                <a:ea typeface="微軟正黑體" panose="020B0604030504040204" pitchFamily="34" charset="-120"/>
              </a:rPr>
              <a:t>選舉投票日，屬勞動基準法施行細則第</a:t>
            </a:r>
            <a:r>
              <a:rPr lang="en-US" altLang="zh-TW" dirty="0">
                <a:latin typeface="微軟正黑體" panose="020B0604030504040204" pitchFamily="34" charset="-120"/>
                <a:ea typeface="微軟正黑體" panose="020B0604030504040204" pitchFamily="34" charset="-120"/>
              </a:rPr>
              <a:t>23 </a:t>
            </a:r>
            <a:r>
              <a:rPr lang="zh-TW" altLang="en-US" dirty="0">
                <a:latin typeface="微軟正黑體" panose="020B0604030504040204" pitchFamily="34" charset="-120"/>
                <a:ea typeface="微軟正黑體" panose="020B0604030504040204" pitchFamily="34" charset="-120"/>
              </a:rPr>
              <a:t>條規定</a:t>
            </a:r>
            <a:r>
              <a:rPr lang="zh-TW" altLang="en-US" dirty="0" smtClean="0">
                <a:latin typeface="微軟正黑體" panose="020B0604030504040204" pitchFamily="34" charset="-120"/>
                <a:ea typeface="微軟正黑體" panose="020B0604030504040204" pitchFamily="34" charset="-120"/>
              </a:rPr>
              <a:t>指定應</a:t>
            </a:r>
            <a:r>
              <a:rPr lang="zh-TW" altLang="en-US" dirty="0">
                <a:latin typeface="微軟正黑體" panose="020B0604030504040204" pitchFamily="34" charset="-120"/>
                <a:ea typeface="微軟正黑體" panose="020B0604030504040204" pitchFamily="34" charset="-120"/>
              </a:rPr>
              <a:t>放假之日，具投票權且該日原屬工作日的勞工，</a:t>
            </a:r>
            <a:r>
              <a:rPr lang="zh-TW" altLang="en-US" b="1" dirty="0">
                <a:latin typeface="微軟正黑體" panose="020B0604030504040204" pitchFamily="34" charset="-120"/>
                <a:ea typeface="微軟正黑體" panose="020B0604030504040204" pitchFamily="34" charset="-120"/>
              </a:rPr>
              <a:t>應</a:t>
            </a:r>
            <a:r>
              <a:rPr lang="zh-TW" altLang="en-US" b="1" dirty="0" smtClean="0">
                <a:latin typeface="微軟正黑體" panose="020B0604030504040204" pitchFamily="34" charset="-120"/>
                <a:ea typeface="微軟正黑體" panose="020B0604030504040204" pitchFamily="34" charset="-120"/>
              </a:rPr>
              <a:t>放假</a:t>
            </a:r>
            <a:r>
              <a:rPr lang="en-US" altLang="zh-TW" b="1" dirty="0">
                <a:latin typeface="微軟正黑體" panose="020B0604030504040204" pitchFamily="34" charset="-120"/>
                <a:ea typeface="微軟正黑體" panose="020B0604030504040204" pitchFamily="34" charset="-120"/>
              </a:rPr>
              <a:t>1 </a:t>
            </a:r>
            <a:r>
              <a:rPr lang="zh-TW" altLang="en-US" b="1" dirty="0">
                <a:latin typeface="微軟正黑體" panose="020B0604030504040204" pitchFamily="34" charset="-120"/>
                <a:ea typeface="微軟正黑體" panose="020B0604030504040204" pitchFamily="34" charset="-120"/>
              </a:rPr>
              <a:t>日，工資照給</a:t>
            </a:r>
            <a:r>
              <a:rPr lang="zh-TW" altLang="en-US" dirty="0">
                <a:latin typeface="微軟正黑體" panose="020B0604030504040204" pitchFamily="34" charset="-120"/>
                <a:ea typeface="微軟正黑體" panose="020B0604030504040204" pitchFamily="34" charset="-120"/>
              </a:rPr>
              <a:t>；原毋須出勤或不具投票權者，不</a:t>
            </a:r>
            <a:r>
              <a:rPr lang="zh-TW" altLang="en-US" dirty="0" smtClean="0">
                <a:latin typeface="微軟正黑體" panose="020B0604030504040204" pitchFamily="34" charset="-120"/>
                <a:ea typeface="微軟正黑體" panose="020B0604030504040204" pitchFamily="34" charset="-120"/>
              </a:rPr>
              <a:t>另給</a:t>
            </a:r>
            <a:r>
              <a:rPr lang="zh-TW" altLang="en-US" dirty="0">
                <a:latin typeface="微軟正黑體" panose="020B0604030504040204" pitchFamily="34" charset="-120"/>
                <a:ea typeface="微軟正黑體" panose="020B0604030504040204" pitchFamily="34" charset="-120"/>
              </a:rPr>
              <a:t>假給薪</a:t>
            </a:r>
            <a:r>
              <a:rPr lang="zh-TW" altLang="en-US" dirty="0" smtClean="0">
                <a:latin typeface="微軟正黑體" panose="020B0604030504040204" pitchFamily="34" charset="-120"/>
                <a:ea typeface="微軟正黑體" panose="020B0604030504040204" pitchFamily="34" charset="-120"/>
              </a:rPr>
              <a:t>。</a:t>
            </a:r>
            <a:endParaRPr lang="en-US" altLang="zh-TW" dirty="0" smtClean="0">
              <a:latin typeface="微軟正黑體" panose="020B0604030504040204" pitchFamily="34" charset="-120"/>
              <a:ea typeface="微軟正黑體" panose="020B0604030504040204" pitchFamily="34" charset="-120"/>
            </a:endParaRPr>
          </a:p>
          <a:p>
            <a:r>
              <a:rPr lang="zh-TW" altLang="en-US" dirty="0">
                <a:latin typeface="微軟正黑體" panose="020B0604030504040204" pitchFamily="34" charset="-120"/>
                <a:ea typeface="微軟正黑體" panose="020B0604030504040204" pitchFamily="34" charset="-120"/>
              </a:rPr>
              <a:t>所稱放假一日，係指自午前零時至午後</a:t>
            </a:r>
            <a:r>
              <a:rPr lang="en-US" altLang="zh-TW" dirty="0">
                <a:latin typeface="微軟正黑體" panose="020B0604030504040204" pitchFamily="34" charset="-120"/>
                <a:ea typeface="微軟正黑體" panose="020B0604030504040204" pitchFamily="34" charset="-120"/>
              </a:rPr>
              <a:t>12 </a:t>
            </a:r>
            <a:r>
              <a:rPr lang="zh-TW" altLang="en-US" dirty="0">
                <a:latin typeface="微軟正黑體" panose="020B0604030504040204" pitchFamily="34" charset="-120"/>
                <a:ea typeface="微軟正黑體" panose="020B0604030504040204" pitchFamily="34" charset="-120"/>
              </a:rPr>
              <a:t>時連續</a:t>
            </a:r>
            <a:r>
              <a:rPr lang="en-US" altLang="zh-TW" dirty="0" smtClean="0">
                <a:latin typeface="微軟正黑體" panose="020B0604030504040204" pitchFamily="34" charset="-120"/>
                <a:ea typeface="微軟正黑體" panose="020B0604030504040204" pitchFamily="34" charset="-120"/>
              </a:rPr>
              <a:t>24</a:t>
            </a:r>
            <a:r>
              <a:rPr lang="zh-TW" altLang="en-US" dirty="0" smtClean="0">
                <a:latin typeface="微軟正黑體" panose="020B0604030504040204" pitchFamily="34" charset="-120"/>
                <a:ea typeface="微軟正黑體" panose="020B0604030504040204" pitchFamily="34" charset="-120"/>
              </a:rPr>
              <a:t>小時。同時雇主如因業務需要，在不妨礙勞工投票情形下</a:t>
            </a:r>
            <a:r>
              <a:rPr lang="zh-TW" altLang="en-US" dirty="0">
                <a:latin typeface="微軟正黑體" panose="020B0604030504040204" pitchFamily="34" charset="-120"/>
                <a:ea typeface="微軟正黑體" panose="020B0604030504040204" pitchFamily="34" charset="-120"/>
              </a:rPr>
              <a:t>，可徵得勞工同意於投票日工作，且</a:t>
            </a:r>
            <a:r>
              <a:rPr lang="zh-TW" altLang="en-US" b="1" dirty="0">
                <a:latin typeface="微軟正黑體" panose="020B0604030504040204" pitchFamily="34" charset="-120"/>
                <a:ea typeface="微軟正黑體" panose="020B0604030504040204" pitchFamily="34" charset="-120"/>
              </a:rPr>
              <a:t>應加給該工作</a:t>
            </a:r>
            <a:r>
              <a:rPr lang="zh-TW" altLang="en-US" b="1" dirty="0" smtClean="0">
                <a:latin typeface="微軟正黑體" panose="020B0604030504040204" pitchFamily="34" charset="-120"/>
                <a:ea typeface="微軟正黑體" panose="020B0604030504040204" pitchFamily="34" charset="-120"/>
              </a:rPr>
              <a:t>時間</a:t>
            </a:r>
            <a:r>
              <a:rPr lang="zh-TW" altLang="en-US" b="1" dirty="0">
                <a:latin typeface="微軟正黑體" panose="020B0604030504040204" pitchFamily="34" charset="-120"/>
                <a:ea typeface="微軟正黑體" panose="020B0604030504040204" pitchFamily="34" charset="-120"/>
              </a:rPr>
              <a:t>之工資</a:t>
            </a:r>
            <a:r>
              <a:rPr lang="zh-TW" altLang="en-US" dirty="0" smtClean="0">
                <a:latin typeface="微軟正黑體" panose="020B0604030504040204" pitchFamily="34" charset="-120"/>
                <a:ea typeface="微軟正黑體" panose="020B0604030504040204" pitchFamily="34" charset="-120"/>
              </a:rPr>
              <a:t>。</a:t>
            </a:r>
            <a:endParaRPr lang="en-US" altLang="zh-TW" dirty="0" smtClean="0">
              <a:latin typeface="微軟正黑體" panose="020B0604030504040204" pitchFamily="34" charset="-120"/>
              <a:ea typeface="微軟正黑體" panose="020B0604030504040204" pitchFamily="34" charset="-120"/>
            </a:endParaRPr>
          </a:p>
          <a:p>
            <a:r>
              <a:rPr lang="zh-TW" altLang="en-US" dirty="0">
                <a:latin typeface="微軟正黑體" panose="020B0604030504040204" pitchFamily="34" charset="-120"/>
                <a:ea typeface="微軟正黑體" panose="020B0604030504040204" pitchFamily="34" charset="-120"/>
              </a:rPr>
              <a:t>由於投票權僅得於投票當日行使，其性質與一般</a:t>
            </a:r>
            <a:r>
              <a:rPr lang="zh-TW" altLang="en-US" dirty="0" smtClean="0">
                <a:latin typeface="微軟正黑體" panose="020B0604030504040204" pitchFamily="34" charset="-120"/>
                <a:ea typeface="微軟正黑體" panose="020B0604030504040204" pitchFamily="34" charset="-120"/>
              </a:rPr>
              <a:t>休假日（</a:t>
            </a:r>
            <a:r>
              <a:rPr lang="zh-TW" altLang="en-US" dirty="0">
                <a:latin typeface="微軟正黑體" panose="020B0604030504040204" pitchFamily="34" charset="-120"/>
                <a:ea typeface="微軟正黑體" panose="020B0604030504040204" pitchFamily="34" charset="-120"/>
              </a:rPr>
              <a:t>國定假日）有別，</a:t>
            </a:r>
            <a:r>
              <a:rPr lang="zh-TW" altLang="en-US" b="1" dirty="0">
                <a:latin typeface="微軟正黑體" panose="020B0604030504040204" pitchFamily="34" charset="-120"/>
                <a:ea typeface="微軟正黑體" panose="020B0604030504040204" pitchFamily="34" charset="-120"/>
              </a:rPr>
              <a:t>該放假日無得與其他工作日對調</a:t>
            </a:r>
            <a:r>
              <a:rPr lang="zh-TW" altLang="en-US" b="1" dirty="0" smtClean="0">
                <a:latin typeface="微軟正黑體" panose="020B0604030504040204" pitchFamily="34" charset="-120"/>
                <a:ea typeface="微軟正黑體" panose="020B0604030504040204" pitchFamily="34" charset="-120"/>
              </a:rPr>
              <a:t>實施</a:t>
            </a:r>
            <a:r>
              <a:rPr lang="zh-TW" altLang="en-US" dirty="0">
                <a:latin typeface="微軟正黑體" panose="020B0604030504040204" pitchFamily="34" charset="-120"/>
                <a:ea typeface="微軟正黑體" panose="020B0604030504040204" pitchFamily="34" charset="-120"/>
              </a:rPr>
              <a:t>。</a:t>
            </a:r>
          </a:p>
        </p:txBody>
      </p:sp>
    </p:spTree>
    <p:extLst>
      <p:ext uri="{BB962C8B-B14F-4D97-AF65-F5344CB8AC3E}">
        <p14:creationId xmlns:p14="http://schemas.microsoft.com/office/powerpoint/2010/main" val="3764500611"/>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Rot="1" noChangeArrowheads="1"/>
          </p:cNvSpPr>
          <p:nvPr>
            <p:ph type="title"/>
          </p:nvPr>
        </p:nvSpPr>
        <p:spPr>
          <a:xfrm>
            <a:off x="214313" y="357188"/>
            <a:ext cx="8540750" cy="1143000"/>
          </a:xfrm>
        </p:spPr>
        <p:txBody>
          <a:bodyPr/>
          <a:lstStyle/>
          <a:p>
            <a:r>
              <a:rPr lang="zh-TW" altLang="en-US" b="1" dirty="0" smtClean="0">
                <a:solidFill>
                  <a:srgbClr val="C00000"/>
                </a:solidFill>
                <a:ea typeface="標楷體" pitchFamily="65" charset="-120"/>
              </a:rPr>
              <a:t>   </a:t>
            </a:r>
            <a:r>
              <a:rPr lang="zh-TW" altLang="en-US" b="1" dirty="0" smtClean="0">
                <a:solidFill>
                  <a:schemeClr val="tx1">
                    <a:lumMod val="65000"/>
                    <a:lumOff val="35000"/>
                  </a:schemeClr>
                </a:solidFill>
                <a:latin typeface="微軟正黑體" pitchFamily="34" charset="-120"/>
                <a:ea typeface="微軟正黑體" pitchFamily="34" charset="-120"/>
              </a:rPr>
              <a:t>各種假日</a:t>
            </a:r>
            <a:r>
              <a:rPr lang="en-US" altLang="zh-TW" b="1" dirty="0" smtClean="0">
                <a:solidFill>
                  <a:schemeClr val="tx1">
                    <a:lumMod val="65000"/>
                    <a:lumOff val="35000"/>
                  </a:schemeClr>
                </a:solidFill>
                <a:latin typeface="微軟正黑體" pitchFamily="34" charset="-120"/>
                <a:ea typeface="微軟正黑體" pitchFamily="34" charset="-120"/>
              </a:rPr>
              <a:t>(</a:t>
            </a:r>
            <a:r>
              <a:rPr lang="zh-TW" altLang="en-US" b="1" dirty="0" smtClean="0">
                <a:solidFill>
                  <a:schemeClr val="tx1">
                    <a:lumMod val="65000"/>
                    <a:lumOff val="35000"/>
                  </a:schemeClr>
                </a:solidFill>
                <a:latin typeface="微軟正黑體" pitchFamily="34" charset="-120"/>
                <a:ea typeface="微軟正黑體" pitchFamily="34" charset="-120"/>
              </a:rPr>
              <a:t>續</a:t>
            </a:r>
            <a:r>
              <a:rPr lang="en-US" altLang="zh-TW" b="1" dirty="0" smtClean="0">
                <a:solidFill>
                  <a:schemeClr val="tx1">
                    <a:lumMod val="65000"/>
                    <a:lumOff val="35000"/>
                  </a:schemeClr>
                </a:solidFill>
                <a:latin typeface="微軟正黑體" pitchFamily="34" charset="-120"/>
                <a:ea typeface="微軟正黑體" pitchFamily="34" charset="-120"/>
              </a:rPr>
              <a:t>2)</a:t>
            </a:r>
            <a:endParaRPr lang="zh-TW" altLang="en-US" b="1" dirty="0" smtClean="0">
              <a:solidFill>
                <a:schemeClr val="tx1">
                  <a:lumMod val="65000"/>
                  <a:lumOff val="35000"/>
                </a:schemeClr>
              </a:solidFill>
              <a:latin typeface="微軟正黑體" pitchFamily="34" charset="-120"/>
              <a:ea typeface="微軟正黑體" pitchFamily="34" charset="-120"/>
            </a:endParaRPr>
          </a:p>
        </p:txBody>
      </p:sp>
      <p:sp>
        <p:nvSpPr>
          <p:cNvPr id="48131" name="Rectangle 3"/>
          <p:cNvSpPr>
            <a:spLocks noGrp="1" noRot="1" noChangeArrowheads="1"/>
          </p:cNvSpPr>
          <p:nvPr>
            <p:ph idx="1"/>
          </p:nvPr>
        </p:nvSpPr>
        <p:spPr>
          <a:xfrm>
            <a:off x="857250" y="1357313"/>
            <a:ext cx="7632700" cy="4714875"/>
          </a:xfrm>
        </p:spPr>
        <p:txBody>
          <a:bodyPr/>
          <a:lstStyle/>
          <a:p>
            <a:pPr marL="177800" indent="-177800">
              <a:lnSpc>
                <a:spcPct val="120000"/>
              </a:lnSpc>
              <a:buFont typeface="Wingdings" pitchFamily="2" charset="2"/>
              <a:buChar char="Ø"/>
            </a:pPr>
            <a:r>
              <a:rPr lang="zh-TW" altLang="en-US" sz="3600" b="1" dirty="0" smtClean="0">
                <a:solidFill>
                  <a:srgbClr val="001010"/>
                </a:solidFill>
                <a:latin typeface="微軟正黑體" pitchFamily="34" charset="-120"/>
                <a:ea typeface="微軟正黑體" pitchFamily="34" charset="-120"/>
              </a:rPr>
              <a:t>特別休假</a:t>
            </a:r>
            <a:endParaRPr lang="zh-TW" altLang="en-US" b="1" dirty="0" smtClean="0">
              <a:solidFill>
                <a:srgbClr val="001010"/>
              </a:solidFill>
              <a:latin typeface="微軟正黑體" pitchFamily="34" charset="-120"/>
              <a:ea typeface="微軟正黑體" pitchFamily="34" charset="-120"/>
            </a:endParaRPr>
          </a:p>
          <a:p>
            <a:pPr marL="723900" lvl="1" indent="-252413">
              <a:lnSpc>
                <a:spcPct val="120000"/>
              </a:lnSpc>
              <a:buFont typeface="Wingdings" pitchFamily="2" charset="2"/>
              <a:buChar char="ü"/>
            </a:pPr>
            <a:r>
              <a:rPr lang="zh-TW" altLang="en-US" dirty="0" smtClean="0">
                <a:latin typeface="微軟正黑體" pitchFamily="34" charset="-120"/>
                <a:ea typeface="微軟正黑體" pitchFamily="34" charset="-120"/>
              </a:rPr>
              <a:t>勞工在同一雇主或事業單位，繼續工作滿一年之翌日起，每年應依勞基法第</a:t>
            </a:r>
            <a:r>
              <a:rPr lang="en-US" altLang="zh-TW" dirty="0" smtClean="0">
                <a:latin typeface="微軟正黑體" pitchFamily="34" charset="-120"/>
                <a:ea typeface="微軟正黑體" pitchFamily="34" charset="-120"/>
              </a:rPr>
              <a:t>38</a:t>
            </a:r>
            <a:r>
              <a:rPr lang="zh-TW" altLang="en-US" dirty="0" smtClean="0">
                <a:latin typeface="微軟正黑體" pitchFamily="34" charset="-120"/>
                <a:ea typeface="微軟正黑體" pitchFamily="34" charset="-120"/>
              </a:rPr>
              <a:t>條規定給予特別休假。</a:t>
            </a:r>
          </a:p>
          <a:p>
            <a:pPr marL="723900" lvl="1" indent="-252413">
              <a:lnSpc>
                <a:spcPct val="120000"/>
              </a:lnSpc>
              <a:buFont typeface="Wingdings" pitchFamily="2" charset="2"/>
              <a:buChar char="ü"/>
            </a:pPr>
            <a:r>
              <a:rPr lang="zh-TW" altLang="en-US" dirty="0" smtClean="0">
                <a:latin typeface="微軟正黑體" pitchFamily="34" charset="-120"/>
                <a:ea typeface="微軟正黑體" pitchFamily="34" charset="-120"/>
              </a:rPr>
              <a:t>特別休假日毋須出勤，工資照給。</a:t>
            </a:r>
            <a:r>
              <a:rPr lang="zh-TW" altLang="en-US" u="sng" dirty="0" smtClean="0">
                <a:solidFill>
                  <a:schemeClr val="accent5">
                    <a:lumMod val="50000"/>
                  </a:schemeClr>
                </a:solidFill>
                <a:latin typeface="微軟正黑體" pitchFamily="34" charset="-120"/>
                <a:ea typeface="微軟正黑體" pitchFamily="34" charset="-120"/>
              </a:rPr>
              <a:t>雇主徵得勞工同意，可使勞工於休假日出勤，惟工資應加倍發給</a:t>
            </a:r>
            <a:r>
              <a:rPr lang="zh-TW" altLang="en-US" dirty="0" smtClean="0">
                <a:latin typeface="微軟正黑體" pitchFamily="34" charset="-120"/>
                <a:ea typeface="微軟正黑體" pitchFamily="34" charset="-120"/>
              </a:rPr>
              <a:t>。超過正常工時以外的部分依第</a:t>
            </a:r>
            <a:r>
              <a:rPr lang="en-US" altLang="zh-TW" dirty="0" smtClean="0">
                <a:latin typeface="微軟正黑體" pitchFamily="34" charset="-120"/>
                <a:ea typeface="微軟正黑體" pitchFamily="34" charset="-120"/>
              </a:rPr>
              <a:t>24</a:t>
            </a:r>
            <a:r>
              <a:rPr lang="zh-TW" altLang="en-US" dirty="0" smtClean="0">
                <a:latin typeface="微軟正黑體" pitchFamily="34" charset="-120"/>
                <a:ea typeface="微軟正黑體" pitchFamily="34" charset="-120"/>
              </a:rPr>
              <a:t>條規定加成給付。</a:t>
            </a:r>
          </a:p>
        </p:txBody>
      </p:sp>
    </p:spTree>
  </p:cSld>
  <p:clrMapOvr>
    <a:masterClrMapping/>
  </p:clrMapOvr>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latin typeface="微軟正黑體" panose="020B0604030504040204" pitchFamily="34" charset="-120"/>
                <a:ea typeface="微軟正黑體" panose="020B0604030504040204" pitchFamily="34" charset="-120"/>
              </a:rPr>
              <a:t>特別休假</a:t>
            </a:r>
          </a:p>
        </p:txBody>
      </p:sp>
      <p:sp>
        <p:nvSpPr>
          <p:cNvPr id="3" name="內容版面配置區 2"/>
          <p:cNvSpPr>
            <a:spLocks noGrp="1"/>
          </p:cNvSpPr>
          <p:nvPr>
            <p:ph idx="1"/>
          </p:nvPr>
        </p:nvSpPr>
        <p:spPr/>
        <p:txBody>
          <a:bodyPr/>
          <a:lstStyle/>
          <a:p>
            <a:pPr marL="0" indent="0">
              <a:buNone/>
              <a:defRPr/>
            </a:pPr>
            <a:r>
              <a:rPr lang="zh-TW" altLang="en-US" dirty="0">
                <a:latin typeface="微軟正黑體" panose="020B0604030504040204" pitchFamily="34" charset="-120"/>
                <a:ea typeface="微軟正黑體" panose="020B0604030504040204" pitchFamily="34" charset="-120"/>
                <a:hlinkClick r:id="rId2"/>
              </a:rPr>
              <a:t>第 </a:t>
            </a:r>
            <a:r>
              <a:rPr lang="en-US" altLang="zh-TW" dirty="0">
                <a:latin typeface="微軟正黑體" panose="020B0604030504040204" pitchFamily="34" charset="-120"/>
                <a:ea typeface="微軟正黑體" panose="020B0604030504040204" pitchFamily="34" charset="-120"/>
                <a:hlinkClick r:id="rId2"/>
              </a:rPr>
              <a:t>38 </a:t>
            </a:r>
            <a:r>
              <a:rPr lang="zh-TW" altLang="en-US" dirty="0">
                <a:latin typeface="微軟正黑體" panose="020B0604030504040204" pitchFamily="34" charset="-120"/>
                <a:ea typeface="微軟正黑體" panose="020B0604030504040204" pitchFamily="34" charset="-120"/>
                <a:hlinkClick r:id="rId2"/>
              </a:rPr>
              <a:t>條</a:t>
            </a:r>
            <a:r>
              <a:rPr lang="zh-TW" altLang="en-US" dirty="0">
                <a:latin typeface="微軟正黑體" panose="020B0604030504040204" pitchFamily="34" charset="-120"/>
                <a:ea typeface="微軟正黑體" panose="020B0604030504040204" pitchFamily="34" charset="-120"/>
              </a:rPr>
              <a:t> </a:t>
            </a:r>
          </a:p>
          <a:p>
            <a:pPr marL="274320" indent="-274320">
              <a:buFont typeface="Wingdings" pitchFamily="2" charset="2"/>
              <a:buChar char="Ø"/>
              <a:defRPr/>
            </a:pPr>
            <a:r>
              <a:rPr lang="zh-TW" altLang="en-US" dirty="0">
                <a:latin typeface="微軟正黑體" panose="020B0604030504040204" pitchFamily="34" charset="-120"/>
                <a:ea typeface="微軟正黑體" panose="020B0604030504040204" pitchFamily="34" charset="-120"/>
              </a:rPr>
              <a:t>勞工在同一雇主或事業單位，繼續工作滿一定期間者，每年應依左列規定給予特別休假：</a:t>
            </a:r>
          </a:p>
          <a:p>
            <a:pPr marL="274320" indent="-274320">
              <a:buNone/>
              <a:defRPr/>
            </a:pPr>
            <a:r>
              <a:rPr lang="zh-TW" altLang="en-US" dirty="0">
                <a:latin typeface="微軟正黑體" panose="020B0604030504040204" pitchFamily="34" charset="-120"/>
                <a:ea typeface="微軟正黑體" panose="020B0604030504040204" pitchFamily="34" charset="-120"/>
              </a:rPr>
              <a:t>  一  一年以上三年未滿者，</a:t>
            </a:r>
            <a:r>
              <a:rPr lang="en-US" altLang="zh-TW" dirty="0">
                <a:latin typeface="微軟正黑體" panose="020B0604030504040204" pitchFamily="34" charset="-120"/>
                <a:ea typeface="微軟正黑體" panose="020B0604030504040204" pitchFamily="34" charset="-120"/>
              </a:rPr>
              <a:t>7</a:t>
            </a:r>
            <a:r>
              <a:rPr lang="zh-TW" altLang="en-US" dirty="0">
                <a:latin typeface="微軟正黑體" panose="020B0604030504040204" pitchFamily="34" charset="-120"/>
                <a:ea typeface="微軟正黑體" panose="020B0604030504040204" pitchFamily="34" charset="-120"/>
              </a:rPr>
              <a:t>日。</a:t>
            </a:r>
          </a:p>
          <a:p>
            <a:pPr marL="274320" indent="-274320">
              <a:buNone/>
              <a:defRPr/>
            </a:pPr>
            <a:r>
              <a:rPr lang="zh-TW" altLang="en-US" dirty="0">
                <a:latin typeface="微軟正黑體" panose="020B0604030504040204" pitchFamily="34" charset="-120"/>
                <a:ea typeface="微軟正黑體" panose="020B0604030504040204" pitchFamily="34" charset="-120"/>
              </a:rPr>
              <a:t>  二  三年以上五年未滿者，</a:t>
            </a:r>
            <a:r>
              <a:rPr lang="en-US" altLang="zh-TW" dirty="0">
                <a:latin typeface="微軟正黑體" panose="020B0604030504040204" pitchFamily="34" charset="-120"/>
                <a:ea typeface="微軟正黑體" panose="020B0604030504040204" pitchFamily="34" charset="-120"/>
              </a:rPr>
              <a:t>10</a:t>
            </a:r>
            <a:r>
              <a:rPr lang="zh-TW" altLang="en-US" dirty="0">
                <a:latin typeface="微軟正黑體" panose="020B0604030504040204" pitchFamily="34" charset="-120"/>
                <a:ea typeface="微軟正黑體" panose="020B0604030504040204" pitchFamily="34" charset="-120"/>
              </a:rPr>
              <a:t>日。</a:t>
            </a:r>
          </a:p>
          <a:p>
            <a:pPr marL="274320" indent="-274320">
              <a:buNone/>
              <a:defRPr/>
            </a:pPr>
            <a:r>
              <a:rPr lang="zh-TW" altLang="en-US" dirty="0">
                <a:latin typeface="微軟正黑體" panose="020B0604030504040204" pitchFamily="34" charset="-120"/>
                <a:ea typeface="微軟正黑體" panose="020B0604030504040204" pitchFamily="34" charset="-120"/>
              </a:rPr>
              <a:t>  三  五年以上十年未滿者，</a:t>
            </a:r>
            <a:r>
              <a:rPr lang="en-US" altLang="zh-TW" dirty="0">
                <a:latin typeface="微軟正黑體" panose="020B0604030504040204" pitchFamily="34" charset="-120"/>
                <a:ea typeface="微軟正黑體" panose="020B0604030504040204" pitchFamily="34" charset="-120"/>
              </a:rPr>
              <a:t>14</a:t>
            </a:r>
            <a:r>
              <a:rPr lang="zh-TW" altLang="en-US" dirty="0">
                <a:latin typeface="微軟正黑體" panose="020B0604030504040204" pitchFamily="34" charset="-120"/>
                <a:ea typeface="微軟正黑體" panose="020B0604030504040204" pitchFamily="34" charset="-120"/>
              </a:rPr>
              <a:t>日。</a:t>
            </a:r>
          </a:p>
          <a:p>
            <a:pPr marL="274320" indent="-274320">
              <a:buNone/>
              <a:defRPr/>
            </a:pPr>
            <a:r>
              <a:rPr lang="zh-TW" altLang="en-US" dirty="0">
                <a:latin typeface="微軟正黑體" panose="020B0604030504040204" pitchFamily="34" charset="-120"/>
                <a:ea typeface="微軟正黑體" panose="020B0604030504040204" pitchFamily="34" charset="-120"/>
              </a:rPr>
              <a:t>  四  十年以上者，每一年加給一日，加至</a:t>
            </a:r>
            <a:r>
              <a:rPr lang="en-US" altLang="zh-TW" dirty="0">
                <a:latin typeface="微軟正黑體" panose="020B0604030504040204" pitchFamily="34" charset="-120"/>
                <a:ea typeface="微軟正黑體" panose="020B0604030504040204" pitchFamily="34" charset="-120"/>
              </a:rPr>
              <a:t>30</a:t>
            </a:r>
            <a:r>
              <a:rPr lang="zh-TW" altLang="en-US" dirty="0">
                <a:latin typeface="微軟正黑體" panose="020B0604030504040204" pitchFamily="34" charset="-120"/>
                <a:ea typeface="微軟正黑體" panose="020B0604030504040204" pitchFamily="34" charset="-120"/>
              </a:rPr>
              <a:t>日為止。</a:t>
            </a:r>
          </a:p>
          <a:p>
            <a:endParaRPr lang="zh-TW" altLang="en-US" dirty="0"/>
          </a:p>
        </p:txBody>
      </p:sp>
    </p:spTree>
    <p:extLst>
      <p:ext uri="{BB962C8B-B14F-4D97-AF65-F5344CB8AC3E}">
        <p14:creationId xmlns:p14="http://schemas.microsoft.com/office/powerpoint/2010/main" val="398709449"/>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Rot="1" noChangeArrowheads="1"/>
          </p:cNvSpPr>
          <p:nvPr>
            <p:ph type="title"/>
          </p:nvPr>
        </p:nvSpPr>
        <p:spPr>
          <a:xfrm>
            <a:off x="533400" y="304800"/>
            <a:ext cx="8229600" cy="793750"/>
          </a:xfrm>
        </p:spPr>
        <p:txBody>
          <a:bodyPr>
            <a:normAutofit fontScale="90000"/>
          </a:bodyPr>
          <a:lstStyle/>
          <a:p>
            <a:r>
              <a:rPr lang="zh-TW" altLang="en-US" sz="4800" b="1" dirty="0" smtClean="0">
                <a:solidFill>
                  <a:schemeClr val="tx1">
                    <a:lumMod val="65000"/>
                    <a:lumOff val="35000"/>
                  </a:schemeClr>
                </a:solidFill>
                <a:latin typeface="微軟正黑體" pitchFamily="34" charset="-120"/>
                <a:ea typeface="微軟正黑體" pitchFamily="34" charset="-120"/>
              </a:rPr>
              <a:t>特別休假依曆計算</a:t>
            </a:r>
          </a:p>
        </p:txBody>
      </p:sp>
      <p:sp>
        <p:nvSpPr>
          <p:cNvPr id="49155" name="Rectangle 3"/>
          <p:cNvSpPr>
            <a:spLocks noGrp="1" noRot="1" noChangeArrowheads="1"/>
          </p:cNvSpPr>
          <p:nvPr>
            <p:ph type="body" idx="1"/>
          </p:nvPr>
        </p:nvSpPr>
        <p:spPr/>
        <p:txBody>
          <a:bodyPr/>
          <a:lstStyle/>
          <a:p>
            <a:pPr>
              <a:buFont typeface="Wingdings" pitchFamily="2" charset="2"/>
              <a:buNone/>
            </a:pPr>
            <a:r>
              <a:rPr lang="zh-TW" altLang="en-US" sz="3000" dirty="0" smtClean="0">
                <a:solidFill>
                  <a:srgbClr val="001010"/>
                </a:solidFill>
                <a:latin typeface="微軟正黑體" pitchFamily="34" charset="-120"/>
                <a:ea typeface="微軟正黑體" pitchFamily="34" charset="-120"/>
              </a:rPr>
              <a:t>例：勞工於</a:t>
            </a:r>
            <a:r>
              <a:rPr lang="en-US" altLang="zh-TW" sz="3000" dirty="0" smtClean="0">
                <a:solidFill>
                  <a:srgbClr val="001010"/>
                </a:solidFill>
                <a:latin typeface="微軟正黑體" pitchFamily="34" charset="-120"/>
                <a:ea typeface="微軟正黑體" pitchFamily="34" charset="-120"/>
              </a:rPr>
              <a:t>96/07/01</a:t>
            </a:r>
            <a:r>
              <a:rPr lang="zh-TW" altLang="en-US" sz="3000" dirty="0" smtClean="0">
                <a:solidFill>
                  <a:srgbClr val="001010"/>
                </a:solidFill>
                <a:latin typeface="微軟正黑體" pitchFamily="34" charset="-120"/>
                <a:ea typeface="微軟正黑體" pitchFamily="34" charset="-120"/>
              </a:rPr>
              <a:t>到職，可休特別休假日數</a:t>
            </a:r>
          </a:p>
          <a:p>
            <a:pPr>
              <a:buFont typeface="Wingdings" pitchFamily="2" charset="2"/>
              <a:buNone/>
            </a:pPr>
            <a:endParaRPr lang="en-US" altLang="zh-TW" dirty="0" smtClean="0">
              <a:latin typeface="微軟正黑體" pitchFamily="34" charset="-120"/>
              <a:ea typeface="微軟正黑體" pitchFamily="34" charset="-120"/>
            </a:endParaRPr>
          </a:p>
        </p:txBody>
      </p:sp>
      <p:sp>
        <p:nvSpPr>
          <p:cNvPr id="49156" name="Line 4"/>
          <p:cNvSpPr>
            <a:spLocks noChangeShapeType="1"/>
          </p:cNvSpPr>
          <p:nvPr/>
        </p:nvSpPr>
        <p:spPr bwMode="auto">
          <a:xfrm flipV="1">
            <a:off x="1331913" y="3789363"/>
            <a:ext cx="2735262" cy="1008062"/>
          </a:xfrm>
          <a:prstGeom prst="line">
            <a:avLst/>
          </a:prstGeom>
          <a:noFill/>
          <a:ln w="9525">
            <a:noFill/>
            <a:round/>
            <a:headEnd/>
            <a:tailEnd/>
          </a:ln>
        </p:spPr>
        <p:txBody>
          <a:bodyPr/>
          <a:lstStyle/>
          <a:p>
            <a:endParaRPr lang="zh-TW" altLang="en-US"/>
          </a:p>
        </p:txBody>
      </p:sp>
      <p:sp>
        <p:nvSpPr>
          <p:cNvPr id="49157" name="Line 5"/>
          <p:cNvSpPr>
            <a:spLocks noChangeShapeType="1"/>
          </p:cNvSpPr>
          <p:nvPr/>
        </p:nvSpPr>
        <p:spPr bwMode="auto">
          <a:xfrm>
            <a:off x="755650" y="4221163"/>
            <a:ext cx="7704138" cy="0"/>
          </a:xfrm>
          <a:prstGeom prst="line">
            <a:avLst/>
          </a:prstGeom>
          <a:noFill/>
          <a:ln w="57150">
            <a:solidFill>
              <a:schemeClr val="tx1"/>
            </a:solidFill>
            <a:round/>
            <a:headEnd/>
            <a:tailEnd/>
          </a:ln>
        </p:spPr>
        <p:txBody>
          <a:bodyPr/>
          <a:lstStyle/>
          <a:p>
            <a:endParaRPr lang="zh-TW" altLang="en-US"/>
          </a:p>
        </p:txBody>
      </p:sp>
      <p:sp>
        <p:nvSpPr>
          <p:cNvPr id="49158" name="Line 6"/>
          <p:cNvSpPr>
            <a:spLocks noChangeShapeType="1"/>
          </p:cNvSpPr>
          <p:nvPr/>
        </p:nvSpPr>
        <p:spPr bwMode="auto">
          <a:xfrm>
            <a:off x="755650" y="4221163"/>
            <a:ext cx="0" cy="576262"/>
          </a:xfrm>
          <a:prstGeom prst="line">
            <a:avLst/>
          </a:prstGeom>
          <a:noFill/>
          <a:ln w="38100">
            <a:solidFill>
              <a:schemeClr val="tx1"/>
            </a:solidFill>
            <a:round/>
            <a:headEnd/>
            <a:tailEnd/>
          </a:ln>
        </p:spPr>
        <p:txBody>
          <a:bodyPr/>
          <a:lstStyle/>
          <a:p>
            <a:endParaRPr lang="zh-TW" altLang="en-US"/>
          </a:p>
        </p:txBody>
      </p:sp>
      <p:sp>
        <p:nvSpPr>
          <p:cNvPr id="49159" name="Line 7"/>
          <p:cNvSpPr>
            <a:spLocks noChangeShapeType="1"/>
          </p:cNvSpPr>
          <p:nvPr/>
        </p:nvSpPr>
        <p:spPr bwMode="auto">
          <a:xfrm>
            <a:off x="8459788" y="4221163"/>
            <a:ext cx="0" cy="576262"/>
          </a:xfrm>
          <a:prstGeom prst="line">
            <a:avLst/>
          </a:prstGeom>
          <a:noFill/>
          <a:ln w="38100">
            <a:solidFill>
              <a:schemeClr val="tx1"/>
            </a:solidFill>
            <a:round/>
            <a:headEnd/>
            <a:tailEnd/>
          </a:ln>
        </p:spPr>
        <p:txBody>
          <a:bodyPr/>
          <a:lstStyle/>
          <a:p>
            <a:endParaRPr lang="zh-TW" altLang="en-US"/>
          </a:p>
        </p:txBody>
      </p:sp>
      <p:sp>
        <p:nvSpPr>
          <p:cNvPr id="49160" name="Line 8"/>
          <p:cNvSpPr>
            <a:spLocks noChangeShapeType="1"/>
          </p:cNvSpPr>
          <p:nvPr/>
        </p:nvSpPr>
        <p:spPr bwMode="auto">
          <a:xfrm>
            <a:off x="2411413" y="4221163"/>
            <a:ext cx="0" cy="576262"/>
          </a:xfrm>
          <a:prstGeom prst="line">
            <a:avLst/>
          </a:prstGeom>
          <a:noFill/>
          <a:ln w="38100">
            <a:solidFill>
              <a:schemeClr val="tx1"/>
            </a:solidFill>
            <a:round/>
            <a:headEnd/>
            <a:tailEnd/>
          </a:ln>
        </p:spPr>
        <p:txBody>
          <a:bodyPr/>
          <a:lstStyle/>
          <a:p>
            <a:endParaRPr lang="zh-TW" altLang="en-US"/>
          </a:p>
        </p:txBody>
      </p:sp>
      <p:sp>
        <p:nvSpPr>
          <p:cNvPr id="49161" name="Line 9"/>
          <p:cNvSpPr>
            <a:spLocks noChangeShapeType="1"/>
          </p:cNvSpPr>
          <p:nvPr/>
        </p:nvSpPr>
        <p:spPr bwMode="auto">
          <a:xfrm>
            <a:off x="5435600" y="4221163"/>
            <a:ext cx="0" cy="576262"/>
          </a:xfrm>
          <a:prstGeom prst="line">
            <a:avLst/>
          </a:prstGeom>
          <a:noFill/>
          <a:ln w="38100">
            <a:solidFill>
              <a:schemeClr val="tx1"/>
            </a:solidFill>
            <a:round/>
            <a:headEnd/>
            <a:tailEnd/>
          </a:ln>
        </p:spPr>
        <p:txBody>
          <a:bodyPr/>
          <a:lstStyle/>
          <a:p>
            <a:endParaRPr lang="zh-TW" altLang="en-US"/>
          </a:p>
        </p:txBody>
      </p:sp>
      <p:sp>
        <p:nvSpPr>
          <p:cNvPr id="49162" name="Line 10"/>
          <p:cNvSpPr>
            <a:spLocks noChangeShapeType="1"/>
          </p:cNvSpPr>
          <p:nvPr/>
        </p:nvSpPr>
        <p:spPr bwMode="auto">
          <a:xfrm>
            <a:off x="3851275" y="4221163"/>
            <a:ext cx="0" cy="576262"/>
          </a:xfrm>
          <a:prstGeom prst="line">
            <a:avLst/>
          </a:prstGeom>
          <a:noFill/>
          <a:ln w="38100">
            <a:solidFill>
              <a:schemeClr val="tx1"/>
            </a:solidFill>
            <a:round/>
            <a:headEnd/>
            <a:tailEnd/>
          </a:ln>
        </p:spPr>
        <p:txBody>
          <a:bodyPr/>
          <a:lstStyle/>
          <a:p>
            <a:endParaRPr lang="zh-TW" altLang="en-US"/>
          </a:p>
        </p:txBody>
      </p:sp>
      <p:sp>
        <p:nvSpPr>
          <p:cNvPr id="49163" name="Line 11"/>
          <p:cNvSpPr>
            <a:spLocks noChangeShapeType="1"/>
          </p:cNvSpPr>
          <p:nvPr/>
        </p:nvSpPr>
        <p:spPr bwMode="auto">
          <a:xfrm>
            <a:off x="6948488" y="4221163"/>
            <a:ext cx="0" cy="576262"/>
          </a:xfrm>
          <a:prstGeom prst="line">
            <a:avLst/>
          </a:prstGeom>
          <a:noFill/>
          <a:ln w="38100">
            <a:solidFill>
              <a:schemeClr val="tx1"/>
            </a:solidFill>
            <a:round/>
            <a:headEnd/>
            <a:tailEnd/>
          </a:ln>
        </p:spPr>
        <p:txBody>
          <a:bodyPr/>
          <a:lstStyle/>
          <a:p>
            <a:endParaRPr lang="zh-TW" altLang="en-US"/>
          </a:p>
        </p:txBody>
      </p:sp>
      <p:sp>
        <p:nvSpPr>
          <p:cNvPr id="49164" name="Rectangle 12"/>
          <p:cNvSpPr>
            <a:spLocks noChangeArrowheads="1"/>
          </p:cNvSpPr>
          <p:nvPr/>
        </p:nvSpPr>
        <p:spPr bwMode="auto">
          <a:xfrm>
            <a:off x="468313" y="4868863"/>
            <a:ext cx="790575" cy="504825"/>
          </a:xfrm>
          <a:prstGeom prst="rect">
            <a:avLst/>
          </a:prstGeom>
          <a:noFill/>
          <a:ln w="9525" algn="ctr">
            <a:noFill/>
            <a:miter lim="800000"/>
            <a:headEnd/>
            <a:tailEnd/>
          </a:ln>
        </p:spPr>
        <p:txBody>
          <a:bodyPr wrap="none" anchor="ctr"/>
          <a:lstStyle/>
          <a:p>
            <a:pPr marL="469900" indent="-469900" algn="ctr">
              <a:buFont typeface="Wingdings" pitchFamily="2" charset="2"/>
              <a:buNone/>
            </a:pPr>
            <a:r>
              <a:rPr lang="en-US" altLang="zh-TW" dirty="0"/>
              <a:t>96/1/1</a:t>
            </a:r>
          </a:p>
        </p:txBody>
      </p:sp>
      <p:sp>
        <p:nvSpPr>
          <p:cNvPr id="49165" name="Rectangle 13"/>
          <p:cNvSpPr>
            <a:spLocks noChangeArrowheads="1"/>
          </p:cNvSpPr>
          <p:nvPr/>
        </p:nvSpPr>
        <p:spPr bwMode="auto">
          <a:xfrm>
            <a:off x="7885113" y="4868863"/>
            <a:ext cx="790575" cy="504825"/>
          </a:xfrm>
          <a:prstGeom prst="rect">
            <a:avLst/>
          </a:prstGeom>
          <a:noFill/>
          <a:ln w="9525" algn="ctr">
            <a:noFill/>
            <a:miter lim="800000"/>
            <a:headEnd/>
            <a:tailEnd/>
          </a:ln>
        </p:spPr>
        <p:txBody>
          <a:bodyPr wrap="none" anchor="ctr"/>
          <a:lstStyle/>
          <a:p>
            <a:pPr marL="469900" indent="-469900" algn="ctr">
              <a:buFont typeface="Wingdings" pitchFamily="2" charset="2"/>
              <a:buNone/>
            </a:pPr>
            <a:r>
              <a:rPr lang="en-US" altLang="zh-TW"/>
              <a:t>101/1/1</a:t>
            </a:r>
          </a:p>
        </p:txBody>
      </p:sp>
      <p:sp>
        <p:nvSpPr>
          <p:cNvPr id="49166" name="Rectangle 14"/>
          <p:cNvSpPr>
            <a:spLocks noChangeArrowheads="1"/>
          </p:cNvSpPr>
          <p:nvPr/>
        </p:nvSpPr>
        <p:spPr bwMode="auto">
          <a:xfrm>
            <a:off x="1979613" y="4868863"/>
            <a:ext cx="790575" cy="504825"/>
          </a:xfrm>
          <a:prstGeom prst="rect">
            <a:avLst/>
          </a:prstGeom>
          <a:noFill/>
          <a:ln w="9525" algn="ctr">
            <a:noFill/>
            <a:miter lim="800000"/>
            <a:headEnd/>
            <a:tailEnd/>
          </a:ln>
        </p:spPr>
        <p:txBody>
          <a:bodyPr wrap="none" anchor="ctr"/>
          <a:lstStyle/>
          <a:p>
            <a:pPr marL="469900" indent="-469900" algn="ctr">
              <a:buFont typeface="Wingdings" pitchFamily="2" charset="2"/>
              <a:buNone/>
            </a:pPr>
            <a:r>
              <a:rPr lang="en-US" altLang="zh-TW"/>
              <a:t>97/1/1</a:t>
            </a:r>
          </a:p>
        </p:txBody>
      </p:sp>
      <p:sp>
        <p:nvSpPr>
          <p:cNvPr id="49167" name="Rectangle 15"/>
          <p:cNvSpPr>
            <a:spLocks noChangeArrowheads="1"/>
          </p:cNvSpPr>
          <p:nvPr/>
        </p:nvSpPr>
        <p:spPr bwMode="auto">
          <a:xfrm>
            <a:off x="3348038" y="4868863"/>
            <a:ext cx="790575" cy="504825"/>
          </a:xfrm>
          <a:prstGeom prst="rect">
            <a:avLst/>
          </a:prstGeom>
          <a:noFill/>
          <a:ln w="9525" algn="ctr">
            <a:noFill/>
            <a:miter lim="800000"/>
            <a:headEnd/>
            <a:tailEnd/>
          </a:ln>
        </p:spPr>
        <p:txBody>
          <a:bodyPr wrap="none" anchor="ctr"/>
          <a:lstStyle/>
          <a:p>
            <a:pPr marL="469900" indent="-469900" algn="ctr">
              <a:buFont typeface="Wingdings" pitchFamily="2" charset="2"/>
              <a:buNone/>
            </a:pPr>
            <a:r>
              <a:rPr lang="en-US" altLang="zh-TW"/>
              <a:t>98/1/1</a:t>
            </a:r>
          </a:p>
        </p:txBody>
      </p:sp>
      <p:sp>
        <p:nvSpPr>
          <p:cNvPr id="49168" name="Rectangle 16"/>
          <p:cNvSpPr>
            <a:spLocks noChangeArrowheads="1"/>
          </p:cNvSpPr>
          <p:nvPr/>
        </p:nvSpPr>
        <p:spPr bwMode="auto">
          <a:xfrm>
            <a:off x="5003800" y="4868863"/>
            <a:ext cx="790575" cy="504825"/>
          </a:xfrm>
          <a:prstGeom prst="rect">
            <a:avLst/>
          </a:prstGeom>
          <a:noFill/>
          <a:ln w="9525" algn="ctr">
            <a:noFill/>
            <a:miter lim="800000"/>
            <a:headEnd/>
            <a:tailEnd/>
          </a:ln>
        </p:spPr>
        <p:txBody>
          <a:bodyPr wrap="none" anchor="ctr"/>
          <a:lstStyle/>
          <a:p>
            <a:pPr marL="469900" indent="-469900" algn="ctr">
              <a:buFont typeface="Wingdings" pitchFamily="2" charset="2"/>
              <a:buNone/>
            </a:pPr>
            <a:r>
              <a:rPr lang="en-US" altLang="zh-TW"/>
              <a:t>99/1/1</a:t>
            </a:r>
          </a:p>
        </p:txBody>
      </p:sp>
      <p:sp>
        <p:nvSpPr>
          <p:cNvPr id="49169" name="Rectangle 17"/>
          <p:cNvSpPr>
            <a:spLocks noChangeArrowheads="1"/>
          </p:cNvSpPr>
          <p:nvPr/>
        </p:nvSpPr>
        <p:spPr bwMode="auto">
          <a:xfrm>
            <a:off x="6516688" y="4868863"/>
            <a:ext cx="790575" cy="504825"/>
          </a:xfrm>
          <a:prstGeom prst="rect">
            <a:avLst/>
          </a:prstGeom>
          <a:noFill/>
          <a:ln w="9525" algn="ctr">
            <a:noFill/>
            <a:miter lim="800000"/>
            <a:headEnd/>
            <a:tailEnd/>
          </a:ln>
        </p:spPr>
        <p:txBody>
          <a:bodyPr wrap="none" anchor="ctr"/>
          <a:lstStyle/>
          <a:p>
            <a:pPr marL="469900" indent="-469900" algn="ctr">
              <a:buFont typeface="Wingdings" pitchFamily="2" charset="2"/>
              <a:buNone/>
            </a:pPr>
            <a:r>
              <a:rPr lang="en-US" altLang="zh-TW"/>
              <a:t>100/1/1</a:t>
            </a:r>
          </a:p>
        </p:txBody>
      </p:sp>
      <p:sp>
        <p:nvSpPr>
          <p:cNvPr id="49170" name="Line 18"/>
          <p:cNvSpPr>
            <a:spLocks noChangeShapeType="1"/>
          </p:cNvSpPr>
          <p:nvPr/>
        </p:nvSpPr>
        <p:spPr bwMode="auto">
          <a:xfrm>
            <a:off x="1547813" y="3644900"/>
            <a:ext cx="0" cy="503238"/>
          </a:xfrm>
          <a:prstGeom prst="line">
            <a:avLst/>
          </a:prstGeom>
          <a:noFill/>
          <a:ln w="38100">
            <a:solidFill>
              <a:srgbClr val="008000"/>
            </a:solidFill>
            <a:round/>
            <a:headEnd/>
            <a:tailEnd type="triangle" w="med" len="med"/>
          </a:ln>
        </p:spPr>
        <p:txBody>
          <a:bodyPr/>
          <a:lstStyle/>
          <a:p>
            <a:endParaRPr lang="zh-TW" altLang="en-US"/>
          </a:p>
        </p:txBody>
      </p:sp>
      <p:sp>
        <p:nvSpPr>
          <p:cNvPr id="49171" name="Line 19"/>
          <p:cNvSpPr>
            <a:spLocks noChangeShapeType="1"/>
          </p:cNvSpPr>
          <p:nvPr/>
        </p:nvSpPr>
        <p:spPr bwMode="auto">
          <a:xfrm>
            <a:off x="3132138" y="3644900"/>
            <a:ext cx="0" cy="503238"/>
          </a:xfrm>
          <a:prstGeom prst="line">
            <a:avLst/>
          </a:prstGeom>
          <a:noFill/>
          <a:ln w="38100">
            <a:solidFill>
              <a:srgbClr val="008000"/>
            </a:solidFill>
            <a:round/>
            <a:headEnd/>
            <a:tailEnd type="triangle" w="med" len="med"/>
          </a:ln>
        </p:spPr>
        <p:txBody>
          <a:bodyPr/>
          <a:lstStyle/>
          <a:p>
            <a:endParaRPr lang="zh-TW" altLang="en-US"/>
          </a:p>
        </p:txBody>
      </p:sp>
      <p:sp>
        <p:nvSpPr>
          <p:cNvPr id="49172" name="Line 20"/>
          <p:cNvSpPr>
            <a:spLocks noChangeShapeType="1"/>
          </p:cNvSpPr>
          <p:nvPr/>
        </p:nvSpPr>
        <p:spPr bwMode="auto">
          <a:xfrm>
            <a:off x="4643438" y="3644900"/>
            <a:ext cx="0" cy="503238"/>
          </a:xfrm>
          <a:prstGeom prst="line">
            <a:avLst/>
          </a:prstGeom>
          <a:noFill/>
          <a:ln w="38100">
            <a:solidFill>
              <a:srgbClr val="008000"/>
            </a:solidFill>
            <a:round/>
            <a:headEnd/>
            <a:tailEnd type="triangle" w="med" len="med"/>
          </a:ln>
        </p:spPr>
        <p:txBody>
          <a:bodyPr/>
          <a:lstStyle/>
          <a:p>
            <a:endParaRPr lang="zh-TW" altLang="en-US"/>
          </a:p>
        </p:txBody>
      </p:sp>
      <p:sp>
        <p:nvSpPr>
          <p:cNvPr id="49173" name="Line 21"/>
          <p:cNvSpPr>
            <a:spLocks noChangeShapeType="1"/>
          </p:cNvSpPr>
          <p:nvPr/>
        </p:nvSpPr>
        <p:spPr bwMode="auto">
          <a:xfrm>
            <a:off x="6156325" y="3644900"/>
            <a:ext cx="0" cy="503238"/>
          </a:xfrm>
          <a:prstGeom prst="line">
            <a:avLst/>
          </a:prstGeom>
          <a:noFill/>
          <a:ln w="38100">
            <a:solidFill>
              <a:srgbClr val="008000"/>
            </a:solidFill>
            <a:round/>
            <a:headEnd/>
            <a:tailEnd type="triangle" w="med" len="med"/>
          </a:ln>
        </p:spPr>
        <p:txBody>
          <a:bodyPr/>
          <a:lstStyle/>
          <a:p>
            <a:endParaRPr lang="zh-TW" altLang="en-US"/>
          </a:p>
        </p:txBody>
      </p:sp>
      <p:sp>
        <p:nvSpPr>
          <p:cNvPr id="49174" name="Line 22"/>
          <p:cNvSpPr>
            <a:spLocks noChangeShapeType="1"/>
          </p:cNvSpPr>
          <p:nvPr/>
        </p:nvSpPr>
        <p:spPr bwMode="auto">
          <a:xfrm>
            <a:off x="7667625" y="3644900"/>
            <a:ext cx="0" cy="503238"/>
          </a:xfrm>
          <a:prstGeom prst="line">
            <a:avLst/>
          </a:prstGeom>
          <a:noFill/>
          <a:ln w="38100">
            <a:solidFill>
              <a:srgbClr val="008000"/>
            </a:solidFill>
            <a:round/>
            <a:headEnd/>
            <a:tailEnd type="triangle" w="med" len="med"/>
          </a:ln>
        </p:spPr>
        <p:txBody>
          <a:bodyPr/>
          <a:lstStyle/>
          <a:p>
            <a:endParaRPr lang="zh-TW" altLang="en-US"/>
          </a:p>
        </p:txBody>
      </p:sp>
      <p:sp>
        <p:nvSpPr>
          <p:cNvPr id="49175" name="Rectangle 23"/>
          <p:cNvSpPr>
            <a:spLocks noChangeArrowheads="1"/>
          </p:cNvSpPr>
          <p:nvPr/>
        </p:nvSpPr>
        <p:spPr bwMode="auto">
          <a:xfrm>
            <a:off x="1187450" y="3213100"/>
            <a:ext cx="790575" cy="504825"/>
          </a:xfrm>
          <a:prstGeom prst="rect">
            <a:avLst/>
          </a:prstGeom>
          <a:noFill/>
          <a:ln w="9525" algn="ctr">
            <a:noFill/>
            <a:miter lim="800000"/>
            <a:headEnd/>
            <a:tailEnd/>
          </a:ln>
        </p:spPr>
        <p:txBody>
          <a:bodyPr wrap="none" anchor="ctr"/>
          <a:lstStyle/>
          <a:p>
            <a:pPr marL="469900" indent="-469900" algn="ctr">
              <a:buFont typeface="Wingdings" pitchFamily="2" charset="2"/>
              <a:buNone/>
            </a:pPr>
            <a:r>
              <a:rPr lang="en-US" altLang="zh-TW">
                <a:solidFill>
                  <a:srgbClr val="008000"/>
                </a:solidFill>
              </a:rPr>
              <a:t>96/7/1</a:t>
            </a:r>
          </a:p>
        </p:txBody>
      </p:sp>
      <p:sp>
        <p:nvSpPr>
          <p:cNvPr id="49176" name="Rectangle 24"/>
          <p:cNvSpPr>
            <a:spLocks noChangeArrowheads="1"/>
          </p:cNvSpPr>
          <p:nvPr/>
        </p:nvSpPr>
        <p:spPr bwMode="auto">
          <a:xfrm>
            <a:off x="7235825" y="3213100"/>
            <a:ext cx="790575" cy="504825"/>
          </a:xfrm>
          <a:prstGeom prst="rect">
            <a:avLst/>
          </a:prstGeom>
          <a:noFill/>
          <a:ln w="9525" algn="ctr">
            <a:noFill/>
            <a:miter lim="800000"/>
            <a:headEnd/>
            <a:tailEnd/>
          </a:ln>
        </p:spPr>
        <p:txBody>
          <a:bodyPr wrap="none" anchor="ctr"/>
          <a:lstStyle/>
          <a:p>
            <a:pPr marL="469900" indent="-469900" algn="ctr">
              <a:buFont typeface="Wingdings" pitchFamily="2" charset="2"/>
              <a:buNone/>
            </a:pPr>
            <a:r>
              <a:rPr lang="en-US" altLang="zh-TW">
                <a:solidFill>
                  <a:srgbClr val="008000"/>
                </a:solidFill>
              </a:rPr>
              <a:t>100/7/1</a:t>
            </a:r>
          </a:p>
        </p:txBody>
      </p:sp>
      <p:sp>
        <p:nvSpPr>
          <p:cNvPr id="49177" name="Rectangle 25"/>
          <p:cNvSpPr>
            <a:spLocks noChangeArrowheads="1"/>
          </p:cNvSpPr>
          <p:nvPr/>
        </p:nvSpPr>
        <p:spPr bwMode="auto">
          <a:xfrm>
            <a:off x="5795963" y="3213100"/>
            <a:ext cx="790575" cy="504825"/>
          </a:xfrm>
          <a:prstGeom prst="rect">
            <a:avLst/>
          </a:prstGeom>
          <a:noFill/>
          <a:ln w="9525" algn="ctr">
            <a:noFill/>
            <a:miter lim="800000"/>
            <a:headEnd/>
            <a:tailEnd/>
          </a:ln>
        </p:spPr>
        <p:txBody>
          <a:bodyPr wrap="none" anchor="ctr"/>
          <a:lstStyle/>
          <a:p>
            <a:pPr marL="469900" indent="-469900" algn="ctr">
              <a:buFont typeface="Wingdings" pitchFamily="2" charset="2"/>
              <a:buNone/>
            </a:pPr>
            <a:r>
              <a:rPr lang="en-US" altLang="zh-TW">
                <a:solidFill>
                  <a:srgbClr val="008000"/>
                </a:solidFill>
              </a:rPr>
              <a:t>99/7/1</a:t>
            </a:r>
          </a:p>
        </p:txBody>
      </p:sp>
      <p:sp>
        <p:nvSpPr>
          <p:cNvPr id="49178" name="Rectangle 26"/>
          <p:cNvSpPr>
            <a:spLocks noChangeArrowheads="1"/>
          </p:cNvSpPr>
          <p:nvPr/>
        </p:nvSpPr>
        <p:spPr bwMode="auto">
          <a:xfrm>
            <a:off x="4211638" y="3213100"/>
            <a:ext cx="790575" cy="504825"/>
          </a:xfrm>
          <a:prstGeom prst="rect">
            <a:avLst/>
          </a:prstGeom>
          <a:noFill/>
          <a:ln w="9525" algn="ctr">
            <a:noFill/>
            <a:miter lim="800000"/>
            <a:headEnd/>
            <a:tailEnd/>
          </a:ln>
        </p:spPr>
        <p:txBody>
          <a:bodyPr wrap="none" anchor="ctr"/>
          <a:lstStyle/>
          <a:p>
            <a:pPr marL="469900" indent="-469900" algn="ctr">
              <a:buFont typeface="Wingdings" pitchFamily="2" charset="2"/>
              <a:buNone/>
            </a:pPr>
            <a:r>
              <a:rPr lang="en-US" altLang="zh-TW">
                <a:solidFill>
                  <a:srgbClr val="008000"/>
                </a:solidFill>
              </a:rPr>
              <a:t>98/7/1</a:t>
            </a:r>
          </a:p>
        </p:txBody>
      </p:sp>
      <p:sp>
        <p:nvSpPr>
          <p:cNvPr id="49179" name="Rectangle 27"/>
          <p:cNvSpPr>
            <a:spLocks noChangeArrowheads="1"/>
          </p:cNvSpPr>
          <p:nvPr/>
        </p:nvSpPr>
        <p:spPr bwMode="auto">
          <a:xfrm>
            <a:off x="2700338" y="3213100"/>
            <a:ext cx="790575" cy="504825"/>
          </a:xfrm>
          <a:prstGeom prst="rect">
            <a:avLst/>
          </a:prstGeom>
          <a:noFill/>
          <a:ln w="9525" algn="ctr">
            <a:noFill/>
            <a:miter lim="800000"/>
            <a:headEnd/>
            <a:tailEnd/>
          </a:ln>
        </p:spPr>
        <p:txBody>
          <a:bodyPr wrap="none" anchor="ctr"/>
          <a:lstStyle/>
          <a:p>
            <a:pPr marL="469900" indent="-469900" algn="ctr">
              <a:buFont typeface="Wingdings" pitchFamily="2" charset="2"/>
              <a:buNone/>
            </a:pPr>
            <a:r>
              <a:rPr lang="en-US" altLang="zh-TW">
                <a:solidFill>
                  <a:srgbClr val="008000"/>
                </a:solidFill>
              </a:rPr>
              <a:t>97/7/1</a:t>
            </a:r>
          </a:p>
        </p:txBody>
      </p:sp>
      <p:sp>
        <p:nvSpPr>
          <p:cNvPr id="49180" name="Arc 28"/>
          <p:cNvSpPr>
            <a:spLocks/>
          </p:cNvSpPr>
          <p:nvPr/>
        </p:nvSpPr>
        <p:spPr bwMode="auto">
          <a:xfrm rot="7988632">
            <a:off x="2592387" y="4760913"/>
            <a:ext cx="1008063" cy="1081088"/>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tx1"/>
            </a:solidFill>
            <a:round/>
            <a:headEnd/>
            <a:tailEnd/>
          </a:ln>
        </p:spPr>
        <p:txBody>
          <a:bodyPr wrap="none" anchor="ctr"/>
          <a:lstStyle/>
          <a:p>
            <a:endParaRPr lang="zh-TW" altLang="en-US"/>
          </a:p>
        </p:txBody>
      </p:sp>
      <p:sp>
        <p:nvSpPr>
          <p:cNvPr id="49181" name="Arc 29"/>
          <p:cNvSpPr>
            <a:spLocks/>
          </p:cNvSpPr>
          <p:nvPr/>
        </p:nvSpPr>
        <p:spPr bwMode="auto">
          <a:xfrm rot="7988632">
            <a:off x="4176712" y="4760913"/>
            <a:ext cx="1008063" cy="1081088"/>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tx1"/>
            </a:solidFill>
            <a:round/>
            <a:headEnd/>
            <a:tailEnd/>
          </a:ln>
        </p:spPr>
        <p:txBody>
          <a:bodyPr wrap="none" anchor="ctr"/>
          <a:lstStyle/>
          <a:p>
            <a:endParaRPr lang="zh-TW" altLang="en-US"/>
          </a:p>
        </p:txBody>
      </p:sp>
      <p:sp>
        <p:nvSpPr>
          <p:cNvPr id="49182" name="Arc 30"/>
          <p:cNvSpPr>
            <a:spLocks/>
          </p:cNvSpPr>
          <p:nvPr/>
        </p:nvSpPr>
        <p:spPr bwMode="auto">
          <a:xfrm rot="7988632">
            <a:off x="7200900" y="4760913"/>
            <a:ext cx="1008063" cy="1081087"/>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tx1"/>
            </a:solidFill>
            <a:round/>
            <a:headEnd/>
            <a:tailEnd/>
          </a:ln>
        </p:spPr>
        <p:txBody>
          <a:bodyPr wrap="none" anchor="ctr"/>
          <a:lstStyle/>
          <a:p>
            <a:endParaRPr lang="zh-TW" altLang="en-US"/>
          </a:p>
        </p:txBody>
      </p:sp>
      <p:sp>
        <p:nvSpPr>
          <p:cNvPr id="49183" name="Arc 31"/>
          <p:cNvSpPr>
            <a:spLocks/>
          </p:cNvSpPr>
          <p:nvPr/>
        </p:nvSpPr>
        <p:spPr bwMode="auto">
          <a:xfrm rot="7988632">
            <a:off x="5688012" y="4760913"/>
            <a:ext cx="1008063" cy="1081088"/>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tx1"/>
            </a:solidFill>
            <a:round/>
            <a:headEnd/>
            <a:tailEnd/>
          </a:ln>
        </p:spPr>
        <p:txBody>
          <a:bodyPr wrap="none" anchor="ctr"/>
          <a:lstStyle/>
          <a:p>
            <a:endParaRPr lang="zh-TW" altLang="en-US"/>
          </a:p>
        </p:txBody>
      </p:sp>
      <p:sp>
        <p:nvSpPr>
          <p:cNvPr id="49184" name="Arc 32"/>
          <p:cNvSpPr>
            <a:spLocks/>
          </p:cNvSpPr>
          <p:nvPr/>
        </p:nvSpPr>
        <p:spPr bwMode="auto">
          <a:xfrm rot="-2891798">
            <a:off x="3313112" y="2671763"/>
            <a:ext cx="1008063" cy="1081088"/>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rgbClr val="008000"/>
            </a:solidFill>
            <a:round/>
            <a:headEnd/>
            <a:tailEnd/>
          </a:ln>
        </p:spPr>
        <p:txBody>
          <a:bodyPr wrap="none" anchor="ctr"/>
          <a:lstStyle/>
          <a:p>
            <a:endParaRPr lang="zh-TW" altLang="en-US"/>
          </a:p>
        </p:txBody>
      </p:sp>
      <p:sp>
        <p:nvSpPr>
          <p:cNvPr id="49185" name="Arc 33"/>
          <p:cNvSpPr>
            <a:spLocks/>
          </p:cNvSpPr>
          <p:nvPr/>
        </p:nvSpPr>
        <p:spPr bwMode="auto">
          <a:xfrm rot="-2750435">
            <a:off x="4824412" y="2671763"/>
            <a:ext cx="1008063" cy="1081088"/>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rgbClr val="008000"/>
            </a:solidFill>
            <a:round/>
            <a:headEnd/>
            <a:tailEnd/>
          </a:ln>
        </p:spPr>
        <p:txBody>
          <a:bodyPr wrap="none" anchor="ctr"/>
          <a:lstStyle/>
          <a:p>
            <a:endParaRPr lang="zh-TW" altLang="en-US"/>
          </a:p>
        </p:txBody>
      </p:sp>
      <p:sp>
        <p:nvSpPr>
          <p:cNvPr id="49186" name="Arc 34"/>
          <p:cNvSpPr>
            <a:spLocks/>
          </p:cNvSpPr>
          <p:nvPr/>
        </p:nvSpPr>
        <p:spPr bwMode="auto">
          <a:xfrm rot="-2760535">
            <a:off x="6337300" y="2671763"/>
            <a:ext cx="1008063" cy="1081087"/>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rgbClr val="008000"/>
            </a:solidFill>
            <a:round/>
            <a:headEnd/>
            <a:tailEnd/>
          </a:ln>
        </p:spPr>
        <p:txBody>
          <a:bodyPr wrap="none" anchor="ctr"/>
          <a:lstStyle/>
          <a:p>
            <a:endParaRPr lang="zh-TW" altLang="en-US"/>
          </a:p>
        </p:txBody>
      </p:sp>
      <p:sp>
        <p:nvSpPr>
          <p:cNvPr id="49187" name="Rectangle 35"/>
          <p:cNvSpPr>
            <a:spLocks noChangeArrowheads="1"/>
          </p:cNvSpPr>
          <p:nvPr/>
        </p:nvSpPr>
        <p:spPr bwMode="auto">
          <a:xfrm>
            <a:off x="3348038" y="2349500"/>
            <a:ext cx="790575" cy="504825"/>
          </a:xfrm>
          <a:prstGeom prst="rect">
            <a:avLst/>
          </a:prstGeom>
          <a:noFill/>
          <a:ln w="9525" algn="ctr">
            <a:noFill/>
            <a:miter lim="800000"/>
            <a:headEnd/>
            <a:tailEnd/>
          </a:ln>
        </p:spPr>
        <p:txBody>
          <a:bodyPr wrap="none" anchor="ctr"/>
          <a:lstStyle/>
          <a:p>
            <a:pPr marL="469900" indent="-469900" algn="ctr">
              <a:buFont typeface="Wingdings" pitchFamily="2" charset="2"/>
              <a:buNone/>
            </a:pPr>
            <a:r>
              <a:rPr lang="en-US" altLang="zh-TW">
                <a:solidFill>
                  <a:srgbClr val="008000"/>
                </a:solidFill>
              </a:rPr>
              <a:t>7</a:t>
            </a:r>
            <a:r>
              <a:rPr lang="zh-TW" altLang="en-US">
                <a:solidFill>
                  <a:srgbClr val="008000"/>
                </a:solidFill>
              </a:rPr>
              <a:t>天</a:t>
            </a:r>
          </a:p>
        </p:txBody>
      </p:sp>
      <p:sp>
        <p:nvSpPr>
          <p:cNvPr id="49188" name="Rectangle 36"/>
          <p:cNvSpPr>
            <a:spLocks noChangeArrowheads="1"/>
          </p:cNvSpPr>
          <p:nvPr/>
        </p:nvSpPr>
        <p:spPr bwMode="auto">
          <a:xfrm>
            <a:off x="6572250" y="2357438"/>
            <a:ext cx="790575" cy="504825"/>
          </a:xfrm>
          <a:prstGeom prst="rect">
            <a:avLst/>
          </a:prstGeom>
          <a:noFill/>
          <a:ln w="9525" algn="ctr">
            <a:noFill/>
            <a:miter lim="800000"/>
            <a:headEnd/>
            <a:tailEnd/>
          </a:ln>
        </p:spPr>
        <p:txBody>
          <a:bodyPr wrap="none" anchor="ctr"/>
          <a:lstStyle/>
          <a:p>
            <a:pPr marL="469900" indent="-469900" algn="ctr">
              <a:buFont typeface="Wingdings" pitchFamily="2" charset="2"/>
              <a:buNone/>
            </a:pPr>
            <a:r>
              <a:rPr lang="en-US" altLang="zh-TW">
                <a:solidFill>
                  <a:srgbClr val="008000"/>
                </a:solidFill>
              </a:rPr>
              <a:t>10</a:t>
            </a:r>
            <a:r>
              <a:rPr lang="zh-TW" altLang="en-US">
                <a:solidFill>
                  <a:srgbClr val="008000"/>
                </a:solidFill>
              </a:rPr>
              <a:t>天</a:t>
            </a:r>
          </a:p>
        </p:txBody>
      </p:sp>
      <p:sp>
        <p:nvSpPr>
          <p:cNvPr id="49189" name="Rectangle 37"/>
          <p:cNvSpPr>
            <a:spLocks noChangeArrowheads="1"/>
          </p:cNvSpPr>
          <p:nvPr/>
        </p:nvSpPr>
        <p:spPr bwMode="auto">
          <a:xfrm>
            <a:off x="4932363" y="2349500"/>
            <a:ext cx="790575" cy="504825"/>
          </a:xfrm>
          <a:prstGeom prst="rect">
            <a:avLst/>
          </a:prstGeom>
          <a:noFill/>
          <a:ln w="9525" algn="ctr">
            <a:noFill/>
            <a:miter lim="800000"/>
            <a:headEnd/>
            <a:tailEnd/>
          </a:ln>
        </p:spPr>
        <p:txBody>
          <a:bodyPr wrap="none" anchor="ctr"/>
          <a:lstStyle/>
          <a:p>
            <a:pPr marL="469900" indent="-469900" algn="ctr">
              <a:buFont typeface="Wingdings" pitchFamily="2" charset="2"/>
              <a:buNone/>
            </a:pPr>
            <a:r>
              <a:rPr lang="en-US" altLang="zh-TW">
                <a:solidFill>
                  <a:srgbClr val="008000"/>
                </a:solidFill>
              </a:rPr>
              <a:t>7</a:t>
            </a:r>
            <a:r>
              <a:rPr lang="zh-TW" altLang="en-US">
                <a:solidFill>
                  <a:srgbClr val="008000"/>
                </a:solidFill>
              </a:rPr>
              <a:t>天</a:t>
            </a:r>
          </a:p>
        </p:txBody>
      </p:sp>
      <p:sp>
        <p:nvSpPr>
          <p:cNvPr id="49190" name="Arc 38"/>
          <p:cNvSpPr>
            <a:spLocks/>
          </p:cNvSpPr>
          <p:nvPr/>
        </p:nvSpPr>
        <p:spPr bwMode="auto">
          <a:xfrm rot="8521566">
            <a:off x="3132138" y="4076700"/>
            <a:ext cx="576262" cy="431800"/>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rgbClr val="FF0000"/>
            </a:solidFill>
            <a:round/>
            <a:headEnd/>
            <a:tailEnd/>
          </a:ln>
        </p:spPr>
        <p:txBody>
          <a:bodyPr wrap="none" anchor="ctr"/>
          <a:lstStyle/>
          <a:p>
            <a:endParaRPr lang="zh-TW" altLang="en-US"/>
          </a:p>
        </p:txBody>
      </p:sp>
      <p:sp>
        <p:nvSpPr>
          <p:cNvPr id="49191" name="Arc 39"/>
          <p:cNvSpPr>
            <a:spLocks/>
          </p:cNvSpPr>
          <p:nvPr/>
        </p:nvSpPr>
        <p:spPr bwMode="auto">
          <a:xfrm rot="8521566">
            <a:off x="3924300" y="4076700"/>
            <a:ext cx="576263" cy="431800"/>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rgbClr val="FF0000"/>
            </a:solidFill>
            <a:round/>
            <a:headEnd/>
            <a:tailEnd/>
          </a:ln>
        </p:spPr>
        <p:txBody>
          <a:bodyPr wrap="none" anchor="ctr"/>
          <a:lstStyle/>
          <a:p>
            <a:endParaRPr lang="zh-TW" altLang="en-US"/>
          </a:p>
        </p:txBody>
      </p:sp>
      <p:sp>
        <p:nvSpPr>
          <p:cNvPr id="49192" name="Arc 40"/>
          <p:cNvSpPr>
            <a:spLocks/>
          </p:cNvSpPr>
          <p:nvPr/>
        </p:nvSpPr>
        <p:spPr bwMode="auto">
          <a:xfrm rot="8521566">
            <a:off x="4716463" y="4076700"/>
            <a:ext cx="576262" cy="431800"/>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rgbClr val="FF0000"/>
            </a:solidFill>
            <a:round/>
            <a:headEnd/>
            <a:tailEnd/>
          </a:ln>
        </p:spPr>
        <p:txBody>
          <a:bodyPr wrap="none" anchor="ctr"/>
          <a:lstStyle/>
          <a:p>
            <a:endParaRPr lang="zh-TW" altLang="en-US"/>
          </a:p>
        </p:txBody>
      </p:sp>
      <p:sp>
        <p:nvSpPr>
          <p:cNvPr id="49193" name="Arc 41"/>
          <p:cNvSpPr>
            <a:spLocks/>
          </p:cNvSpPr>
          <p:nvPr/>
        </p:nvSpPr>
        <p:spPr bwMode="auto">
          <a:xfrm rot="8521566">
            <a:off x="5508625" y="4076700"/>
            <a:ext cx="576263" cy="431800"/>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rgbClr val="FF0000"/>
            </a:solidFill>
            <a:round/>
            <a:headEnd/>
            <a:tailEnd/>
          </a:ln>
        </p:spPr>
        <p:txBody>
          <a:bodyPr wrap="none" anchor="ctr"/>
          <a:lstStyle/>
          <a:p>
            <a:endParaRPr lang="zh-TW" altLang="en-US"/>
          </a:p>
        </p:txBody>
      </p:sp>
      <p:sp>
        <p:nvSpPr>
          <p:cNvPr id="49194" name="Arc 42"/>
          <p:cNvSpPr>
            <a:spLocks/>
          </p:cNvSpPr>
          <p:nvPr/>
        </p:nvSpPr>
        <p:spPr bwMode="auto">
          <a:xfrm rot="8521566">
            <a:off x="6300788" y="4076700"/>
            <a:ext cx="576262" cy="431800"/>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rgbClr val="FF0000"/>
            </a:solidFill>
            <a:round/>
            <a:headEnd/>
            <a:tailEnd/>
          </a:ln>
        </p:spPr>
        <p:txBody>
          <a:bodyPr wrap="none" anchor="ctr"/>
          <a:lstStyle/>
          <a:p>
            <a:endParaRPr lang="zh-TW" altLang="en-US"/>
          </a:p>
        </p:txBody>
      </p:sp>
      <p:sp>
        <p:nvSpPr>
          <p:cNvPr id="49195" name="Arc 43"/>
          <p:cNvSpPr>
            <a:spLocks/>
          </p:cNvSpPr>
          <p:nvPr/>
        </p:nvSpPr>
        <p:spPr bwMode="auto">
          <a:xfrm rot="8521566">
            <a:off x="7092950" y="4076700"/>
            <a:ext cx="576263" cy="431800"/>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rgbClr val="FF0000"/>
            </a:solidFill>
            <a:round/>
            <a:headEnd/>
            <a:tailEnd/>
          </a:ln>
        </p:spPr>
        <p:txBody>
          <a:bodyPr wrap="none" anchor="ctr"/>
          <a:lstStyle/>
          <a:p>
            <a:endParaRPr lang="zh-TW" altLang="en-US"/>
          </a:p>
        </p:txBody>
      </p:sp>
      <p:sp>
        <p:nvSpPr>
          <p:cNvPr id="49196" name="Rectangle 44"/>
          <p:cNvSpPr>
            <a:spLocks noChangeArrowheads="1"/>
          </p:cNvSpPr>
          <p:nvPr/>
        </p:nvSpPr>
        <p:spPr bwMode="auto">
          <a:xfrm>
            <a:off x="4356100" y="5589588"/>
            <a:ext cx="790575" cy="504825"/>
          </a:xfrm>
          <a:prstGeom prst="rect">
            <a:avLst/>
          </a:prstGeom>
          <a:noFill/>
          <a:ln w="9525" algn="ctr">
            <a:noFill/>
            <a:miter lim="800000"/>
            <a:headEnd/>
            <a:tailEnd/>
          </a:ln>
        </p:spPr>
        <p:txBody>
          <a:bodyPr wrap="none" anchor="ctr"/>
          <a:lstStyle/>
          <a:p>
            <a:pPr marL="469900" indent="-469900" algn="ctr">
              <a:buFont typeface="Wingdings" pitchFamily="2" charset="2"/>
              <a:buNone/>
            </a:pPr>
            <a:r>
              <a:rPr lang="en-US" altLang="zh-TW"/>
              <a:t>7</a:t>
            </a:r>
            <a:r>
              <a:rPr lang="zh-TW" altLang="en-US"/>
              <a:t>天</a:t>
            </a:r>
          </a:p>
        </p:txBody>
      </p:sp>
      <p:sp>
        <p:nvSpPr>
          <p:cNvPr id="49197" name="Rectangle 45"/>
          <p:cNvSpPr>
            <a:spLocks noChangeArrowheads="1"/>
          </p:cNvSpPr>
          <p:nvPr/>
        </p:nvSpPr>
        <p:spPr bwMode="auto">
          <a:xfrm>
            <a:off x="2700338" y="5589588"/>
            <a:ext cx="790575" cy="504825"/>
          </a:xfrm>
          <a:prstGeom prst="rect">
            <a:avLst/>
          </a:prstGeom>
          <a:noFill/>
          <a:ln w="9525" algn="ctr">
            <a:noFill/>
            <a:miter lim="800000"/>
            <a:headEnd/>
            <a:tailEnd/>
          </a:ln>
        </p:spPr>
        <p:txBody>
          <a:bodyPr wrap="none" anchor="ctr"/>
          <a:lstStyle/>
          <a:p>
            <a:pPr marL="469900" indent="-469900" algn="ctr">
              <a:buFont typeface="Wingdings" pitchFamily="2" charset="2"/>
              <a:buNone/>
            </a:pPr>
            <a:r>
              <a:rPr lang="en-US" altLang="zh-TW" dirty="0"/>
              <a:t>3.5</a:t>
            </a:r>
            <a:r>
              <a:rPr lang="zh-TW" altLang="en-US" dirty="0"/>
              <a:t>天</a:t>
            </a:r>
          </a:p>
        </p:txBody>
      </p:sp>
      <p:sp>
        <p:nvSpPr>
          <p:cNvPr id="49198" name="Rectangle 46"/>
          <p:cNvSpPr>
            <a:spLocks noChangeArrowheads="1"/>
          </p:cNvSpPr>
          <p:nvPr/>
        </p:nvSpPr>
        <p:spPr bwMode="auto">
          <a:xfrm>
            <a:off x="2987675" y="4365625"/>
            <a:ext cx="790575" cy="504825"/>
          </a:xfrm>
          <a:prstGeom prst="rect">
            <a:avLst/>
          </a:prstGeom>
          <a:noFill/>
          <a:ln w="9525" algn="ctr">
            <a:noFill/>
            <a:miter lim="800000"/>
            <a:headEnd/>
            <a:tailEnd/>
          </a:ln>
        </p:spPr>
        <p:txBody>
          <a:bodyPr wrap="none" anchor="ctr"/>
          <a:lstStyle/>
          <a:p>
            <a:pPr marL="469900" indent="-469900" algn="ctr">
              <a:buFont typeface="Wingdings" pitchFamily="2" charset="2"/>
              <a:buNone/>
            </a:pPr>
            <a:r>
              <a:rPr lang="en-US" altLang="zh-TW" sz="1600">
                <a:solidFill>
                  <a:srgbClr val="FF0000"/>
                </a:solidFill>
              </a:rPr>
              <a:t>3.5</a:t>
            </a:r>
            <a:r>
              <a:rPr lang="zh-TW" altLang="en-US" sz="1600">
                <a:solidFill>
                  <a:srgbClr val="FF0000"/>
                </a:solidFill>
              </a:rPr>
              <a:t>天</a:t>
            </a:r>
          </a:p>
        </p:txBody>
      </p:sp>
      <p:sp>
        <p:nvSpPr>
          <p:cNvPr id="49199" name="Rectangle 47"/>
          <p:cNvSpPr>
            <a:spLocks noChangeArrowheads="1"/>
          </p:cNvSpPr>
          <p:nvPr/>
        </p:nvSpPr>
        <p:spPr bwMode="auto">
          <a:xfrm>
            <a:off x="3851275" y="4365625"/>
            <a:ext cx="790575" cy="504825"/>
          </a:xfrm>
          <a:prstGeom prst="rect">
            <a:avLst/>
          </a:prstGeom>
          <a:noFill/>
          <a:ln w="9525" algn="ctr">
            <a:noFill/>
            <a:miter lim="800000"/>
            <a:headEnd/>
            <a:tailEnd/>
          </a:ln>
        </p:spPr>
        <p:txBody>
          <a:bodyPr wrap="none" anchor="ctr"/>
          <a:lstStyle/>
          <a:p>
            <a:pPr marL="469900" indent="-469900" algn="ctr">
              <a:buFont typeface="Wingdings" pitchFamily="2" charset="2"/>
              <a:buNone/>
            </a:pPr>
            <a:r>
              <a:rPr lang="en-US" altLang="zh-TW" sz="1600">
                <a:solidFill>
                  <a:srgbClr val="FF0000"/>
                </a:solidFill>
              </a:rPr>
              <a:t>3.5</a:t>
            </a:r>
            <a:r>
              <a:rPr lang="zh-TW" altLang="en-US" sz="1600">
                <a:solidFill>
                  <a:srgbClr val="FF0000"/>
                </a:solidFill>
              </a:rPr>
              <a:t>天</a:t>
            </a:r>
          </a:p>
        </p:txBody>
      </p:sp>
      <p:sp>
        <p:nvSpPr>
          <p:cNvPr id="49200" name="Rectangle 48"/>
          <p:cNvSpPr>
            <a:spLocks noChangeArrowheads="1"/>
          </p:cNvSpPr>
          <p:nvPr/>
        </p:nvSpPr>
        <p:spPr bwMode="auto">
          <a:xfrm>
            <a:off x="4643438" y="4365625"/>
            <a:ext cx="790575" cy="504825"/>
          </a:xfrm>
          <a:prstGeom prst="rect">
            <a:avLst/>
          </a:prstGeom>
          <a:noFill/>
          <a:ln w="9525" algn="ctr">
            <a:noFill/>
            <a:miter lim="800000"/>
            <a:headEnd/>
            <a:tailEnd/>
          </a:ln>
        </p:spPr>
        <p:txBody>
          <a:bodyPr wrap="none" anchor="ctr"/>
          <a:lstStyle/>
          <a:p>
            <a:pPr marL="469900" indent="-469900" algn="ctr">
              <a:buFont typeface="Wingdings" pitchFamily="2" charset="2"/>
              <a:buNone/>
            </a:pPr>
            <a:r>
              <a:rPr lang="en-US" altLang="zh-TW" sz="1600">
                <a:solidFill>
                  <a:srgbClr val="FF0000"/>
                </a:solidFill>
              </a:rPr>
              <a:t>3.5</a:t>
            </a:r>
            <a:r>
              <a:rPr lang="zh-TW" altLang="en-US" sz="1600">
                <a:solidFill>
                  <a:srgbClr val="FF0000"/>
                </a:solidFill>
              </a:rPr>
              <a:t>天</a:t>
            </a:r>
          </a:p>
        </p:txBody>
      </p:sp>
      <p:sp>
        <p:nvSpPr>
          <p:cNvPr id="49201" name="Rectangle 49"/>
          <p:cNvSpPr>
            <a:spLocks noChangeArrowheads="1"/>
          </p:cNvSpPr>
          <p:nvPr/>
        </p:nvSpPr>
        <p:spPr bwMode="auto">
          <a:xfrm>
            <a:off x="5435600" y="4365625"/>
            <a:ext cx="790575" cy="504825"/>
          </a:xfrm>
          <a:prstGeom prst="rect">
            <a:avLst/>
          </a:prstGeom>
          <a:noFill/>
          <a:ln w="9525" algn="ctr">
            <a:noFill/>
            <a:miter lim="800000"/>
            <a:headEnd/>
            <a:tailEnd/>
          </a:ln>
        </p:spPr>
        <p:txBody>
          <a:bodyPr wrap="none" anchor="ctr"/>
          <a:lstStyle/>
          <a:p>
            <a:pPr marL="469900" indent="-469900" algn="ctr">
              <a:buFont typeface="Wingdings" pitchFamily="2" charset="2"/>
              <a:buNone/>
            </a:pPr>
            <a:r>
              <a:rPr lang="en-US" altLang="zh-TW" sz="1600">
                <a:solidFill>
                  <a:srgbClr val="FF0000"/>
                </a:solidFill>
              </a:rPr>
              <a:t>3.5</a:t>
            </a:r>
            <a:r>
              <a:rPr lang="zh-TW" altLang="en-US" sz="1600">
                <a:solidFill>
                  <a:srgbClr val="FF0000"/>
                </a:solidFill>
              </a:rPr>
              <a:t>天</a:t>
            </a:r>
          </a:p>
        </p:txBody>
      </p:sp>
      <p:sp>
        <p:nvSpPr>
          <p:cNvPr id="49202" name="Rectangle 50"/>
          <p:cNvSpPr>
            <a:spLocks noChangeArrowheads="1"/>
          </p:cNvSpPr>
          <p:nvPr/>
        </p:nvSpPr>
        <p:spPr bwMode="auto">
          <a:xfrm>
            <a:off x="6156325" y="4365625"/>
            <a:ext cx="790575" cy="504825"/>
          </a:xfrm>
          <a:prstGeom prst="rect">
            <a:avLst/>
          </a:prstGeom>
          <a:noFill/>
          <a:ln w="9525" algn="ctr">
            <a:noFill/>
            <a:miter lim="800000"/>
            <a:headEnd/>
            <a:tailEnd/>
          </a:ln>
        </p:spPr>
        <p:txBody>
          <a:bodyPr wrap="none" anchor="ctr"/>
          <a:lstStyle/>
          <a:p>
            <a:pPr marL="469900" indent="-469900" algn="ctr">
              <a:buFont typeface="Wingdings" pitchFamily="2" charset="2"/>
              <a:buNone/>
            </a:pPr>
            <a:r>
              <a:rPr lang="en-US" altLang="zh-TW" sz="1600">
                <a:solidFill>
                  <a:srgbClr val="FF0000"/>
                </a:solidFill>
              </a:rPr>
              <a:t>5</a:t>
            </a:r>
            <a:r>
              <a:rPr lang="zh-TW" altLang="en-US" sz="1600">
                <a:solidFill>
                  <a:srgbClr val="FF0000"/>
                </a:solidFill>
              </a:rPr>
              <a:t>天</a:t>
            </a:r>
          </a:p>
        </p:txBody>
      </p:sp>
      <p:sp>
        <p:nvSpPr>
          <p:cNvPr id="49203" name="Rectangle 51"/>
          <p:cNvSpPr>
            <a:spLocks noChangeArrowheads="1"/>
          </p:cNvSpPr>
          <p:nvPr/>
        </p:nvSpPr>
        <p:spPr bwMode="auto">
          <a:xfrm>
            <a:off x="6948488" y="4365625"/>
            <a:ext cx="790575" cy="504825"/>
          </a:xfrm>
          <a:prstGeom prst="rect">
            <a:avLst/>
          </a:prstGeom>
          <a:noFill/>
          <a:ln w="9525" algn="ctr">
            <a:noFill/>
            <a:miter lim="800000"/>
            <a:headEnd/>
            <a:tailEnd/>
          </a:ln>
        </p:spPr>
        <p:txBody>
          <a:bodyPr wrap="none" anchor="ctr"/>
          <a:lstStyle/>
          <a:p>
            <a:pPr marL="469900" indent="-469900" algn="ctr">
              <a:buFont typeface="Wingdings" pitchFamily="2" charset="2"/>
              <a:buNone/>
            </a:pPr>
            <a:r>
              <a:rPr lang="en-US" altLang="zh-TW" sz="1600">
                <a:solidFill>
                  <a:srgbClr val="FF0000"/>
                </a:solidFill>
              </a:rPr>
              <a:t>5</a:t>
            </a:r>
            <a:r>
              <a:rPr lang="zh-TW" altLang="en-US" sz="1600">
                <a:solidFill>
                  <a:srgbClr val="FF0000"/>
                </a:solidFill>
              </a:rPr>
              <a:t>天</a:t>
            </a:r>
          </a:p>
        </p:txBody>
      </p:sp>
      <p:sp>
        <p:nvSpPr>
          <p:cNvPr id="49204" name="Rectangle 52"/>
          <p:cNvSpPr>
            <a:spLocks noChangeArrowheads="1"/>
          </p:cNvSpPr>
          <p:nvPr/>
        </p:nvSpPr>
        <p:spPr bwMode="auto">
          <a:xfrm>
            <a:off x="5867400" y="5589588"/>
            <a:ext cx="790575" cy="504825"/>
          </a:xfrm>
          <a:prstGeom prst="rect">
            <a:avLst/>
          </a:prstGeom>
          <a:noFill/>
          <a:ln w="9525" algn="ctr">
            <a:noFill/>
            <a:miter lim="800000"/>
            <a:headEnd/>
            <a:tailEnd/>
          </a:ln>
        </p:spPr>
        <p:txBody>
          <a:bodyPr wrap="none" anchor="ctr"/>
          <a:lstStyle/>
          <a:p>
            <a:pPr marL="469900" indent="-469900" algn="ctr">
              <a:buFont typeface="Wingdings" pitchFamily="2" charset="2"/>
              <a:buNone/>
            </a:pPr>
            <a:r>
              <a:rPr lang="en-US" altLang="zh-TW"/>
              <a:t>8.5</a:t>
            </a:r>
            <a:r>
              <a:rPr lang="zh-TW" altLang="en-US"/>
              <a:t>天</a:t>
            </a:r>
          </a:p>
        </p:txBody>
      </p:sp>
      <p:sp>
        <p:nvSpPr>
          <p:cNvPr id="49205" name="Rectangle 53"/>
          <p:cNvSpPr>
            <a:spLocks noChangeArrowheads="1"/>
          </p:cNvSpPr>
          <p:nvPr/>
        </p:nvSpPr>
        <p:spPr bwMode="auto">
          <a:xfrm>
            <a:off x="7380288" y="5589588"/>
            <a:ext cx="790575" cy="504825"/>
          </a:xfrm>
          <a:prstGeom prst="rect">
            <a:avLst/>
          </a:prstGeom>
          <a:noFill/>
          <a:ln w="9525" algn="ctr">
            <a:noFill/>
            <a:miter lim="800000"/>
            <a:headEnd/>
            <a:tailEnd/>
          </a:ln>
        </p:spPr>
        <p:txBody>
          <a:bodyPr wrap="none" anchor="ctr"/>
          <a:lstStyle/>
          <a:p>
            <a:pPr marL="469900" indent="-469900" algn="ctr">
              <a:buFont typeface="Wingdings" pitchFamily="2" charset="2"/>
              <a:buNone/>
            </a:pPr>
            <a:r>
              <a:rPr lang="en-US" altLang="zh-TW"/>
              <a:t>10</a:t>
            </a:r>
            <a:r>
              <a:rPr lang="zh-TW" altLang="en-US"/>
              <a:t>天</a:t>
            </a:r>
          </a:p>
        </p:txBody>
      </p:sp>
      <p:sp>
        <p:nvSpPr>
          <p:cNvPr id="49206" name="Arc 54"/>
          <p:cNvSpPr>
            <a:spLocks/>
          </p:cNvSpPr>
          <p:nvPr/>
        </p:nvSpPr>
        <p:spPr bwMode="auto">
          <a:xfrm rot="8521566">
            <a:off x="7812088" y="4076700"/>
            <a:ext cx="576262" cy="431800"/>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rgbClr val="FF0000"/>
            </a:solidFill>
            <a:round/>
            <a:headEnd/>
            <a:tailEnd/>
          </a:ln>
        </p:spPr>
        <p:txBody>
          <a:bodyPr wrap="none" anchor="ctr"/>
          <a:lstStyle/>
          <a:p>
            <a:endParaRPr lang="zh-TW" altLang="en-US"/>
          </a:p>
        </p:txBody>
      </p:sp>
      <p:sp>
        <p:nvSpPr>
          <p:cNvPr id="49207" name="Rectangle 55"/>
          <p:cNvSpPr>
            <a:spLocks noChangeArrowheads="1"/>
          </p:cNvSpPr>
          <p:nvPr/>
        </p:nvSpPr>
        <p:spPr bwMode="auto">
          <a:xfrm>
            <a:off x="7667625" y="4365625"/>
            <a:ext cx="790575" cy="504825"/>
          </a:xfrm>
          <a:prstGeom prst="rect">
            <a:avLst/>
          </a:prstGeom>
          <a:noFill/>
          <a:ln w="9525" algn="ctr">
            <a:noFill/>
            <a:miter lim="800000"/>
            <a:headEnd/>
            <a:tailEnd/>
          </a:ln>
        </p:spPr>
        <p:txBody>
          <a:bodyPr wrap="none" anchor="ctr"/>
          <a:lstStyle/>
          <a:p>
            <a:pPr marL="469900" indent="-469900" algn="ctr">
              <a:buFont typeface="Wingdings" pitchFamily="2" charset="2"/>
              <a:buNone/>
            </a:pPr>
            <a:r>
              <a:rPr lang="en-US" altLang="zh-TW" sz="1600">
                <a:solidFill>
                  <a:srgbClr val="FF0000"/>
                </a:solidFill>
              </a:rPr>
              <a:t>5</a:t>
            </a:r>
            <a:r>
              <a:rPr lang="zh-TW" altLang="en-US" sz="1600">
                <a:solidFill>
                  <a:srgbClr val="FF0000"/>
                </a:solidFill>
              </a:rPr>
              <a:t>天</a:t>
            </a:r>
          </a:p>
        </p:txBody>
      </p:sp>
      <p:sp>
        <p:nvSpPr>
          <p:cNvPr id="49208" name="Rectangle 56"/>
          <p:cNvSpPr>
            <a:spLocks noChangeArrowheads="1"/>
          </p:cNvSpPr>
          <p:nvPr/>
        </p:nvSpPr>
        <p:spPr bwMode="auto">
          <a:xfrm>
            <a:off x="1187450" y="2852738"/>
            <a:ext cx="790575" cy="504825"/>
          </a:xfrm>
          <a:prstGeom prst="rect">
            <a:avLst/>
          </a:prstGeom>
          <a:noFill/>
          <a:ln w="9525" algn="ctr">
            <a:noFill/>
            <a:miter lim="800000"/>
            <a:headEnd/>
            <a:tailEnd/>
          </a:ln>
        </p:spPr>
        <p:txBody>
          <a:bodyPr wrap="none" anchor="ctr"/>
          <a:lstStyle/>
          <a:p>
            <a:pPr marL="469900" indent="-469900" algn="ctr">
              <a:buFont typeface="Wingdings" pitchFamily="2" charset="2"/>
              <a:buNone/>
            </a:pPr>
            <a:r>
              <a:rPr lang="zh-TW" altLang="en-US" sz="2200" b="1" dirty="0">
                <a:solidFill>
                  <a:srgbClr val="008000"/>
                </a:solidFill>
                <a:latin typeface="微軟正黑體" pitchFamily="34" charset="-120"/>
                <a:ea typeface="微軟正黑體" pitchFamily="34" charset="-120"/>
              </a:rPr>
              <a:t>到職日</a:t>
            </a:r>
          </a:p>
        </p:txBody>
      </p:sp>
      <p:sp>
        <p:nvSpPr>
          <p:cNvPr id="49209" name="Arc 57"/>
          <p:cNvSpPr>
            <a:spLocks/>
          </p:cNvSpPr>
          <p:nvPr/>
        </p:nvSpPr>
        <p:spPr bwMode="auto">
          <a:xfrm rot="11270455" flipV="1">
            <a:off x="7667625" y="2854325"/>
            <a:ext cx="792163" cy="430213"/>
          </a:xfrm>
          <a:custGeom>
            <a:avLst/>
            <a:gdLst>
              <a:gd name="T0" fmla="*/ 2147483647 w 21600"/>
              <a:gd name="T1" fmla="*/ 0 h 21559"/>
              <a:gd name="T2" fmla="*/ 2147483647 w 21600"/>
              <a:gd name="T3" fmla="*/ 2147483647 h 21559"/>
              <a:gd name="T4" fmla="*/ 0 w 21600"/>
              <a:gd name="T5" fmla="*/ 2147483647 h 21559"/>
              <a:gd name="T6" fmla="*/ 0 60000 65536"/>
              <a:gd name="T7" fmla="*/ 0 60000 65536"/>
              <a:gd name="T8" fmla="*/ 0 60000 65536"/>
              <a:gd name="T9" fmla="*/ 0 w 21600"/>
              <a:gd name="T10" fmla="*/ 0 h 21559"/>
              <a:gd name="T11" fmla="*/ 21600 w 21600"/>
              <a:gd name="T12" fmla="*/ 21559 h 21559"/>
            </a:gdLst>
            <a:ahLst/>
            <a:cxnLst>
              <a:cxn ang="T6">
                <a:pos x="T0" y="T1"/>
              </a:cxn>
              <a:cxn ang="T7">
                <a:pos x="T2" y="T3"/>
              </a:cxn>
              <a:cxn ang="T8">
                <a:pos x="T4" y="T5"/>
              </a:cxn>
            </a:cxnLst>
            <a:rect l="T9" t="T10" r="T11" b="T12"/>
            <a:pathLst>
              <a:path w="21600" h="21559" fill="none" extrusionOk="0">
                <a:moveTo>
                  <a:pt x="1330" y="-1"/>
                </a:moveTo>
                <a:cubicBezTo>
                  <a:pt x="12721" y="702"/>
                  <a:pt x="21600" y="10146"/>
                  <a:pt x="21600" y="21559"/>
                </a:cubicBezTo>
              </a:path>
              <a:path w="21600" h="21559" stroke="0" extrusionOk="0">
                <a:moveTo>
                  <a:pt x="1330" y="-1"/>
                </a:moveTo>
                <a:cubicBezTo>
                  <a:pt x="12721" y="702"/>
                  <a:pt x="21600" y="10146"/>
                  <a:pt x="21600" y="21559"/>
                </a:cubicBezTo>
                <a:lnTo>
                  <a:pt x="0" y="21559"/>
                </a:lnTo>
                <a:close/>
              </a:path>
            </a:pathLst>
          </a:custGeom>
          <a:noFill/>
          <a:ln w="28575">
            <a:solidFill>
              <a:srgbClr val="008000"/>
            </a:solidFill>
            <a:round/>
            <a:headEnd/>
            <a:tailEnd/>
          </a:ln>
        </p:spPr>
        <p:txBody>
          <a:bodyPr wrap="none" anchor="ctr"/>
          <a:lstStyle/>
          <a:p>
            <a:endParaRPr lang="zh-TW" altLang="en-US"/>
          </a:p>
        </p:txBody>
      </p:sp>
      <p:sp>
        <p:nvSpPr>
          <p:cNvPr id="49210" name="Rectangle 36"/>
          <p:cNvSpPr>
            <a:spLocks noChangeArrowheads="1"/>
          </p:cNvSpPr>
          <p:nvPr/>
        </p:nvSpPr>
        <p:spPr bwMode="auto">
          <a:xfrm>
            <a:off x="7929563" y="2357438"/>
            <a:ext cx="790575" cy="504825"/>
          </a:xfrm>
          <a:prstGeom prst="rect">
            <a:avLst/>
          </a:prstGeom>
          <a:noFill/>
          <a:ln w="9525" algn="ctr">
            <a:noFill/>
            <a:miter lim="800000"/>
            <a:headEnd/>
            <a:tailEnd/>
          </a:ln>
        </p:spPr>
        <p:txBody>
          <a:bodyPr wrap="none" anchor="ctr"/>
          <a:lstStyle/>
          <a:p>
            <a:pPr marL="469900" indent="-469900" algn="ctr">
              <a:buFont typeface="Wingdings" pitchFamily="2" charset="2"/>
              <a:buNone/>
            </a:pPr>
            <a:r>
              <a:rPr lang="en-US" altLang="zh-TW">
                <a:solidFill>
                  <a:srgbClr val="008000"/>
                </a:solidFill>
              </a:rPr>
              <a:t>10</a:t>
            </a:r>
            <a:r>
              <a:rPr lang="zh-TW" altLang="en-US">
                <a:solidFill>
                  <a:srgbClr val="008000"/>
                </a:solidFill>
              </a:rPr>
              <a:t>天</a:t>
            </a:r>
          </a:p>
        </p:txBody>
      </p:sp>
      <p:sp>
        <p:nvSpPr>
          <p:cNvPr id="62" name="向右箭號 61"/>
          <p:cNvSpPr/>
          <p:nvPr/>
        </p:nvSpPr>
        <p:spPr>
          <a:xfrm>
            <a:off x="214313" y="5357813"/>
            <a:ext cx="2286000" cy="1000125"/>
          </a:xfrm>
          <a:prstGeom prst="rightArrow">
            <a:avLst/>
          </a:prstGeom>
          <a:ln/>
        </p:spPr>
        <p:style>
          <a:lnRef idx="3">
            <a:schemeClr val="lt1"/>
          </a:lnRef>
          <a:fillRef idx="1">
            <a:schemeClr val="accent5"/>
          </a:fillRef>
          <a:effectRef idx="1">
            <a:schemeClr val="accent5"/>
          </a:effectRef>
          <a:fontRef idx="minor">
            <a:schemeClr val="lt1"/>
          </a:fontRef>
        </p:style>
        <p:txBody>
          <a:bodyPr anchor="ctr"/>
          <a:lstStyle/>
          <a:p>
            <a:pPr algn="ctr">
              <a:defRPr/>
            </a:pPr>
            <a:r>
              <a:rPr lang="zh-TW" altLang="en-US" dirty="0">
                <a:solidFill>
                  <a:schemeClr val="tx1"/>
                </a:solidFill>
                <a:latin typeface="微軟正黑體" pitchFamily="34" charset="-120"/>
                <a:ea typeface="微軟正黑體" pitchFamily="34" charset="-120"/>
              </a:rPr>
              <a:t>依曆計算之天數</a:t>
            </a: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latin typeface="微軟正黑體" panose="020B0604030504040204" pitchFamily="34" charset="-120"/>
                <a:ea typeface="微軟正黑體" panose="020B0604030504040204" pitchFamily="34" charset="-120"/>
              </a:rPr>
              <a:t>出勤紀錄正確態樣</a:t>
            </a:r>
          </a:p>
        </p:txBody>
      </p:sp>
      <p:graphicFrame>
        <p:nvGraphicFramePr>
          <p:cNvPr id="6" name="內容版面配置區 5"/>
          <p:cNvGraphicFramePr>
            <a:graphicFrameLocks noGrp="1"/>
          </p:cNvGraphicFramePr>
          <p:nvPr>
            <p:ph idx="1"/>
            <p:extLst>
              <p:ext uri="{D42A27DB-BD31-4B8C-83A1-F6EECF244321}">
                <p14:modId xmlns:p14="http://schemas.microsoft.com/office/powerpoint/2010/main" val="2800303765"/>
              </p:ext>
            </p:extLst>
          </p:nvPr>
        </p:nvGraphicFramePr>
        <p:xfrm>
          <a:off x="1333500" y="1177833"/>
          <a:ext cx="3907970" cy="1463040"/>
        </p:xfrm>
        <a:graphic>
          <a:graphicData uri="http://schemas.openxmlformats.org/drawingml/2006/table">
            <a:tbl>
              <a:tblPr firstRow="1" bandRow="1">
                <a:tableStyleId>{5C22544A-7EE6-4342-B048-85BDC9FD1C3A}</a:tableStyleId>
              </a:tblPr>
              <a:tblGrid>
                <a:gridCol w="1149404"/>
                <a:gridCol w="1302657"/>
                <a:gridCol w="1455909"/>
              </a:tblGrid>
              <a:tr h="361950">
                <a:tc>
                  <a:txBody>
                    <a:bodyPr/>
                    <a:lstStyle/>
                    <a:p>
                      <a:r>
                        <a:rPr lang="zh-TW" altLang="en-US" dirty="0" smtClean="0"/>
                        <a:t>日期</a:t>
                      </a:r>
                      <a:endParaRPr lang="zh-TW" altLang="en-US" dirty="0"/>
                    </a:p>
                  </a:txBody>
                  <a:tcPr/>
                </a:tc>
                <a:tc>
                  <a:txBody>
                    <a:bodyPr/>
                    <a:lstStyle/>
                    <a:p>
                      <a:r>
                        <a:rPr lang="zh-TW" altLang="en-US" dirty="0" smtClean="0"/>
                        <a:t>上班</a:t>
                      </a:r>
                      <a:endParaRPr lang="zh-TW" altLang="en-US" dirty="0"/>
                    </a:p>
                  </a:txBody>
                  <a:tcPr/>
                </a:tc>
                <a:tc>
                  <a:txBody>
                    <a:bodyPr/>
                    <a:lstStyle/>
                    <a:p>
                      <a:r>
                        <a:rPr lang="zh-TW" altLang="en-US" dirty="0" smtClean="0"/>
                        <a:t>下班</a:t>
                      </a:r>
                      <a:endParaRPr lang="zh-TW" altLang="en-US" dirty="0"/>
                    </a:p>
                  </a:txBody>
                  <a:tcPr/>
                </a:tc>
              </a:tr>
              <a:tr h="361950">
                <a:tc>
                  <a:txBody>
                    <a:bodyPr/>
                    <a:lstStyle/>
                    <a:p>
                      <a:r>
                        <a:rPr lang="en-US" altLang="zh-TW" dirty="0" smtClean="0"/>
                        <a:t>105.04.01</a:t>
                      </a:r>
                      <a:endParaRPr lang="zh-TW" alt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dirty="0" smtClean="0"/>
                        <a:t>王小明</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dirty="0" smtClean="0"/>
                        <a:t>王小明</a:t>
                      </a:r>
                    </a:p>
                  </a:txBody>
                  <a:tcPr/>
                </a:tc>
              </a:tr>
              <a:tr h="36195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TW" dirty="0" smtClean="0"/>
                        <a:t>105.04.02</a:t>
                      </a:r>
                      <a:endParaRPr lang="zh-TW" altLang="en-US" dirty="0" smtClean="0"/>
                    </a:p>
                  </a:txBody>
                  <a:tcPr/>
                </a:tc>
                <a:tc>
                  <a:txBody>
                    <a:bodyPr/>
                    <a:lstStyle/>
                    <a:p>
                      <a:r>
                        <a:rPr lang="zh-TW" altLang="en-US" dirty="0" smtClean="0"/>
                        <a:t>王小明</a:t>
                      </a:r>
                    </a:p>
                  </a:txBody>
                  <a:tcPr/>
                </a:tc>
                <a:tc>
                  <a:txBody>
                    <a:bodyPr/>
                    <a:lstStyle/>
                    <a:p>
                      <a:r>
                        <a:rPr lang="zh-TW" altLang="en-US" dirty="0" smtClean="0"/>
                        <a:t>王小明</a:t>
                      </a:r>
                    </a:p>
                  </a:txBody>
                  <a:tcPr/>
                </a:tc>
              </a:tr>
              <a:tr h="36195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TW" dirty="0" smtClean="0"/>
                        <a:t>105.04.03</a:t>
                      </a:r>
                      <a:endParaRPr lang="zh-TW" altLang="en-US" dirty="0" smtClean="0"/>
                    </a:p>
                  </a:txBody>
                  <a:tcPr/>
                </a:tc>
                <a:tc>
                  <a:txBody>
                    <a:bodyPr/>
                    <a:lstStyle/>
                    <a:p>
                      <a:r>
                        <a:rPr lang="zh-TW" altLang="en-US" dirty="0" smtClean="0"/>
                        <a:t>王小明</a:t>
                      </a:r>
                    </a:p>
                  </a:txBody>
                  <a:tcPr/>
                </a:tc>
                <a:tc>
                  <a:txBody>
                    <a:bodyPr/>
                    <a:lstStyle/>
                    <a:p>
                      <a:r>
                        <a:rPr lang="zh-TW" altLang="en-US" dirty="0" smtClean="0"/>
                        <a:t>王小明</a:t>
                      </a:r>
                    </a:p>
                  </a:txBody>
                  <a:tcPr/>
                </a:tc>
              </a:tr>
            </a:tbl>
          </a:graphicData>
        </a:graphic>
      </p:graphicFrame>
      <p:sp>
        <p:nvSpPr>
          <p:cNvPr id="7" name="甜甜圈 6"/>
          <p:cNvSpPr/>
          <p:nvPr/>
        </p:nvSpPr>
        <p:spPr>
          <a:xfrm>
            <a:off x="604157" y="5163820"/>
            <a:ext cx="685800" cy="685800"/>
          </a:xfrm>
          <a:prstGeom prst="donu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solidFill>
                <a:schemeClr val="tx1"/>
              </a:solidFill>
            </a:endParaRPr>
          </a:p>
        </p:txBody>
      </p:sp>
      <p:graphicFrame>
        <p:nvGraphicFramePr>
          <p:cNvPr id="9" name="表格 8"/>
          <p:cNvGraphicFramePr>
            <a:graphicFrameLocks noGrp="1"/>
          </p:cNvGraphicFramePr>
          <p:nvPr>
            <p:extLst>
              <p:ext uri="{D42A27DB-BD31-4B8C-83A1-F6EECF244321}">
                <p14:modId xmlns:p14="http://schemas.microsoft.com/office/powerpoint/2010/main" val="3893883375"/>
              </p:ext>
            </p:extLst>
          </p:nvPr>
        </p:nvGraphicFramePr>
        <p:xfrm>
          <a:off x="1306286" y="2937325"/>
          <a:ext cx="6096000" cy="1483360"/>
        </p:xfrm>
        <a:graphic>
          <a:graphicData uri="http://schemas.openxmlformats.org/drawingml/2006/table">
            <a:tbl>
              <a:tblPr firstRow="1" bandRow="1">
                <a:tableStyleId>{5C22544A-7EE6-4342-B048-85BDC9FD1C3A}</a:tableStyleId>
              </a:tblPr>
              <a:tblGrid>
                <a:gridCol w="1524000"/>
                <a:gridCol w="1524000"/>
                <a:gridCol w="1524000"/>
                <a:gridCol w="1524000"/>
              </a:tblGrid>
              <a:tr h="370840">
                <a:tc>
                  <a:txBody>
                    <a:bodyPr/>
                    <a:lstStyle/>
                    <a:p>
                      <a:r>
                        <a:rPr lang="zh-TW" altLang="en-US" dirty="0" smtClean="0"/>
                        <a:t>日期</a:t>
                      </a:r>
                      <a:endParaRPr lang="zh-TW" altLang="en-US" dirty="0"/>
                    </a:p>
                  </a:txBody>
                  <a:tcPr/>
                </a:tc>
                <a:tc>
                  <a:txBody>
                    <a:bodyPr/>
                    <a:lstStyle/>
                    <a:p>
                      <a:r>
                        <a:rPr lang="zh-TW" altLang="en-US" dirty="0" smtClean="0"/>
                        <a:t>上班</a:t>
                      </a:r>
                      <a:endParaRPr lang="zh-TW" altLang="en-US" dirty="0"/>
                    </a:p>
                  </a:txBody>
                  <a:tcPr/>
                </a:tc>
                <a:tc>
                  <a:txBody>
                    <a:bodyPr/>
                    <a:lstStyle/>
                    <a:p>
                      <a:r>
                        <a:rPr lang="zh-TW" altLang="en-US" dirty="0" smtClean="0"/>
                        <a:t>下班</a:t>
                      </a:r>
                      <a:endParaRPr lang="zh-TW" altLang="en-US" dirty="0"/>
                    </a:p>
                  </a:txBody>
                  <a:tcPr/>
                </a:tc>
                <a:tc>
                  <a:txBody>
                    <a:bodyPr/>
                    <a:lstStyle/>
                    <a:p>
                      <a:r>
                        <a:rPr lang="zh-TW" altLang="en-US" dirty="0" smtClean="0"/>
                        <a:t>簽名</a:t>
                      </a:r>
                      <a:endParaRPr lang="zh-TW" altLang="en-US" dirty="0"/>
                    </a:p>
                  </a:txBody>
                  <a:tcPr/>
                </a:tc>
              </a:tr>
              <a:tr h="370840">
                <a:tc>
                  <a:txBody>
                    <a:bodyPr/>
                    <a:lstStyle/>
                    <a:p>
                      <a:r>
                        <a:rPr lang="en-US" altLang="zh-TW" dirty="0" smtClean="0"/>
                        <a:t>105.04.01</a:t>
                      </a:r>
                      <a:endParaRPr lang="zh-TW" altLang="en-US" dirty="0"/>
                    </a:p>
                  </a:txBody>
                  <a:tcPr/>
                </a:tc>
                <a:tc>
                  <a:txBody>
                    <a:bodyPr/>
                    <a:lstStyle/>
                    <a:p>
                      <a:r>
                        <a:rPr lang="en-US" altLang="zh-TW" dirty="0" smtClean="0"/>
                        <a:t>08</a:t>
                      </a:r>
                      <a:r>
                        <a:rPr lang="zh-TW" altLang="en-US" dirty="0" smtClean="0"/>
                        <a:t>：</a:t>
                      </a:r>
                      <a:r>
                        <a:rPr lang="en-US" altLang="zh-TW" dirty="0" smtClean="0"/>
                        <a:t>00</a:t>
                      </a:r>
                      <a:endParaRPr lang="zh-TW" altLang="en-US" dirty="0"/>
                    </a:p>
                  </a:txBody>
                  <a:tcPr/>
                </a:tc>
                <a:tc>
                  <a:txBody>
                    <a:bodyPr/>
                    <a:lstStyle/>
                    <a:p>
                      <a:r>
                        <a:rPr lang="en-US" altLang="zh-TW" dirty="0" smtClean="0"/>
                        <a:t>17</a:t>
                      </a:r>
                      <a:r>
                        <a:rPr lang="zh-TW" altLang="en-US" dirty="0" smtClean="0"/>
                        <a:t>：</a:t>
                      </a:r>
                      <a:r>
                        <a:rPr lang="en-US" altLang="zh-TW" dirty="0" smtClean="0"/>
                        <a:t>00</a:t>
                      </a:r>
                      <a:endParaRPr lang="zh-TW" alt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mtClean="0"/>
                        <a:t>王小明</a:t>
                      </a:r>
                      <a:endParaRPr lang="zh-TW" altLang="en-US" dirty="0" smtClean="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TW" dirty="0" smtClean="0"/>
                        <a:t>105.04.02</a:t>
                      </a:r>
                      <a:endParaRPr lang="zh-TW" altLang="en-US" dirty="0" smtClean="0"/>
                    </a:p>
                  </a:txBody>
                  <a:tcPr/>
                </a:tc>
                <a:tc>
                  <a:txBody>
                    <a:bodyPr/>
                    <a:lstStyle/>
                    <a:p>
                      <a:r>
                        <a:rPr lang="en-US" altLang="zh-TW" dirty="0" smtClean="0"/>
                        <a:t>08</a:t>
                      </a:r>
                      <a:r>
                        <a:rPr lang="zh-TW" altLang="en-US" dirty="0" smtClean="0"/>
                        <a:t>：</a:t>
                      </a:r>
                      <a:r>
                        <a:rPr lang="en-US" altLang="zh-TW" dirty="0" smtClean="0"/>
                        <a:t>00</a:t>
                      </a:r>
                      <a:endParaRPr lang="zh-TW" altLang="en-US" dirty="0"/>
                    </a:p>
                  </a:txBody>
                  <a:tcPr/>
                </a:tc>
                <a:tc>
                  <a:txBody>
                    <a:bodyPr/>
                    <a:lstStyle/>
                    <a:p>
                      <a:r>
                        <a:rPr lang="en-US" altLang="zh-TW" dirty="0" smtClean="0"/>
                        <a:t>17</a:t>
                      </a:r>
                      <a:r>
                        <a:rPr lang="zh-TW" altLang="en-US" dirty="0" smtClean="0"/>
                        <a:t>：</a:t>
                      </a:r>
                      <a:r>
                        <a:rPr lang="en-US" altLang="zh-TW" dirty="0" smtClean="0"/>
                        <a:t>00</a:t>
                      </a:r>
                      <a:endParaRPr lang="zh-TW" alt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dirty="0" smtClean="0"/>
                        <a:t>王小明</a:t>
                      </a: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TW" dirty="0" smtClean="0"/>
                        <a:t>105.04.03</a:t>
                      </a:r>
                      <a:endParaRPr lang="zh-TW" altLang="en-US" dirty="0" smtClean="0"/>
                    </a:p>
                  </a:txBody>
                  <a:tcPr/>
                </a:tc>
                <a:tc>
                  <a:txBody>
                    <a:bodyPr/>
                    <a:lstStyle/>
                    <a:p>
                      <a:r>
                        <a:rPr lang="en-US" altLang="zh-TW" dirty="0" smtClean="0"/>
                        <a:t>08</a:t>
                      </a:r>
                      <a:r>
                        <a:rPr lang="zh-TW" altLang="en-US" dirty="0" smtClean="0"/>
                        <a:t>：</a:t>
                      </a:r>
                      <a:r>
                        <a:rPr lang="en-US" altLang="zh-TW" dirty="0" smtClean="0"/>
                        <a:t>00</a:t>
                      </a:r>
                      <a:endParaRPr lang="zh-TW" altLang="en-US" dirty="0"/>
                    </a:p>
                  </a:txBody>
                  <a:tcPr/>
                </a:tc>
                <a:tc>
                  <a:txBody>
                    <a:bodyPr/>
                    <a:lstStyle/>
                    <a:p>
                      <a:r>
                        <a:rPr lang="en-US" altLang="zh-TW" dirty="0" smtClean="0"/>
                        <a:t>17</a:t>
                      </a:r>
                      <a:r>
                        <a:rPr lang="zh-TW" altLang="en-US" dirty="0" smtClean="0"/>
                        <a:t>：</a:t>
                      </a:r>
                      <a:r>
                        <a:rPr lang="en-US" altLang="zh-TW" dirty="0" smtClean="0"/>
                        <a:t>00</a:t>
                      </a:r>
                      <a:endParaRPr lang="zh-TW" alt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dirty="0" smtClean="0"/>
                        <a:t>王小明</a:t>
                      </a:r>
                    </a:p>
                  </a:txBody>
                  <a:tcPr/>
                </a:tc>
              </a:tr>
            </a:tbl>
          </a:graphicData>
        </a:graphic>
      </p:graphicFrame>
      <p:graphicFrame>
        <p:nvGraphicFramePr>
          <p:cNvPr id="11" name="表格 10"/>
          <p:cNvGraphicFramePr>
            <a:graphicFrameLocks noGrp="1"/>
          </p:cNvGraphicFramePr>
          <p:nvPr>
            <p:extLst>
              <p:ext uri="{D42A27DB-BD31-4B8C-83A1-F6EECF244321}">
                <p14:modId xmlns:p14="http://schemas.microsoft.com/office/powerpoint/2010/main" val="1476392217"/>
              </p:ext>
            </p:extLst>
          </p:nvPr>
        </p:nvGraphicFramePr>
        <p:xfrm>
          <a:off x="1333500" y="4765040"/>
          <a:ext cx="6096000" cy="1483360"/>
        </p:xfrm>
        <a:graphic>
          <a:graphicData uri="http://schemas.openxmlformats.org/drawingml/2006/table">
            <a:tbl>
              <a:tblPr firstRow="1" bandRow="1">
                <a:tableStyleId>{5C22544A-7EE6-4342-B048-85BDC9FD1C3A}</a:tableStyleId>
              </a:tblPr>
              <a:tblGrid>
                <a:gridCol w="1524000"/>
                <a:gridCol w="1524000"/>
                <a:gridCol w="1524000"/>
                <a:gridCol w="1524000"/>
              </a:tblGrid>
              <a:tr h="370840">
                <a:tc>
                  <a:txBody>
                    <a:bodyPr/>
                    <a:lstStyle/>
                    <a:p>
                      <a:r>
                        <a:rPr lang="zh-TW" altLang="en-US" dirty="0" smtClean="0"/>
                        <a:t>日期</a:t>
                      </a:r>
                      <a:endParaRPr lang="zh-TW" altLang="en-US" dirty="0"/>
                    </a:p>
                  </a:txBody>
                  <a:tcPr/>
                </a:tc>
                <a:tc>
                  <a:txBody>
                    <a:bodyPr/>
                    <a:lstStyle/>
                    <a:p>
                      <a:r>
                        <a:rPr lang="zh-TW" altLang="en-US" dirty="0" smtClean="0"/>
                        <a:t>上班</a:t>
                      </a:r>
                      <a:endParaRPr lang="zh-TW" altLang="en-US" dirty="0"/>
                    </a:p>
                  </a:txBody>
                  <a:tcPr/>
                </a:tc>
                <a:tc>
                  <a:txBody>
                    <a:bodyPr/>
                    <a:lstStyle/>
                    <a:p>
                      <a:r>
                        <a:rPr lang="zh-TW" altLang="en-US" dirty="0" smtClean="0"/>
                        <a:t>下班</a:t>
                      </a:r>
                      <a:endParaRPr lang="zh-TW" altLang="en-US" dirty="0"/>
                    </a:p>
                  </a:txBody>
                  <a:tcPr/>
                </a:tc>
                <a:tc>
                  <a:txBody>
                    <a:bodyPr/>
                    <a:lstStyle/>
                    <a:p>
                      <a:r>
                        <a:rPr lang="zh-TW" altLang="en-US" dirty="0" smtClean="0"/>
                        <a:t>簽名</a:t>
                      </a:r>
                      <a:endParaRPr lang="zh-TW" altLang="en-US" dirty="0"/>
                    </a:p>
                  </a:txBody>
                  <a:tcPr/>
                </a:tc>
              </a:tr>
              <a:tr h="370840">
                <a:tc>
                  <a:txBody>
                    <a:bodyPr/>
                    <a:lstStyle/>
                    <a:p>
                      <a:r>
                        <a:rPr lang="en-US" altLang="zh-TW" dirty="0" smtClean="0"/>
                        <a:t>105.04.01</a:t>
                      </a:r>
                      <a:endParaRPr lang="zh-TW" altLang="en-US" dirty="0"/>
                    </a:p>
                  </a:txBody>
                  <a:tcPr/>
                </a:tc>
                <a:tc>
                  <a:txBody>
                    <a:bodyPr/>
                    <a:lstStyle/>
                    <a:p>
                      <a:r>
                        <a:rPr lang="en-US" altLang="zh-TW" dirty="0" smtClean="0"/>
                        <a:t>07</a:t>
                      </a:r>
                      <a:r>
                        <a:rPr lang="zh-TW" altLang="en-US" dirty="0" smtClean="0"/>
                        <a:t>：</a:t>
                      </a:r>
                      <a:r>
                        <a:rPr lang="en-US" altLang="zh-TW" dirty="0" smtClean="0"/>
                        <a:t>53</a:t>
                      </a:r>
                      <a:endParaRPr lang="zh-TW" altLang="en-US" dirty="0"/>
                    </a:p>
                  </a:txBody>
                  <a:tcPr/>
                </a:tc>
                <a:tc>
                  <a:txBody>
                    <a:bodyPr/>
                    <a:lstStyle/>
                    <a:p>
                      <a:r>
                        <a:rPr lang="en-US" altLang="zh-TW" dirty="0" smtClean="0"/>
                        <a:t>17</a:t>
                      </a:r>
                      <a:r>
                        <a:rPr lang="zh-TW" altLang="en-US" dirty="0" smtClean="0"/>
                        <a:t>：</a:t>
                      </a:r>
                      <a:r>
                        <a:rPr lang="en-US" altLang="zh-TW" dirty="0" smtClean="0"/>
                        <a:t>01</a:t>
                      </a:r>
                      <a:endParaRPr lang="zh-TW" alt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mtClean="0"/>
                        <a:t>王小明</a:t>
                      </a:r>
                      <a:endParaRPr lang="zh-TW" altLang="en-US" dirty="0" smtClean="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TW" dirty="0" smtClean="0"/>
                        <a:t>105.04.02</a:t>
                      </a:r>
                      <a:endParaRPr lang="zh-TW" altLang="en-US" dirty="0" smtClean="0"/>
                    </a:p>
                  </a:txBody>
                  <a:tcPr/>
                </a:tc>
                <a:tc>
                  <a:txBody>
                    <a:bodyPr/>
                    <a:lstStyle/>
                    <a:p>
                      <a:r>
                        <a:rPr lang="en-US" altLang="zh-TW" dirty="0" smtClean="0"/>
                        <a:t>07</a:t>
                      </a:r>
                      <a:r>
                        <a:rPr lang="zh-TW" altLang="en-US" dirty="0" smtClean="0"/>
                        <a:t>：</a:t>
                      </a:r>
                      <a:r>
                        <a:rPr lang="en-US" altLang="zh-TW" dirty="0" smtClean="0"/>
                        <a:t>55</a:t>
                      </a:r>
                      <a:endParaRPr lang="zh-TW" altLang="en-US" dirty="0"/>
                    </a:p>
                  </a:txBody>
                  <a:tcPr/>
                </a:tc>
                <a:tc>
                  <a:txBody>
                    <a:bodyPr/>
                    <a:lstStyle/>
                    <a:p>
                      <a:r>
                        <a:rPr lang="en-US" altLang="zh-TW" dirty="0" smtClean="0"/>
                        <a:t>17</a:t>
                      </a:r>
                      <a:r>
                        <a:rPr lang="zh-TW" altLang="en-US" dirty="0" smtClean="0"/>
                        <a:t>：</a:t>
                      </a:r>
                      <a:r>
                        <a:rPr lang="en-US" altLang="zh-TW" dirty="0" smtClean="0"/>
                        <a:t>11</a:t>
                      </a:r>
                      <a:endParaRPr lang="zh-TW" alt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dirty="0" smtClean="0"/>
                        <a:t>王小明</a:t>
                      </a: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TW" dirty="0" smtClean="0"/>
                        <a:t>105.04.03</a:t>
                      </a:r>
                      <a:endParaRPr lang="zh-TW" altLang="en-US" dirty="0" smtClean="0"/>
                    </a:p>
                  </a:txBody>
                  <a:tcPr/>
                </a:tc>
                <a:tc>
                  <a:txBody>
                    <a:bodyPr/>
                    <a:lstStyle/>
                    <a:p>
                      <a:r>
                        <a:rPr lang="en-US" altLang="zh-TW" dirty="0" smtClean="0"/>
                        <a:t>07</a:t>
                      </a:r>
                      <a:r>
                        <a:rPr lang="zh-TW" altLang="en-US" dirty="0" smtClean="0"/>
                        <a:t>：</a:t>
                      </a:r>
                      <a:r>
                        <a:rPr lang="en-US" altLang="zh-TW" dirty="0" smtClean="0"/>
                        <a:t>50</a:t>
                      </a:r>
                      <a:endParaRPr lang="zh-TW" altLang="en-US" dirty="0"/>
                    </a:p>
                  </a:txBody>
                  <a:tcPr/>
                </a:tc>
                <a:tc>
                  <a:txBody>
                    <a:bodyPr/>
                    <a:lstStyle/>
                    <a:p>
                      <a:r>
                        <a:rPr lang="en-US" altLang="zh-TW" dirty="0" smtClean="0"/>
                        <a:t>17</a:t>
                      </a:r>
                      <a:r>
                        <a:rPr lang="zh-TW" altLang="en-US" dirty="0" smtClean="0"/>
                        <a:t>：</a:t>
                      </a:r>
                      <a:r>
                        <a:rPr lang="en-US" altLang="zh-TW" dirty="0" smtClean="0"/>
                        <a:t>09</a:t>
                      </a:r>
                      <a:endParaRPr lang="zh-TW" alt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dirty="0" smtClean="0"/>
                        <a:t>王小明</a:t>
                      </a:r>
                    </a:p>
                  </a:txBody>
                  <a:tcPr/>
                </a:tc>
              </a:tr>
            </a:tbl>
          </a:graphicData>
        </a:graphic>
      </p:graphicFrame>
    </p:spTree>
    <p:extLst>
      <p:ext uri="{BB962C8B-B14F-4D97-AF65-F5344CB8AC3E}">
        <p14:creationId xmlns:p14="http://schemas.microsoft.com/office/powerpoint/2010/main" val="470669463"/>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Rot="1" noChangeArrowheads="1"/>
          </p:cNvSpPr>
          <p:nvPr>
            <p:ph type="title"/>
          </p:nvPr>
        </p:nvSpPr>
        <p:spPr>
          <a:xfrm>
            <a:off x="381000" y="304800"/>
            <a:ext cx="8540750" cy="874713"/>
          </a:xfrm>
        </p:spPr>
        <p:txBody>
          <a:bodyPr/>
          <a:lstStyle/>
          <a:p>
            <a:r>
              <a:rPr lang="zh-TW" altLang="en-US" sz="4000" b="1" dirty="0" smtClean="0">
                <a:solidFill>
                  <a:schemeClr val="tx1">
                    <a:lumMod val="65000"/>
                    <a:lumOff val="35000"/>
                  </a:schemeClr>
                </a:solidFill>
                <a:latin typeface="微軟正黑體" pitchFamily="34" charset="-120"/>
                <a:ea typeface="微軟正黑體" pitchFamily="34" charset="-120"/>
              </a:rPr>
              <a:t>特別休假未休畢雇主應否給付工資？</a:t>
            </a:r>
          </a:p>
        </p:txBody>
      </p:sp>
      <p:sp>
        <p:nvSpPr>
          <p:cNvPr id="50179" name="Rectangle 3"/>
          <p:cNvSpPr>
            <a:spLocks noGrp="1" noRot="1" noChangeArrowheads="1"/>
          </p:cNvSpPr>
          <p:nvPr>
            <p:ph idx="1"/>
          </p:nvPr>
        </p:nvSpPr>
        <p:spPr>
          <a:xfrm>
            <a:off x="685800" y="1905000"/>
            <a:ext cx="8151812" cy="4156075"/>
          </a:xfrm>
        </p:spPr>
        <p:txBody>
          <a:bodyPr/>
          <a:lstStyle/>
          <a:p>
            <a:pPr>
              <a:lnSpc>
                <a:spcPct val="120000"/>
              </a:lnSpc>
              <a:buFont typeface="Wingdings" pitchFamily="2" charset="2"/>
              <a:buChar char="Ø"/>
            </a:pPr>
            <a:r>
              <a:rPr lang="zh-TW" altLang="en-US" sz="2800" dirty="0" smtClean="0">
                <a:latin typeface="微軟正黑體" pitchFamily="34" charset="-120"/>
                <a:ea typeface="微軟正黑體" pitchFamily="34" charset="-120"/>
              </a:rPr>
              <a:t>因年度終結或終止契約而未休特別休假者，其因</a:t>
            </a:r>
            <a:r>
              <a:rPr lang="zh-TW" altLang="en-US" sz="2800" u="sng" dirty="0" smtClean="0">
                <a:solidFill>
                  <a:schemeClr val="accent5">
                    <a:lumMod val="50000"/>
                  </a:schemeClr>
                </a:solidFill>
                <a:latin typeface="微軟正黑體" pitchFamily="34" charset="-120"/>
                <a:ea typeface="微軟正黑體" pitchFamily="34" charset="-120"/>
              </a:rPr>
              <a:t>可歸責於雇主</a:t>
            </a:r>
            <a:r>
              <a:rPr lang="zh-TW" altLang="en-US" sz="2800" dirty="0" smtClean="0">
                <a:latin typeface="微軟正黑體" pitchFamily="34" charset="-120"/>
                <a:ea typeface="微軟正黑體" pitchFamily="34" charset="-120"/>
              </a:rPr>
              <a:t>之事由致未休畢之日數 ，</a:t>
            </a:r>
            <a:r>
              <a:rPr lang="zh-TW" altLang="en-US" sz="2800" u="sng" dirty="0" smtClean="0">
                <a:solidFill>
                  <a:schemeClr val="accent5">
                    <a:lumMod val="50000"/>
                  </a:schemeClr>
                </a:solidFill>
                <a:latin typeface="微軟正黑體" pitchFamily="34" charset="-120"/>
                <a:ea typeface="微軟正黑體" pitchFamily="34" charset="-120"/>
              </a:rPr>
              <a:t>雇主應發給工資</a:t>
            </a:r>
            <a:r>
              <a:rPr lang="zh-TW" altLang="en-US" sz="2800" dirty="0" smtClean="0">
                <a:latin typeface="微軟正黑體" pitchFamily="34" charset="-120"/>
                <a:ea typeface="微軟正黑體" pitchFamily="34" charset="-120"/>
              </a:rPr>
              <a:t>。</a:t>
            </a:r>
          </a:p>
          <a:p>
            <a:pPr>
              <a:lnSpc>
                <a:spcPct val="120000"/>
              </a:lnSpc>
              <a:buFont typeface="Wingdings" pitchFamily="2" charset="2"/>
              <a:buChar char="Ø"/>
            </a:pPr>
            <a:r>
              <a:rPr lang="zh-TW" altLang="en-US" sz="2800" dirty="0" smtClean="0">
                <a:latin typeface="微軟正黑體" pitchFamily="34" charset="-120"/>
                <a:ea typeface="微軟正黑體" pitchFamily="34" charset="-120"/>
              </a:rPr>
              <a:t>勞工如欲於契約終止前休完未休之特別休假，應與雇主協商。</a:t>
            </a:r>
          </a:p>
          <a:p>
            <a:pPr>
              <a:lnSpc>
                <a:spcPct val="120000"/>
              </a:lnSpc>
              <a:buFont typeface="Wingdings" pitchFamily="2" charset="2"/>
              <a:buChar char="Ø"/>
            </a:pPr>
            <a:r>
              <a:rPr lang="zh-TW" altLang="en-US" sz="2800" dirty="0" smtClean="0">
                <a:latin typeface="微軟正黑體" pitchFamily="34" charset="-120"/>
                <a:ea typeface="微軟正黑體" pitchFamily="34" charset="-120"/>
              </a:rPr>
              <a:t>年度未休日數可經勞資協商，保留至次一年度休畢。</a:t>
            </a:r>
          </a:p>
        </p:txBody>
      </p:sp>
    </p:spTree>
  </p:cSld>
  <p:clrMapOvr>
    <a:masterClrMapping/>
  </p:clrMapOvr>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a:t>Q:</a:t>
            </a:r>
            <a:r>
              <a:rPr lang="zh-TW" altLang="en-US" dirty="0"/>
              <a:t>部份工時人員也有特別休假嗎</a:t>
            </a:r>
            <a:r>
              <a:rPr lang="en-US" altLang="zh-TW" dirty="0"/>
              <a:t>?</a:t>
            </a:r>
            <a:endParaRPr lang="zh-TW" altLang="en-US" dirty="0"/>
          </a:p>
        </p:txBody>
      </p:sp>
      <p:sp>
        <p:nvSpPr>
          <p:cNvPr id="3" name="內容版面配置區 2"/>
          <p:cNvSpPr>
            <a:spLocks noGrp="1"/>
          </p:cNvSpPr>
          <p:nvPr>
            <p:ph idx="1"/>
          </p:nvPr>
        </p:nvSpPr>
        <p:spPr/>
        <p:txBody>
          <a:bodyPr/>
          <a:lstStyle/>
          <a:p>
            <a:r>
              <a:rPr lang="zh-TW" altLang="en-US" dirty="0">
                <a:latin typeface="微軟正黑體" panose="020B0604030504040204" pitchFamily="34" charset="-120"/>
                <a:ea typeface="微軟正黑體" panose="020B0604030504040204" pitchFamily="34" charset="-120"/>
              </a:rPr>
              <a:t>事業單位有全時工作人員，也有部份工時人員，但是，只有全時工作人員才有特別休假，部份工時人員沒有，勞動基準法有排除部份工時人員享有特別休假的權利嗎</a:t>
            </a:r>
            <a:r>
              <a:rPr lang="en-US" altLang="zh-TW" dirty="0">
                <a:latin typeface="微軟正黑體" panose="020B0604030504040204" pitchFamily="34" charset="-120"/>
                <a:ea typeface="微軟正黑體" panose="020B0604030504040204" pitchFamily="34" charset="-120"/>
              </a:rPr>
              <a:t>?</a:t>
            </a:r>
          </a:p>
          <a:p>
            <a:endParaRPr lang="zh-TW" altLang="en-US" dirty="0"/>
          </a:p>
        </p:txBody>
      </p:sp>
    </p:spTree>
    <p:extLst>
      <p:ext uri="{BB962C8B-B14F-4D97-AF65-F5344CB8AC3E}">
        <p14:creationId xmlns:p14="http://schemas.microsoft.com/office/powerpoint/2010/main" val="4138061809"/>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en-US" altLang="zh-TW" sz="3600" dirty="0">
                <a:latin typeface="微軟正黑體" panose="020B0604030504040204" pitchFamily="34" charset="-120"/>
                <a:ea typeface="微軟正黑體" panose="020B0604030504040204" pitchFamily="34" charset="-120"/>
              </a:rPr>
              <a:t>A:</a:t>
            </a:r>
            <a:r>
              <a:rPr lang="zh-TW" altLang="en-US" sz="3600" dirty="0">
                <a:latin typeface="微軟正黑體" panose="020B0604030504040204" pitchFamily="34" charset="-120"/>
                <a:ea typeface="微軟正黑體" panose="020B0604030504040204" pitchFamily="34" charset="-120"/>
              </a:rPr>
              <a:t>僱用部分時間工作勞工應行注意事項</a:t>
            </a:r>
          </a:p>
        </p:txBody>
      </p:sp>
      <p:sp>
        <p:nvSpPr>
          <p:cNvPr id="3" name="內容版面配置區 2"/>
          <p:cNvSpPr>
            <a:spLocks noGrp="1"/>
          </p:cNvSpPr>
          <p:nvPr>
            <p:ph idx="1"/>
          </p:nvPr>
        </p:nvSpPr>
        <p:spPr/>
        <p:txBody>
          <a:bodyPr>
            <a:normAutofit fontScale="92500"/>
          </a:bodyPr>
          <a:lstStyle/>
          <a:p>
            <a:r>
              <a:rPr lang="zh-TW" altLang="en-US" dirty="0">
                <a:latin typeface="微軟正黑體" panose="020B0604030504040204" pitchFamily="34" charset="-120"/>
                <a:ea typeface="微軟正黑體" panose="020B0604030504040204" pitchFamily="34" charset="-120"/>
              </a:rPr>
              <a:t>特別休假依勞動基準法第 </a:t>
            </a:r>
            <a:r>
              <a:rPr lang="en-US" altLang="zh-TW" dirty="0">
                <a:latin typeface="微軟正黑體" panose="020B0604030504040204" pitchFamily="34" charset="-120"/>
                <a:ea typeface="微軟正黑體" panose="020B0604030504040204" pitchFamily="34" charset="-120"/>
              </a:rPr>
              <a:t>38 </a:t>
            </a:r>
            <a:r>
              <a:rPr lang="zh-TW" altLang="en-US" dirty="0">
                <a:latin typeface="微軟正黑體" panose="020B0604030504040204" pitchFamily="34" charset="-120"/>
                <a:ea typeface="微軟正黑體" panose="020B0604030504040204" pitchFamily="34" charset="-120"/>
              </a:rPr>
              <a:t>條規定辦理。</a:t>
            </a:r>
          </a:p>
          <a:p>
            <a:r>
              <a:rPr lang="zh-TW" altLang="en-US" dirty="0">
                <a:latin typeface="微軟正黑體" panose="020B0604030504040204" pitchFamily="34" charset="-120"/>
                <a:ea typeface="微軟正黑體" panose="020B0604030504040204" pitchFamily="34" charset="-120"/>
              </a:rPr>
              <a:t>其休假日期由勞雇雙方議定之，年度可休特別休假時 數，得參考下列方式比例計給之： 以部分工時勞工全年正常工作時間佔全時勞工 全年正常工作時間之比例，乘以勞動基準法第 </a:t>
            </a:r>
            <a:r>
              <a:rPr lang="en-US" altLang="zh-TW" dirty="0">
                <a:latin typeface="微軟正黑體" panose="020B0604030504040204" pitchFamily="34" charset="-120"/>
                <a:ea typeface="微軟正黑體" panose="020B0604030504040204" pitchFamily="34" charset="-120"/>
              </a:rPr>
              <a:t>38 </a:t>
            </a:r>
            <a:r>
              <a:rPr lang="zh-TW" altLang="en-US" dirty="0">
                <a:latin typeface="微軟正黑體" panose="020B0604030504040204" pitchFamily="34" charset="-120"/>
                <a:ea typeface="微軟正黑體" panose="020B0604030504040204" pitchFamily="34" charset="-120"/>
              </a:rPr>
              <a:t>條所定特別休假日數計給。不足一日部分由勞雇 </a:t>
            </a:r>
            <a:r>
              <a:rPr lang="en-US" altLang="zh-TW" dirty="0">
                <a:latin typeface="微軟正黑體" panose="020B0604030504040204" pitchFamily="34" charset="-120"/>
                <a:ea typeface="微軟正黑體" panose="020B0604030504040204" pitchFamily="34" charset="-120"/>
              </a:rPr>
              <a:t>4 </a:t>
            </a:r>
            <a:r>
              <a:rPr lang="zh-TW" altLang="en-US" dirty="0">
                <a:latin typeface="微軟正黑體" panose="020B0604030504040204" pitchFamily="34" charset="-120"/>
                <a:ea typeface="微軟正黑體" panose="020B0604030504040204" pitchFamily="34" charset="-120"/>
              </a:rPr>
              <a:t>雙方協商議定，惟不得損害勞工權益。但部分工 時勞工每週工作日數與該事業單位之全時勞工 相同，僅每日工作時數較短者，仍應依勞動基準 法第 </a:t>
            </a:r>
            <a:r>
              <a:rPr lang="en-US" altLang="zh-TW" dirty="0">
                <a:latin typeface="微軟正黑體" panose="020B0604030504040204" pitchFamily="34" charset="-120"/>
                <a:ea typeface="微軟正黑體" panose="020B0604030504040204" pitchFamily="34" charset="-120"/>
              </a:rPr>
              <a:t>38 </a:t>
            </a:r>
            <a:r>
              <a:rPr lang="zh-TW" altLang="en-US" dirty="0">
                <a:latin typeface="微軟正黑體" panose="020B0604030504040204" pitchFamily="34" charset="-120"/>
                <a:ea typeface="微軟正黑體" panose="020B0604030504040204" pitchFamily="34" charset="-120"/>
              </a:rPr>
              <a:t>條規定給予休假日數。 </a:t>
            </a:r>
          </a:p>
          <a:p>
            <a:endParaRPr lang="zh-TW" altLang="en-US" dirty="0"/>
          </a:p>
        </p:txBody>
      </p:sp>
    </p:spTree>
    <p:extLst>
      <p:ext uri="{BB962C8B-B14F-4D97-AF65-F5344CB8AC3E}">
        <p14:creationId xmlns:p14="http://schemas.microsoft.com/office/powerpoint/2010/main" val="2280947752"/>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Rot="1" noChangeArrowheads="1"/>
          </p:cNvSpPr>
          <p:nvPr>
            <p:ph type="title"/>
          </p:nvPr>
        </p:nvSpPr>
        <p:spPr>
          <a:xfrm>
            <a:off x="755576" y="548680"/>
            <a:ext cx="8540750" cy="1143000"/>
          </a:xfrm>
        </p:spPr>
        <p:txBody>
          <a:bodyPr/>
          <a:lstStyle/>
          <a:p>
            <a:r>
              <a:rPr lang="zh-TW" altLang="en-US" b="1" dirty="0" smtClean="0">
                <a:solidFill>
                  <a:schemeClr val="tx1">
                    <a:lumMod val="65000"/>
                    <a:lumOff val="35000"/>
                  </a:schemeClr>
                </a:solidFill>
                <a:latin typeface="微軟正黑體" pitchFamily="34" charset="-120"/>
                <a:ea typeface="微軟正黑體" pitchFamily="34" charset="-120"/>
              </a:rPr>
              <a:t>停止假期之特殊規定</a:t>
            </a:r>
          </a:p>
        </p:txBody>
      </p:sp>
      <p:sp>
        <p:nvSpPr>
          <p:cNvPr id="53251" name="Rectangle 3"/>
          <p:cNvSpPr>
            <a:spLocks noGrp="1" noRot="1" noChangeArrowheads="1"/>
          </p:cNvSpPr>
          <p:nvPr>
            <p:ph idx="1"/>
          </p:nvPr>
        </p:nvSpPr>
        <p:spPr>
          <a:xfrm>
            <a:off x="827088" y="1785938"/>
            <a:ext cx="7416800" cy="3875087"/>
          </a:xfrm>
        </p:spPr>
        <p:txBody>
          <a:bodyPr/>
          <a:lstStyle/>
          <a:p>
            <a:pPr>
              <a:lnSpc>
                <a:spcPct val="130000"/>
              </a:lnSpc>
              <a:buFont typeface="Wingdings" pitchFamily="2" charset="2"/>
              <a:buNone/>
            </a:pPr>
            <a:r>
              <a:rPr lang="en-US" altLang="zh-TW" sz="2800" dirty="0" smtClean="0">
                <a:latin typeface="微軟正黑體" pitchFamily="34" charset="-120"/>
                <a:ea typeface="微軟正黑體" pitchFamily="34" charset="-120"/>
              </a:rPr>
              <a:t>  </a:t>
            </a:r>
            <a:r>
              <a:rPr lang="zh-TW" altLang="en-US" sz="2800" dirty="0" smtClean="0">
                <a:latin typeface="微軟正黑體" pitchFamily="34" charset="-120"/>
                <a:ea typeface="微軟正黑體" pitchFamily="34" charset="-120"/>
              </a:rPr>
              <a:t>   </a:t>
            </a:r>
            <a:r>
              <a:rPr lang="zh-TW" altLang="en-US" sz="3400" dirty="0" smtClean="0">
                <a:latin typeface="微軟正黑體" pitchFamily="34" charset="-120"/>
                <a:ea typeface="微軟正黑體" pitchFamily="34" charset="-120"/>
              </a:rPr>
              <a:t>因天災、事變或突發事件，雇主停止勞工第</a:t>
            </a:r>
            <a:r>
              <a:rPr lang="en-US" altLang="zh-TW" sz="3400" dirty="0" smtClean="0">
                <a:latin typeface="微軟正黑體" pitchFamily="34" charset="-120"/>
                <a:ea typeface="微軟正黑體" pitchFamily="34" charset="-120"/>
              </a:rPr>
              <a:t>36</a:t>
            </a:r>
            <a:r>
              <a:rPr lang="zh-TW" altLang="en-US" sz="3400" dirty="0" smtClean="0">
                <a:latin typeface="微軟正黑體" pitchFamily="34" charset="-120"/>
                <a:ea typeface="微軟正黑體" pitchFamily="34" charset="-120"/>
              </a:rPr>
              <a:t>條至第</a:t>
            </a:r>
            <a:r>
              <a:rPr lang="en-US" altLang="zh-TW" sz="3400" dirty="0" smtClean="0">
                <a:latin typeface="微軟正黑體" pitchFamily="34" charset="-120"/>
                <a:ea typeface="微軟正黑體" pitchFamily="34" charset="-120"/>
              </a:rPr>
              <a:t>38</a:t>
            </a:r>
            <a:r>
              <a:rPr lang="zh-TW" altLang="en-US" sz="3400" dirty="0" smtClean="0">
                <a:latin typeface="微軟正黑體" pitchFamily="34" charset="-120"/>
                <a:ea typeface="微軟正黑體" pitchFamily="34" charset="-120"/>
              </a:rPr>
              <a:t>條</a:t>
            </a:r>
            <a:r>
              <a:rPr lang="en-US" altLang="zh-TW" sz="3400" dirty="0" smtClean="0">
                <a:latin typeface="微軟正黑體" pitchFamily="34" charset="-120"/>
                <a:ea typeface="微軟正黑體" pitchFamily="34" charset="-120"/>
              </a:rPr>
              <a:t>(</a:t>
            </a:r>
            <a:r>
              <a:rPr lang="zh-TW" altLang="en-US" sz="3400" dirty="0" smtClean="0">
                <a:latin typeface="微軟正黑體" pitchFamily="34" charset="-120"/>
                <a:ea typeface="微軟正黑體" pitchFamily="34" charset="-120"/>
              </a:rPr>
              <a:t>例假、國定假日及特別休假</a:t>
            </a:r>
            <a:r>
              <a:rPr lang="en-US" altLang="zh-TW" sz="3400" dirty="0" smtClean="0">
                <a:latin typeface="微軟正黑體" pitchFamily="34" charset="-120"/>
                <a:ea typeface="微軟正黑體" pitchFamily="34" charset="-120"/>
              </a:rPr>
              <a:t>)</a:t>
            </a:r>
            <a:r>
              <a:rPr lang="zh-TW" altLang="en-US" sz="3400" dirty="0" smtClean="0">
                <a:latin typeface="微軟正黑體" pitchFamily="34" charset="-120"/>
                <a:ea typeface="微軟正黑體" pitchFamily="34" charset="-120"/>
              </a:rPr>
              <a:t>之假期，</a:t>
            </a:r>
            <a:r>
              <a:rPr lang="zh-TW" altLang="en-US" sz="3400" u="sng" dirty="0" smtClean="0">
                <a:solidFill>
                  <a:schemeClr val="accent5">
                    <a:lumMod val="50000"/>
                  </a:schemeClr>
                </a:solidFill>
                <a:latin typeface="微軟正黑體" pitchFamily="34" charset="-120"/>
                <a:ea typeface="微軟正黑體" pitchFamily="34" charset="-120"/>
              </a:rPr>
              <a:t>工資加倍發給</a:t>
            </a:r>
            <a:r>
              <a:rPr lang="zh-TW" altLang="en-US" sz="3400" dirty="0" smtClean="0">
                <a:latin typeface="微軟正黑體" pitchFamily="34" charset="-120"/>
                <a:ea typeface="微軟正黑體" pitchFamily="34" charset="-120"/>
              </a:rPr>
              <a:t>，並應於</a:t>
            </a:r>
            <a:r>
              <a:rPr lang="zh-TW" altLang="en-US" sz="3400" u="sng" dirty="0" smtClean="0">
                <a:solidFill>
                  <a:schemeClr val="accent5">
                    <a:lumMod val="50000"/>
                  </a:schemeClr>
                </a:solidFill>
                <a:latin typeface="微軟正黑體" pitchFamily="34" charset="-120"/>
                <a:ea typeface="微軟正黑體" pitchFamily="34" charset="-120"/>
              </a:rPr>
              <a:t>事後補假</a:t>
            </a:r>
            <a:r>
              <a:rPr lang="zh-TW" altLang="en-US" sz="3400" dirty="0" smtClean="0">
                <a:latin typeface="微軟正黑體" pitchFamily="34" charset="-120"/>
                <a:ea typeface="微軟正黑體" pitchFamily="34" charset="-120"/>
              </a:rPr>
              <a:t>。又應於</a:t>
            </a:r>
            <a:r>
              <a:rPr lang="zh-TW" altLang="en-US" sz="3400" u="sng" dirty="0" smtClean="0">
                <a:solidFill>
                  <a:schemeClr val="accent5">
                    <a:lumMod val="50000"/>
                  </a:schemeClr>
                </a:solidFill>
                <a:latin typeface="微軟正黑體" pitchFamily="34" charset="-120"/>
                <a:ea typeface="微軟正黑體" pitchFamily="34" charset="-120"/>
              </a:rPr>
              <a:t>事後</a:t>
            </a:r>
            <a:r>
              <a:rPr lang="en-US" altLang="zh-TW" sz="3400" u="sng" dirty="0" smtClean="0">
                <a:solidFill>
                  <a:schemeClr val="accent5">
                    <a:lumMod val="50000"/>
                  </a:schemeClr>
                </a:solidFill>
                <a:latin typeface="微軟正黑體" pitchFamily="34" charset="-120"/>
                <a:ea typeface="微軟正黑體" pitchFamily="34" charset="-120"/>
              </a:rPr>
              <a:t>24</a:t>
            </a:r>
            <a:r>
              <a:rPr lang="zh-TW" altLang="en-US" sz="3400" u="sng" dirty="0" smtClean="0">
                <a:solidFill>
                  <a:schemeClr val="accent5">
                    <a:lumMod val="50000"/>
                  </a:schemeClr>
                </a:solidFill>
                <a:latin typeface="微軟正黑體" pitchFamily="34" charset="-120"/>
                <a:ea typeface="微軟正黑體" pitchFamily="34" charset="-120"/>
              </a:rPr>
              <a:t>小時內</a:t>
            </a:r>
            <a:r>
              <a:rPr lang="zh-TW" altLang="en-US" sz="3400" dirty="0" smtClean="0">
                <a:latin typeface="微軟正黑體" pitchFamily="34" charset="-120"/>
                <a:ea typeface="微軟正黑體" pitchFamily="34" charset="-120"/>
              </a:rPr>
              <a:t>報請當地主管機關核備。</a:t>
            </a:r>
            <a:endParaRPr lang="zh-TW" altLang="en-US" sz="3400" dirty="0" smtClean="0">
              <a:solidFill>
                <a:srgbClr val="001010"/>
              </a:solidFill>
              <a:latin typeface="微軟正黑體" pitchFamily="34" charset="-120"/>
              <a:ea typeface="微軟正黑體" pitchFamily="34" charset="-120"/>
            </a:endParaRPr>
          </a:p>
          <a:p>
            <a:pPr>
              <a:buFont typeface="Wingdings" pitchFamily="2" charset="2"/>
              <a:buNone/>
            </a:pPr>
            <a:endParaRPr lang="en-US" altLang="zh-TW" sz="3600" dirty="0" smtClean="0">
              <a:latin typeface="標楷體" pitchFamily="65" charset="-120"/>
              <a:ea typeface="標楷體" pitchFamily="65" charset="-120"/>
            </a:endParaRPr>
          </a:p>
        </p:txBody>
      </p:sp>
    </p:spTree>
  </p:cSld>
  <p:clrMapOvr>
    <a:masterClrMapping/>
  </p:clrMapOvr>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rrowheads="1"/>
          </p:cNvSpPr>
          <p:nvPr>
            <p:ph type="title"/>
          </p:nvPr>
        </p:nvSpPr>
        <p:spPr>
          <a:xfrm>
            <a:off x="827584" y="332656"/>
            <a:ext cx="8540750" cy="1143000"/>
          </a:xfrm>
        </p:spPr>
        <p:txBody>
          <a:bodyPr/>
          <a:lstStyle/>
          <a:p>
            <a:r>
              <a:rPr lang="zh-TW" altLang="en-US" b="1" dirty="0" smtClean="0">
                <a:solidFill>
                  <a:schemeClr val="tx1">
                    <a:lumMod val="65000"/>
                    <a:lumOff val="35000"/>
                  </a:schemeClr>
                </a:solidFill>
                <a:latin typeface="微軟正黑體" pitchFamily="34" charset="-120"/>
                <a:ea typeface="微軟正黑體" pitchFamily="34" charset="-120"/>
              </a:rPr>
              <a:t>請假</a:t>
            </a:r>
          </a:p>
        </p:txBody>
      </p:sp>
      <p:sp>
        <p:nvSpPr>
          <p:cNvPr id="54275" name="Rectangle 3"/>
          <p:cNvSpPr>
            <a:spLocks noGrp="1" noRot="1" noChangeArrowheads="1"/>
          </p:cNvSpPr>
          <p:nvPr>
            <p:ph idx="1"/>
          </p:nvPr>
        </p:nvSpPr>
        <p:spPr>
          <a:xfrm>
            <a:off x="857250" y="1500188"/>
            <a:ext cx="7829550" cy="4525962"/>
          </a:xfrm>
        </p:spPr>
        <p:txBody>
          <a:bodyPr/>
          <a:lstStyle/>
          <a:p>
            <a:pPr>
              <a:lnSpc>
                <a:spcPct val="150000"/>
              </a:lnSpc>
              <a:buFont typeface="Wingdings" pitchFamily="2" charset="2"/>
              <a:buChar char="Ø"/>
            </a:pPr>
            <a:r>
              <a:rPr lang="zh-TW" altLang="en-US" dirty="0" smtClean="0">
                <a:latin typeface="微軟正黑體" pitchFamily="34" charset="-120"/>
                <a:ea typeface="微軟正黑體" pitchFamily="34" charset="-120"/>
              </a:rPr>
              <a:t>勞工如因有婚、喪、事、疾病等因素可依</a:t>
            </a:r>
            <a:r>
              <a:rPr lang="zh-TW" altLang="en-US" u="sng" dirty="0" smtClean="0">
                <a:solidFill>
                  <a:schemeClr val="accent5">
                    <a:lumMod val="50000"/>
                  </a:schemeClr>
                </a:solidFill>
                <a:latin typeface="微軟正黑體" pitchFamily="34" charset="-120"/>
                <a:ea typeface="微軟正黑體" pitchFamily="34" charset="-120"/>
              </a:rPr>
              <a:t>勞工請假規則</a:t>
            </a:r>
            <a:r>
              <a:rPr lang="zh-TW" altLang="en-US" dirty="0" smtClean="0">
                <a:latin typeface="微軟正黑體" pitchFamily="34" charset="-120"/>
                <a:ea typeface="微軟正黑體" pitchFamily="34" charset="-120"/>
              </a:rPr>
              <a:t>請假。</a:t>
            </a:r>
          </a:p>
          <a:p>
            <a:pPr>
              <a:lnSpc>
                <a:spcPct val="150000"/>
              </a:lnSpc>
              <a:buFont typeface="Wingdings" pitchFamily="2" charset="2"/>
              <a:buChar char="Ø"/>
            </a:pPr>
            <a:r>
              <a:rPr lang="zh-TW" altLang="en-US" dirty="0" smtClean="0">
                <a:latin typeface="微軟正黑體" pitchFamily="34" charset="-120"/>
                <a:ea typeface="微軟正黑體" pitchFamily="34" charset="-120"/>
              </a:rPr>
              <a:t>另</a:t>
            </a:r>
            <a:r>
              <a:rPr lang="zh-TW" altLang="en-US" u="sng" dirty="0" smtClean="0">
                <a:solidFill>
                  <a:schemeClr val="accent5">
                    <a:lumMod val="50000"/>
                  </a:schemeClr>
                </a:solidFill>
                <a:latin typeface="微軟正黑體" pitchFamily="34" charset="-120"/>
                <a:ea typeface="微軟正黑體" pitchFamily="34" charset="-120"/>
              </a:rPr>
              <a:t>性別工作平等法尚有生理假、產假、安胎休養請假、陪產假、家庭照顧假、產檢假等規定</a:t>
            </a:r>
            <a:r>
              <a:rPr lang="zh-TW" altLang="en-US" dirty="0" smtClean="0">
                <a:latin typeface="微軟正黑體" pitchFamily="34" charset="-120"/>
                <a:ea typeface="微軟正黑體" pitchFamily="34" charset="-120"/>
              </a:rPr>
              <a:t>。</a:t>
            </a:r>
          </a:p>
        </p:txBody>
      </p:sp>
    </p:spTree>
  </p:cSld>
  <p:clrMapOvr>
    <a:masterClrMapping/>
  </p:clrMapOvr>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Rot="1" noChangeArrowheads="1"/>
          </p:cNvSpPr>
          <p:nvPr>
            <p:ph type="title"/>
          </p:nvPr>
        </p:nvSpPr>
        <p:spPr>
          <a:xfrm>
            <a:off x="603250" y="332656"/>
            <a:ext cx="8540750" cy="1143000"/>
          </a:xfrm>
        </p:spPr>
        <p:txBody>
          <a:bodyPr/>
          <a:lstStyle/>
          <a:p>
            <a:r>
              <a:rPr lang="zh-TW" altLang="en-US" b="1" dirty="0" smtClean="0">
                <a:solidFill>
                  <a:schemeClr val="tx1">
                    <a:lumMod val="65000"/>
                    <a:lumOff val="35000"/>
                  </a:schemeClr>
                </a:solidFill>
                <a:latin typeface="微軟正黑體" pitchFamily="34" charset="-120"/>
                <a:ea typeface="微軟正黑體" pitchFamily="34" charset="-120"/>
              </a:rPr>
              <a:t>請假─勞工請假規則</a:t>
            </a:r>
          </a:p>
        </p:txBody>
      </p:sp>
      <p:graphicFrame>
        <p:nvGraphicFramePr>
          <p:cNvPr id="411650" name="Group 2"/>
          <p:cNvGraphicFramePr>
            <a:graphicFrameLocks noGrp="1"/>
          </p:cNvGraphicFramePr>
          <p:nvPr>
            <p:ph type="tbl" idx="1"/>
          </p:nvPr>
        </p:nvGraphicFramePr>
        <p:xfrm>
          <a:off x="500063" y="1428750"/>
          <a:ext cx="8137525" cy="4955924"/>
        </p:xfrm>
        <a:graphic>
          <a:graphicData uri="http://schemas.openxmlformats.org/drawingml/2006/table">
            <a:tbl>
              <a:tblPr/>
              <a:tblGrid>
                <a:gridCol w="754062"/>
                <a:gridCol w="5583238"/>
                <a:gridCol w="1800225"/>
              </a:tblGrid>
              <a:tr h="476393">
                <a:tc>
                  <a:txBody>
                    <a:bodyPr/>
                    <a:lstStyle/>
                    <a:p>
                      <a:pPr marL="342900" marR="0" lvl="0" indent="-342900" algn="ctr" defTabSz="914400" rtl="0" eaLnBrk="1" fontAlgn="ctr" latinLnBrk="0" hangingPunct="1">
                        <a:lnSpc>
                          <a:spcPct val="100000"/>
                        </a:lnSpc>
                        <a:spcBef>
                          <a:spcPct val="0"/>
                        </a:spcBef>
                        <a:spcAft>
                          <a:spcPct val="0"/>
                        </a:spcAft>
                        <a:buClr>
                          <a:schemeClr val="hlink"/>
                        </a:buClr>
                        <a:buSzPct val="75000"/>
                        <a:buFontTx/>
                        <a:buNone/>
                        <a:tabLst/>
                      </a:pPr>
                      <a:r>
                        <a:rPr kumimoji="1" lang="zh-TW" altLang="en-US" sz="2000" b="1" i="0" u="none" strike="noStrike" cap="none" normalizeH="0" baseline="0" dirty="0" smtClean="0">
                          <a:ln>
                            <a:noFill/>
                          </a:ln>
                          <a:solidFill>
                            <a:schemeClr val="tx1"/>
                          </a:solidFill>
                          <a:effectLst/>
                          <a:latin typeface="微軟正黑體" pitchFamily="34" charset="-120"/>
                          <a:ea typeface="微軟正黑體" pitchFamily="34" charset="-120"/>
                        </a:rPr>
                        <a:t>假別</a:t>
                      </a:r>
                      <a:endParaRPr kumimoji="1" lang="zh-TW" altLang="en-US" sz="2000" b="0" i="0" u="none" strike="noStrike" cap="none" normalizeH="0" baseline="0" dirty="0" smtClean="0">
                        <a:ln>
                          <a:noFill/>
                        </a:ln>
                        <a:solidFill>
                          <a:schemeClr val="tx1"/>
                        </a:solidFill>
                        <a:effectLst/>
                        <a:latin typeface="微軟正黑體" pitchFamily="34" charset="-120"/>
                        <a:ea typeface="微軟正黑體" pitchFamily="34" charset="-12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
                          <a:schemeClr val="hlink"/>
                        </a:buClr>
                        <a:buSzPct val="75000"/>
                        <a:buFontTx/>
                        <a:buNone/>
                        <a:tabLst/>
                      </a:pPr>
                      <a:r>
                        <a:rPr kumimoji="1" lang="zh-TW" altLang="en-US" sz="2000" b="1" i="0" u="none" strike="noStrike" cap="none" normalizeH="0" baseline="0" dirty="0" smtClean="0">
                          <a:ln>
                            <a:noFill/>
                          </a:ln>
                          <a:solidFill>
                            <a:schemeClr val="tx1"/>
                          </a:solidFill>
                          <a:effectLst/>
                          <a:latin typeface="微軟正黑體" pitchFamily="34" charset="-120"/>
                          <a:ea typeface="微軟正黑體" pitchFamily="34" charset="-120"/>
                        </a:rPr>
                        <a:t>給假規定</a:t>
                      </a:r>
                      <a:endParaRPr kumimoji="1" lang="zh-TW" altLang="en-US" sz="2000" b="0" i="0" u="none" strike="noStrike" cap="none" normalizeH="0" baseline="0" dirty="0" smtClean="0">
                        <a:ln>
                          <a:noFill/>
                        </a:ln>
                        <a:solidFill>
                          <a:schemeClr val="tx1"/>
                        </a:solidFill>
                        <a:effectLst/>
                        <a:latin typeface="微軟正黑體" pitchFamily="34" charset="-120"/>
                        <a:ea typeface="微軟正黑體" pitchFamily="34" charset="-12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ctr" latinLnBrk="0" hangingPunct="1">
                        <a:lnSpc>
                          <a:spcPct val="100000"/>
                        </a:lnSpc>
                        <a:spcBef>
                          <a:spcPct val="0"/>
                        </a:spcBef>
                        <a:spcAft>
                          <a:spcPct val="0"/>
                        </a:spcAft>
                        <a:buClr>
                          <a:schemeClr val="hlink"/>
                        </a:buClr>
                        <a:buSzPct val="75000"/>
                        <a:buFontTx/>
                        <a:buNone/>
                        <a:tabLst/>
                      </a:pPr>
                      <a:r>
                        <a:rPr kumimoji="1" lang="zh-TW" altLang="en-US" sz="2000" b="1" i="0" u="none" strike="noStrike" cap="none" normalizeH="0" baseline="0" smtClean="0">
                          <a:ln>
                            <a:noFill/>
                          </a:ln>
                          <a:solidFill>
                            <a:schemeClr val="tx1"/>
                          </a:solidFill>
                          <a:effectLst/>
                          <a:latin typeface="微軟正黑體" pitchFamily="34" charset="-120"/>
                          <a:ea typeface="微軟正黑體" pitchFamily="34" charset="-120"/>
                        </a:rPr>
                        <a:t>工資</a:t>
                      </a:r>
                      <a:endParaRPr kumimoji="1" lang="zh-TW" altLang="en-US" sz="2000" b="0" i="0" u="none" strike="noStrike" cap="none" normalizeH="0" baseline="0" smtClean="0">
                        <a:ln>
                          <a:noFill/>
                        </a:ln>
                        <a:solidFill>
                          <a:schemeClr val="tx1"/>
                        </a:solidFill>
                        <a:effectLst/>
                        <a:latin typeface="微軟正黑體" pitchFamily="34" charset="-120"/>
                        <a:ea typeface="微軟正黑體" pitchFamily="34" charset="-12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79065">
                <a:tc>
                  <a:txBody>
                    <a:bodyPr/>
                    <a:lstStyle/>
                    <a:p>
                      <a:pPr marL="342900" marR="0" lvl="0" indent="-342900" algn="ctr" defTabSz="914400" rtl="0" eaLnBrk="1" fontAlgn="ctr" latinLnBrk="0" hangingPunct="1">
                        <a:lnSpc>
                          <a:spcPct val="100000"/>
                        </a:lnSpc>
                        <a:spcBef>
                          <a:spcPct val="0"/>
                        </a:spcBef>
                        <a:spcAft>
                          <a:spcPct val="0"/>
                        </a:spcAft>
                        <a:buClr>
                          <a:schemeClr val="hlink"/>
                        </a:buClr>
                        <a:buSzPct val="75000"/>
                        <a:buFontTx/>
                        <a:buNone/>
                        <a:tabLst/>
                      </a:pPr>
                      <a:r>
                        <a:rPr kumimoji="1" lang="zh-TW" altLang="en-US" sz="2000" b="1" i="0" u="none" strike="noStrike" cap="none" normalizeH="0" baseline="0" dirty="0" smtClean="0">
                          <a:ln>
                            <a:noFill/>
                          </a:ln>
                          <a:solidFill>
                            <a:schemeClr val="tx1"/>
                          </a:solidFill>
                          <a:effectLst/>
                          <a:latin typeface="微軟正黑體" pitchFamily="34" charset="-120"/>
                          <a:ea typeface="微軟正黑體" pitchFamily="34" charset="-120"/>
                        </a:rPr>
                        <a:t>事假</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ctr" latinLnBrk="0" hangingPunct="1">
                        <a:lnSpc>
                          <a:spcPct val="100000"/>
                        </a:lnSpc>
                        <a:spcBef>
                          <a:spcPct val="0"/>
                        </a:spcBef>
                        <a:spcAft>
                          <a:spcPct val="0"/>
                        </a:spcAft>
                        <a:buClr>
                          <a:schemeClr val="hlink"/>
                        </a:buClr>
                        <a:buSzPct val="75000"/>
                        <a:buFontTx/>
                        <a:buNone/>
                        <a:tabLst/>
                      </a:pPr>
                      <a:r>
                        <a:rPr kumimoji="1"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rPr>
                        <a:t>14</a:t>
                      </a:r>
                      <a:r>
                        <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rPr>
                        <a:t>日。</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ctr" latinLnBrk="0" hangingPunct="1">
                        <a:lnSpc>
                          <a:spcPct val="100000"/>
                        </a:lnSpc>
                        <a:spcBef>
                          <a:spcPct val="0"/>
                        </a:spcBef>
                        <a:spcAft>
                          <a:spcPct val="0"/>
                        </a:spcAft>
                        <a:buClr>
                          <a:schemeClr val="hlink"/>
                        </a:buClr>
                        <a:buSzPct val="75000"/>
                        <a:buFontTx/>
                        <a:buNone/>
                        <a:tabLst/>
                      </a:pPr>
                      <a:r>
                        <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rPr>
                        <a:t>可不給薪</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80973">
                <a:tc>
                  <a:txBody>
                    <a:bodyPr/>
                    <a:lstStyle/>
                    <a:p>
                      <a:pPr marL="342900" marR="0" lvl="0" indent="-342900" algn="ctr" defTabSz="914400" rtl="0" eaLnBrk="1" fontAlgn="ctr" latinLnBrk="0" hangingPunct="1">
                        <a:lnSpc>
                          <a:spcPct val="100000"/>
                        </a:lnSpc>
                        <a:spcBef>
                          <a:spcPct val="0"/>
                        </a:spcBef>
                        <a:spcAft>
                          <a:spcPct val="0"/>
                        </a:spcAft>
                        <a:buClr>
                          <a:schemeClr val="hlink"/>
                        </a:buClr>
                        <a:buSzPct val="75000"/>
                        <a:buFontTx/>
                        <a:buNone/>
                        <a:tabLst/>
                      </a:pPr>
                      <a:r>
                        <a:rPr kumimoji="1" lang="zh-TW" altLang="en-US" sz="2000" b="1" i="0" u="none" strike="noStrike" cap="none" normalizeH="0" baseline="0" dirty="0" smtClean="0">
                          <a:ln>
                            <a:noFill/>
                          </a:ln>
                          <a:solidFill>
                            <a:schemeClr val="tx1"/>
                          </a:solidFill>
                          <a:effectLst/>
                          <a:latin typeface="微軟正黑體" pitchFamily="34" charset="-120"/>
                          <a:ea typeface="微軟正黑體" pitchFamily="34" charset="-120"/>
                        </a:rPr>
                        <a:t>婚假</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ctr" latinLnBrk="0" hangingPunct="1">
                        <a:lnSpc>
                          <a:spcPct val="100000"/>
                        </a:lnSpc>
                        <a:spcBef>
                          <a:spcPct val="0"/>
                        </a:spcBef>
                        <a:spcAft>
                          <a:spcPct val="0"/>
                        </a:spcAft>
                        <a:buClr>
                          <a:schemeClr val="hlink"/>
                        </a:buClr>
                        <a:buSzPct val="75000"/>
                        <a:buFontTx/>
                        <a:buNone/>
                        <a:tabLst/>
                      </a:pPr>
                      <a:r>
                        <a:rPr kumimoji="1"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rPr>
                        <a:t>8</a:t>
                      </a:r>
                      <a:r>
                        <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rPr>
                        <a:t>日。</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ctr" latinLnBrk="0" hangingPunct="1">
                        <a:lnSpc>
                          <a:spcPct val="100000"/>
                        </a:lnSpc>
                        <a:spcBef>
                          <a:spcPct val="0"/>
                        </a:spcBef>
                        <a:spcAft>
                          <a:spcPct val="0"/>
                        </a:spcAft>
                        <a:buClr>
                          <a:schemeClr val="hlink"/>
                        </a:buClr>
                        <a:buSzPct val="75000"/>
                        <a:buFontTx/>
                        <a:buNone/>
                        <a:tabLst/>
                      </a:pPr>
                      <a:r>
                        <a:rPr kumimoji="1" lang="zh-TW" altLang="en-US" sz="1800" b="0" i="0" u="none" strike="noStrike" cap="none" normalizeH="0" baseline="0" smtClean="0">
                          <a:ln>
                            <a:noFill/>
                          </a:ln>
                          <a:solidFill>
                            <a:schemeClr val="tx1"/>
                          </a:solidFill>
                          <a:effectLst/>
                          <a:latin typeface="微軟正黑體" pitchFamily="34" charset="-120"/>
                          <a:ea typeface="微軟正黑體" pitchFamily="34" charset="-120"/>
                        </a:rPr>
                        <a:t>工資照給</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507813">
                <a:tc>
                  <a:txBody>
                    <a:bodyPr/>
                    <a:lstStyle/>
                    <a:p>
                      <a:pPr marL="342900" marR="0" lvl="0" indent="-342900" algn="ctr" defTabSz="914400" rtl="0" eaLnBrk="1" fontAlgn="ctr" latinLnBrk="0" hangingPunct="1">
                        <a:lnSpc>
                          <a:spcPct val="100000"/>
                        </a:lnSpc>
                        <a:spcBef>
                          <a:spcPct val="0"/>
                        </a:spcBef>
                        <a:spcAft>
                          <a:spcPct val="0"/>
                        </a:spcAft>
                        <a:buClr>
                          <a:schemeClr val="hlink"/>
                        </a:buClr>
                        <a:buSzPct val="75000"/>
                        <a:buFontTx/>
                        <a:buNone/>
                        <a:tabLst/>
                      </a:pPr>
                      <a:r>
                        <a:rPr kumimoji="1" lang="zh-TW" altLang="en-US" sz="2000" b="1" i="0" u="none" strike="noStrike" cap="none" normalizeH="0" baseline="0" dirty="0" smtClean="0">
                          <a:ln>
                            <a:noFill/>
                          </a:ln>
                          <a:solidFill>
                            <a:schemeClr val="tx1"/>
                          </a:solidFill>
                          <a:effectLst/>
                          <a:latin typeface="微軟正黑體" pitchFamily="34" charset="-120"/>
                          <a:ea typeface="微軟正黑體" pitchFamily="34" charset="-120"/>
                        </a:rPr>
                        <a:t>喪假</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63525" marR="0" lvl="0" indent="-263525" algn="l" defTabSz="914400" rtl="0" eaLnBrk="1" fontAlgn="ctr" latinLnBrk="0" hangingPunct="1">
                        <a:lnSpc>
                          <a:spcPct val="100000"/>
                        </a:lnSpc>
                        <a:spcBef>
                          <a:spcPct val="0"/>
                        </a:spcBef>
                        <a:spcAft>
                          <a:spcPct val="0"/>
                        </a:spcAft>
                        <a:buClr>
                          <a:schemeClr val="hlink"/>
                        </a:buClr>
                        <a:buSzPct val="75000"/>
                        <a:buFontTx/>
                        <a:buNone/>
                        <a:tabLst/>
                      </a:pPr>
                      <a:r>
                        <a:rPr kumimoji="1"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rPr>
                        <a:t>1.</a:t>
                      </a:r>
                      <a:r>
                        <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rPr>
                        <a:t>父母、養父母、繼父母、配偶喪亡者：</a:t>
                      </a:r>
                      <a:r>
                        <a:rPr kumimoji="1"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rPr>
                        <a:t>8</a:t>
                      </a:r>
                      <a:r>
                        <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rPr>
                        <a:t>日。</a:t>
                      </a:r>
                    </a:p>
                    <a:p>
                      <a:pPr marL="263525" marR="0" lvl="0" indent="-263525" algn="l" defTabSz="914400" rtl="0" eaLnBrk="1" fontAlgn="ctr" latinLnBrk="0" hangingPunct="1">
                        <a:lnSpc>
                          <a:spcPct val="100000"/>
                        </a:lnSpc>
                        <a:spcBef>
                          <a:spcPct val="0"/>
                        </a:spcBef>
                        <a:spcAft>
                          <a:spcPct val="0"/>
                        </a:spcAft>
                        <a:buClr>
                          <a:schemeClr val="hlink"/>
                        </a:buClr>
                        <a:buSzPct val="75000"/>
                        <a:buFontTx/>
                        <a:buNone/>
                        <a:tabLst/>
                      </a:pPr>
                      <a:r>
                        <a:rPr kumimoji="1"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rPr>
                        <a:t>2.</a:t>
                      </a:r>
                      <a:r>
                        <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rPr>
                        <a:t>祖父母、子女、配偶之父母、配偶之養父母或繼父母喪亡者，</a:t>
                      </a:r>
                      <a:r>
                        <a:rPr kumimoji="1"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rPr>
                        <a:t>6</a:t>
                      </a:r>
                      <a:r>
                        <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rPr>
                        <a:t>日。</a:t>
                      </a:r>
                    </a:p>
                    <a:p>
                      <a:pPr marL="263525" marR="0" lvl="0" indent="-263525" algn="l" defTabSz="914400" rtl="0" eaLnBrk="1" fontAlgn="ctr" latinLnBrk="0" hangingPunct="1">
                        <a:lnSpc>
                          <a:spcPct val="100000"/>
                        </a:lnSpc>
                        <a:spcBef>
                          <a:spcPct val="0"/>
                        </a:spcBef>
                        <a:spcAft>
                          <a:spcPct val="0"/>
                        </a:spcAft>
                        <a:buClr>
                          <a:schemeClr val="hlink"/>
                        </a:buClr>
                        <a:buSzPct val="75000"/>
                        <a:buFontTx/>
                        <a:buNone/>
                        <a:tabLst/>
                      </a:pPr>
                      <a:r>
                        <a:rPr kumimoji="1"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rPr>
                        <a:t>3.</a:t>
                      </a:r>
                      <a:r>
                        <a:rPr kumimoji="1" lang="zh-TW" altLang="en-US" sz="1800" b="0" i="0" u="sng" strike="noStrike" cap="none" normalizeH="0" baseline="0" dirty="0" smtClean="0">
                          <a:ln>
                            <a:noFill/>
                          </a:ln>
                          <a:solidFill>
                            <a:schemeClr val="tx1"/>
                          </a:solidFill>
                          <a:effectLst/>
                          <a:latin typeface="微軟正黑體" pitchFamily="34" charset="-120"/>
                          <a:ea typeface="微軟正黑體" pitchFamily="34" charset="-120"/>
                        </a:rPr>
                        <a:t>曾祖父母</a:t>
                      </a:r>
                      <a:r>
                        <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rPr>
                        <a:t>、兄弟姐妹、配偶之祖父母喪亡者，</a:t>
                      </a:r>
                      <a:r>
                        <a:rPr kumimoji="1"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rPr>
                        <a:t>3</a:t>
                      </a:r>
                      <a:r>
                        <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rPr>
                        <a:t>日。</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ctr" latinLnBrk="0" hangingPunct="1">
                        <a:lnSpc>
                          <a:spcPct val="100000"/>
                        </a:lnSpc>
                        <a:spcBef>
                          <a:spcPct val="0"/>
                        </a:spcBef>
                        <a:spcAft>
                          <a:spcPct val="0"/>
                        </a:spcAft>
                        <a:buClr>
                          <a:schemeClr val="hlink"/>
                        </a:buClr>
                        <a:buSzPct val="75000"/>
                        <a:buFontTx/>
                        <a:buNone/>
                        <a:tabLst/>
                      </a:pPr>
                      <a:r>
                        <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rPr>
                        <a:t>工資照給</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645234">
                <a:tc>
                  <a:txBody>
                    <a:bodyPr/>
                    <a:lstStyle/>
                    <a:p>
                      <a:pPr marL="342900" marR="0" lvl="0" indent="-342900" algn="ctr" defTabSz="914400" rtl="0" eaLnBrk="1" fontAlgn="ctr" latinLnBrk="0" hangingPunct="1">
                        <a:lnSpc>
                          <a:spcPct val="100000"/>
                        </a:lnSpc>
                        <a:spcBef>
                          <a:spcPct val="0"/>
                        </a:spcBef>
                        <a:spcAft>
                          <a:spcPct val="0"/>
                        </a:spcAft>
                        <a:buClr>
                          <a:schemeClr val="hlink"/>
                        </a:buClr>
                        <a:buSzPct val="75000"/>
                        <a:buFontTx/>
                        <a:buNone/>
                        <a:tabLst/>
                      </a:pPr>
                      <a:r>
                        <a:rPr kumimoji="1" lang="zh-TW" altLang="en-US" sz="2000" b="1" i="0" u="none" strike="noStrike" cap="none" normalizeH="0" baseline="0" dirty="0" smtClean="0">
                          <a:ln>
                            <a:noFill/>
                          </a:ln>
                          <a:solidFill>
                            <a:schemeClr val="tx1"/>
                          </a:solidFill>
                          <a:effectLst/>
                          <a:latin typeface="微軟正黑體" pitchFamily="34" charset="-120"/>
                          <a:ea typeface="微軟正黑體" pitchFamily="34" charset="-120"/>
                        </a:rPr>
                        <a:t>病假</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79388" marR="0" lvl="0" indent="-179388" algn="l" defTabSz="914400" rtl="0" eaLnBrk="1" fontAlgn="ctr" latinLnBrk="0" hangingPunct="1">
                        <a:lnSpc>
                          <a:spcPct val="100000"/>
                        </a:lnSpc>
                        <a:spcBef>
                          <a:spcPct val="0"/>
                        </a:spcBef>
                        <a:spcAft>
                          <a:spcPct val="0"/>
                        </a:spcAft>
                        <a:buClr>
                          <a:schemeClr val="hlink"/>
                        </a:buClr>
                        <a:buSzPct val="75000"/>
                        <a:buFontTx/>
                        <a:buNone/>
                        <a:tabLst/>
                      </a:pPr>
                      <a:r>
                        <a:rPr kumimoji="1"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rPr>
                        <a:t>1.</a:t>
                      </a:r>
                      <a:r>
                        <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rPr>
                        <a:t>未住院，</a:t>
                      </a:r>
                      <a:r>
                        <a:rPr kumimoji="1"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rPr>
                        <a:t>1</a:t>
                      </a:r>
                      <a:r>
                        <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rPr>
                        <a:t>年內合計不得超過</a:t>
                      </a:r>
                      <a:r>
                        <a:rPr kumimoji="1"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rPr>
                        <a:t>30</a:t>
                      </a:r>
                      <a:r>
                        <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rPr>
                        <a:t>日。</a:t>
                      </a:r>
                    </a:p>
                    <a:p>
                      <a:pPr marL="179388" marR="0" lvl="0" indent="-179388" algn="l" defTabSz="914400" rtl="0" eaLnBrk="1" fontAlgn="ctr" latinLnBrk="0" hangingPunct="1">
                        <a:lnSpc>
                          <a:spcPct val="100000"/>
                        </a:lnSpc>
                        <a:spcBef>
                          <a:spcPct val="0"/>
                        </a:spcBef>
                        <a:spcAft>
                          <a:spcPct val="0"/>
                        </a:spcAft>
                        <a:buClr>
                          <a:schemeClr val="hlink"/>
                        </a:buClr>
                        <a:buSzPct val="75000"/>
                        <a:buFontTx/>
                        <a:buNone/>
                        <a:tabLst/>
                      </a:pPr>
                      <a:r>
                        <a:rPr kumimoji="1"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rPr>
                        <a:t>2.</a:t>
                      </a:r>
                      <a:r>
                        <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rPr>
                        <a:t>住院者，</a:t>
                      </a:r>
                      <a:r>
                        <a:rPr kumimoji="1"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rPr>
                        <a:t>2</a:t>
                      </a:r>
                      <a:r>
                        <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rPr>
                        <a:t>年內合計不得超過</a:t>
                      </a:r>
                      <a:r>
                        <a:rPr kumimoji="1"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rPr>
                        <a:t>1</a:t>
                      </a:r>
                      <a:r>
                        <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rPr>
                        <a:t>年。</a:t>
                      </a:r>
                    </a:p>
                    <a:p>
                      <a:pPr marL="179388" marR="0" lvl="0" indent="-179388" algn="l" defTabSz="914400" rtl="0" eaLnBrk="1" fontAlgn="ctr" latinLnBrk="0" hangingPunct="1">
                        <a:lnSpc>
                          <a:spcPct val="100000"/>
                        </a:lnSpc>
                        <a:spcBef>
                          <a:spcPct val="0"/>
                        </a:spcBef>
                        <a:spcAft>
                          <a:spcPct val="0"/>
                        </a:spcAft>
                        <a:buClr>
                          <a:schemeClr val="hlink"/>
                        </a:buClr>
                        <a:buSzPct val="75000"/>
                        <a:buFontTx/>
                        <a:buNone/>
                        <a:tabLst/>
                      </a:pPr>
                      <a:r>
                        <a:rPr kumimoji="1"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rPr>
                        <a:t>3.</a:t>
                      </a:r>
                      <a:r>
                        <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rPr>
                        <a:t>未住院與住院傷病假</a:t>
                      </a:r>
                      <a:r>
                        <a:rPr kumimoji="1"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rPr>
                        <a:t>2</a:t>
                      </a:r>
                      <a:r>
                        <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rPr>
                        <a:t>年內合計不得超過</a:t>
                      </a:r>
                      <a:r>
                        <a:rPr kumimoji="1"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rPr>
                        <a:t>1</a:t>
                      </a:r>
                      <a:r>
                        <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rPr>
                        <a:t>年。</a:t>
                      </a:r>
                    </a:p>
                    <a:p>
                      <a:pPr marL="179388" marR="0" lvl="0" indent="-179388" algn="l" defTabSz="914400" rtl="0" eaLnBrk="1" fontAlgn="ctr" latinLnBrk="0" hangingPunct="1">
                        <a:lnSpc>
                          <a:spcPct val="100000"/>
                        </a:lnSpc>
                        <a:spcBef>
                          <a:spcPct val="0"/>
                        </a:spcBef>
                        <a:spcAft>
                          <a:spcPct val="0"/>
                        </a:spcAft>
                        <a:buClr>
                          <a:schemeClr val="hlink"/>
                        </a:buClr>
                        <a:buSzPct val="75000"/>
                        <a:buFontTx/>
                        <a:buNone/>
                        <a:tabLst/>
                      </a:pPr>
                      <a:r>
                        <a:rPr kumimoji="1" lang="zh-TW" altLang="en-US" sz="1800" b="0" i="0" u="sng" strike="noStrike" cap="none" normalizeH="0" baseline="0" dirty="0" smtClean="0">
                          <a:ln>
                            <a:noFill/>
                          </a:ln>
                          <a:solidFill>
                            <a:schemeClr val="tx1"/>
                          </a:solidFill>
                          <a:effectLst/>
                          <a:latin typeface="微軟正黑體" pitchFamily="34" charset="-120"/>
                          <a:ea typeface="微軟正黑體" pitchFamily="34" charset="-120"/>
                        </a:rPr>
                        <a:t>（</a:t>
                      </a:r>
                      <a:r>
                        <a:rPr kumimoji="1" lang="en-US" altLang="zh-TW" sz="1800" b="0" i="0" u="sng" strike="noStrike" cap="none" normalizeH="0" baseline="0" dirty="0" smtClean="0">
                          <a:ln>
                            <a:noFill/>
                          </a:ln>
                          <a:solidFill>
                            <a:schemeClr val="tx1"/>
                          </a:solidFill>
                          <a:effectLst/>
                          <a:latin typeface="微軟正黑體" pitchFamily="34" charset="-120"/>
                          <a:ea typeface="微軟正黑體" pitchFamily="34" charset="-120"/>
                        </a:rPr>
                        <a:t>3</a:t>
                      </a:r>
                      <a:r>
                        <a:rPr kumimoji="1" lang="zh-TW" altLang="en-US" sz="1800" b="0" i="0" u="sng" strike="noStrike" cap="none" normalizeH="0" baseline="0" dirty="0" smtClean="0">
                          <a:ln>
                            <a:noFill/>
                          </a:ln>
                          <a:solidFill>
                            <a:schemeClr val="tx1"/>
                          </a:solidFill>
                          <a:effectLst/>
                          <a:latin typeface="微軟正黑體" pitchFamily="34" charset="-120"/>
                          <a:ea typeface="微軟正黑體" pitchFamily="34" charset="-120"/>
                        </a:rPr>
                        <a:t>款併同考量）</a:t>
                      </a:r>
                      <a:endParaRPr kumimoji="1" lang="en-US" altLang="zh-TW" sz="1800" b="0" i="0" u="sng" strike="noStrike" cap="none" normalizeH="0" baseline="0" dirty="0" smtClean="0">
                        <a:ln>
                          <a:noFill/>
                        </a:ln>
                        <a:solidFill>
                          <a:schemeClr val="tx1"/>
                        </a:solidFill>
                        <a:effectLst/>
                        <a:latin typeface="微軟正黑體" pitchFamily="34" charset="-120"/>
                        <a:ea typeface="微軟正黑體" pitchFamily="34" charset="-120"/>
                      </a:endParaRPr>
                    </a:p>
                    <a:p>
                      <a:pPr marL="179388" marR="0" lvl="0" indent="-179388" algn="l" defTabSz="914400" rtl="0" eaLnBrk="1" fontAlgn="ctr" latinLnBrk="0" hangingPunct="1">
                        <a:lnSpc>
                          <a:spcPct val="100000"/>
                        </a:lnSpc>
                        <a:spcBef>
                          <a:spcPct val="0"/>
                        </a:spcBef>
                        <a:spcAft>
                          <a:spcPct val="0"/>
                        </a:spcAft>
                        <a:buClr>
                          <a:schemeClr val="hlink"/>
                        </a:buClr>
                        <a:buSzPct val="75000"/>
                        <a:buFontTx/>
                        <a:buNone/>
                        <a:tabLst/>
                      </a:pPr>
                      <a:r>
                        <a:rPr kumimoji="1"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rPr>
                        <a:t>4.</a:t>
                      </a:r>
                      <a:r>
                        <a:rPr lang="zh-TW" altLang="en-US" sz="1800" u="none" dirty="0" smtClean="0">
                          <a:solidFill>
                            <a:schemeClr val="tx1"/>
                          </a:solidFill>
                          <a:latin typeface="微軟正黑體" pitchFamily="34" charset="-120"/>
                          <a:ea typeface="微軟正黑體" pitchFamily="34" charset="-120"/>
                        </a:rPr>
                        <a:t>經醫師診斷，</a:t>
                      </a:r>
                      <a:r>
                        <a:rPr lang="zh-TW" altLang="en-US" sz="1800" dirty="0" smtClean="0">
                          <a:solidFill>
                            <a:schemeClr val="tx1"/>
                          </a:solidFill>
                          <a:latin typeface="微軟正黑體" pitchFamily="34" charset="-120"/>
                          <a:ea typeface="微軟正黑體" pitchFamily="34" charset="-120"/>
                        </a:rPr>
                        <a:t>罹患癌症（含原位癌）採門診方式治療或懷孕期間需安胎休養者，其</a:t>
                      </a:r>
                      <a:r>
                        <a:rPr lang="zh-TW" altLang="en-US" sz="1800" u="sng" dirty="0" smtClean="0">
                          <a:solidFill>
                            <a:schemeClr val="tx1"/>
                          </a:solidFill>
                          <a:latin typeface="微軟正黑體" pitchFamily="34" charset="-120"/>
                          <a:ea typeface="微軟正黑體" pitchFamily="34" charset="-120"/>
                        </a:rPr>
                        <a:t>治療或休養期間，併入住院傷病假計算</a:t>
                      </a:r>
                      <a:r>
                        <a:rPr lang="zh-TW" altLang="en-US" sz="1800" dirty="0" smtClean="0">
                          <a:solidFill>
                            <a:schemeClr val="tx1"/>
                          </a:solidFill>
                          <a:latin typeface="微軟正黑體" pitchFamily="34" charset="-120"/>
                          <a:ea typeface="微軟正黑體" pitchFamily="34" charset="-120"/>
                        </a:rPr>
                        <a:t>。</a:t>
                      </a:r>
                      <a:endPar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ctr" latinLnBrk="0" hangingPunct="1">
                        <a:lnSpc>
                          <a:spcPct val="100000"/>
                        </a:lnSpc>
                        <a:spcBef>
                          <a:spcPct val="0"/>
                        </a:spcBef>
                        <a:spcAft>
                          <a:spcPct val="0"/>
                        </a:spcAft>
                        <a:buClr>
                          <a:schemeClr val="hlink"/>
                        </a:buClr>
                        <a:buSzPct val="75000"/>
                        <a:buFontTx/>
                        <a:buNone/>
                        <a:tabLst/>
                      </a:pPr>
                      <a:r>
                        <a:rPr kumimoji="1"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rPr>
                        <a:t>1</a:t>
                      </a:r>
                      <a:r>
                        <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rPr>
                        <a:t>年內未超過</a:t>
                      </a:r>
                      <a:r>
                        <a:rPr kumimoji="1"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rPr>
                        <a:t>30</a:t>
                      </a:r>
                      <a:r>
                        <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rPr>
                        <a:t>日部分，折半發給</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spd="slow">
    <p:randomBar dir="vert"/>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標題 6"/>
          <p:cNvSpPr>
            <a:spLocks noGrp="1"/>
          </p:cNvSpPr>
          <p:nvPr>
            <p:ph type="title"/>
          </p:nvPr>
        </p:nvSpPr>
        <p:spPr>
          <a:xfrm>
            <a:off x="533400" y="152400"/>
            <a:ext cx="8229600" cy="1143000"/>
          </a:xfrm>
        </p:spPr>
        <p:txBody>
          <a:bodyPr anchor="ctr"/>
          <a:lstStyle/>
          <a:p>
            <a:r>
              <a:rPr lang="zh-TW" altLang="en-US" dirty="0" smtClean="0">
                <a:solidFill>
                  <a:schemeClr val="tx1">
                    <a:lumMod val="65000"/>
                    <a:lumOff val="35000"/>
                  </a:schemeClr>
                </a:solidFill>
                <a:latin typeface="微軟正黑體" pitchFamily="34" charset="-120"/>
                <a:ea typeface="微軟正黑體" pitchFamily="34" charset="-120"/>
              </a:rPr>
              <a:t>工資</a:t>
            </a:r>
            <a:r>
              <a:rPr lang="zh-TW" altLang="en-US" dirty="0">
                <a:solidFill>
                  <a:schemeClr val="tx1">
                    <a:lumMod val="65000"/>
                    <a:lumOff val="35000"/>
                  </a:schemeClr>
                </a:solidFill>
                <a:latin typeface="微軟正黑體" pitchFamily="34" charset="-120"/>
                <a:ea typeface="微軟正黑體" pitchFamily="34" charset="-120"/>
              </a:rPr>
              <a:t>照給</a:t>
            </a:r>
          </a:p>
        </p:txBody>
      </p:sp>
      <p:graphicFrame>
        <p:nvGraphicFramePr>
          <p:cNvPr id="6" name="Group 74"/>
          <p:cNvGraphicFramePr>
            <a:graphicFrameLocks noGrp="1"/>
          </p:cNvGraphicFramePr>
          <p:nvPr>
            <p:ph idx="1"/>
            <p:extLst>
              <p:ext uri="{D42A27DB-BD31-4B8C-83A1-F6EECF244321}">
                <p14:modId xmlns:p14="http://schemas.microsoft.com/office/powerpoint/2010/main" val="1064025703"/>
              </p:ext>
            </p:extLst>
          </p:nvPr>
        </p:nvGraphicFramePr>
        <p:xfrm>
          <a:off x="533400" y="1295400"/>
          <a:ext cx="8230728" cy="4922337"/>
        </p:xfrm>
        <a:graphic>
          <a:graphicData uri="http://schemas.openxmlformats.org/drawingml/2006/table">
            <a:tbl>
              <a:tblPr>
                <a:tableStyleId>{3C2FFA5D-87B4-456A-9821-1D502468CF0F}</a:tableStyleId>
              </a:tblPr>
              <a:tblGrid>
                <a:gridCol w="1387694"/>
                <a:gridCol w="4702935"/>
                <a:gridCol w="2140099"/>
              </a:tblGrid>
              <a:tr h="722502">
                <a:tc>
                  <a:txBody>
                    <a:bodyPr/>
                    <a:lstStyle/>
                    <a:p>
                      <a:pPr marL="342900" marR="0" lvl="0" indent="-342900" algn="ctr" defTabSz="914400" rtl="0" eaLnBrk="1" fontAlgn="ctr" latinLnBrk="0" hangingPunct="1">
                        <a:lnSpc>
                          <a:spcPct val="100000"/>
                        </a:lnSpc>
                        <a:spcBef>
                          <a:spcPct val="0"/>
                        </a:spcBef>
                        <a:spcAft>
                          <a:spcPct val="0"/>
                        </a:spcAft>
                        <a:buClr>
                          <a:schemeClr val="folHlink"/>
                        </a:buClr>
                        <a:buSzPct val="85000"/>
                        <a:buFontTx/>
                        <a:buNone/>
                        <a:tabLst/>
                      </a:pPr>
                      <a:r>
                        <a:rPr kumimoji="1" lang="zh-TW" altLang="en-US" sz="2000" b="1" u="none" strike="noStrike" cap="none" normalizeH="0" baseline="0" dirty="0" smtClean="0">
                          <a:ln>
                            <a:noFill/>
                          </a:ln>
                          <a:effectLst/>
                          <a:latin typeface="微軟正黑體" pitchFamily="34" charset="-120"/>
                          <a:ea typeface="微軟正黑體" pitchFamily="34" charset="-120"/>
                        </a:rPr>
                        <a:t>假別</a:t>
                      </a:r>
                      <a:endParaRPr kumimoji="1" lang="zh-TW" altLang="en-US" sz="2000" b="1" i="0" u="none" strike="noStrike" cap="none" normalizeH="0" baseline="0" dirty="0" smtClean="0">
                        <a:ln>
                          <a:noFill/>
                        </a:ln>
                        <a:solidFill>
                          <a:schemeClr val="tx1"/>
                        </a:solidFill>
                        <a:effectLst/>
                        <a:latin typeface="微軟正黑體" pitchFamily="34" charset="-120"/>
                        <a:ea typeface="微軟正黑體" pitchFamily="34" charset="-120"/>
                      </a:endParaRPr>
                    </a:p>
                  </a:txBody>
                  <a:tcPr marL="93184" marR="93184" anchor="ctr" horzOverflow="overflow"/>
                </a:tc>
                <a:tc>
                  <a:txBody>
                    <a:bodyPr/>
                    <a:lstStyle/>
                    <a:p>
                      <a:pPr marL="342900" marR="0" lvl="0" indent="-342900" algn="ctr" defTabSz="914400" rtl="0" eaLnBrk="1" fontAlgn="ctr" latinLnBrk="0" hangingPunct="1">
                        <a:lnSpc>
                          <a:spcPct val="100000"/>
                        </a:lnSpc>
                        <a:spcBef>
                          <a:spcPct val="0"/>
                        </a:spcBef>
                        <a:spcAft>
                          <a:spcPct val="0"/>
                        </a:spcAft>
                        <a:buClr>
                          <a:schemeClr val="folHlink"/>
                        </a:buClr>
                        <a:buSzPct val="85000"/>
                        <a:buFontTx/>
                        <a:buNone/>
                        <a:tabLst/>
                      </a:pPr>
                      <a:r>
                        <a:rPr kumimoji="1" lang="zh-TW" altLang="en-US" sz="2000" b="1" u="none" strike="noStrike" cap="none" normalizeH="0" baseline="0" dirty="0" smtClean="0">
                          <a:ln>
                            <a:noFill/>
                          </a:ln>
                          <a:effectLst/>
                          <a:latin typeface="微軟正黑體" pitchFamily="34" charset="-120"/>
                          <a:ea typeface="微軟正黑體" pitchFamily="34" charset="-120"/>
                        </a:rPr>
                        <a:t>給假規定</a:t>
                      </a:r>
                      <a:endParaRPr kumimoji="1" lang="zh-TW" altLang="en-US" sz="2000" b="1" i="0" u="none" strike="noStrike" cap="none" normalizeH="0" baseline="0" dirty="0" smtClean="0">
                        <a:ln>
                          <a:noFill/>
                        </a:ln>
                        <a:solidFill>
                          <a:schemeClr val="tx1"/>
                        </a:solidFill>
                        <a:effectLst/>
                        <a:latin typeface="微軟正黑體" pitchFamily="34" charset="-120"/>
                        <a:ea typeface="微軟正黑體" pitchFamily="34" charset="-120"/>
                      </a:endParaRPr>
                    </a:p>
                  </a:txBody>
                  <a:tcPr marL="93184" marR="93184" anchor="ctr" horzOverflow="overflow"/>
                </a:tc>
                <a:tc>
                  <a:txBody>
                    <a:bodyPr/>
                    <a:lstStyle/>
                    <a:p>
                      <a:pPr marL="342900" marR="0" lvl="0" indent="-342900" algn="ctr" defTabSz="914400" rtl="0" eaLnBrk="1" fontAlgn="ctr" latinLnBrk="0" hangingPunct="1">
                        <a:lnSpc>
                          <a:spcPct val="100000"/>
                        </a:lnSpc>
                        <a:spcBef>
                          <a:spcPct val="0"/>
                        </a:spcBef>
                        <a:spcAft>
                          <a:spcPct val="0"/>
                        </a:spcAft>
                        <a:buClr>
                          <a:schemeClr val="folHlink"/>
                        </a:buClr>
                        <a:buSzPct val="85000"/>
                        <a:buFontTx/>
                        <a:buNone/>
                        <a:tabLst/>
                      </a:pPr>
                      <a:r>
                        <a:rPr kumimoji="1" lang="zh-TW" altLang="en-US" sz="2000" b="1" u="none" strike="noStrike" cap="none" normalizeH="0" baseline="0" dirty="0" smtClean="0">
                          <a:ln>
                            <a:noFill/>
                          </a:ln>
                          <a:effectLst/>
                          <a:latin typeface="微軟正黑體" pitchFamily="34" charset="-120"/>
                          <a:ea typeface="微軟正黑體" pitchFamily="34" charset="-120"/>
                        </a:rPr>
                        <a:t>工資</a:t>
                      </a:r>
                      <a:endParaRPr kumimoji="1" lang="zh-TW" altLang="en-US" sz="2000" b="1" i="0" u="none" strike="noStrike" cap="none" normalizeH="0" baseline="0" dirty="0" smtClean="0">
                        <a:ln>
                          <a:noFill/>
                        </a:ln>
                        <a:solidFill>
                          <a:schemeClr val="tx1"/>
                        </a:solidFill>
                        <a:effectLst/>
                        <a:latin typeface="微軟正黑體" pitchFamily="34" charset="-120"/>
                        <a:ea typeface="微軟正黑體" pitchFamily="34" charset="-120"/>
                      </a:endParaRPr>
                    </a:p>
                  </a:txBody>
                  <a:tcPr marL="93184" marR="93184" anchor="ctr" horzOverflow="overflow"/>
                </a:tc>
              </a:tr>
              <a:tr h="1121260">
                <a:tc>
                  <a:txBody>
                    <a:bodyPr/>
                    <a:lstStyle/>
                    <a:p>
                      <a:pPr marL="342900" marR="0" lvl="0" indent="-342900" algn="ctr" defTabSz="914400" rtl="0" eaLnBrk="1" fontAlgn="ctr" latinLnBrk="0" hangingPunct="1">
                        <a:lnSpc>
                          <a:spcPct val="100000"/>
                        </a:lnSpc>
                        <a:spcBef>
                          <a:spcPct val="0"/>
                        </a:spcBef>
                        <a:spcAft>
                          <a:spcPct val="0"/>
                        </a:spcAft>
                        <a:buClr>
                          <a:schemeClr val="folHlink"/>
                        </a:buClr>
                        <a:buSzPct val="85000"/>
                        <a:buFontTx/>
                        <a:buNone/>
                        <a:tabLst/>
                      </a:pPr>
                      <a:r>
                        <a:rPr kumimoji="1" lang="zh-TW" altLang="en-US" sz="2000" b="1" u="none" strike="noStrike" cap="none" normalizeH="0" baseline="0" dirty="0" smtClean="0">
                          <a:ln>
                            <a:noFill/>
                          </a:ln>
                          <a:effectLst/>
                          <a:latin typeface="微軟正黑體" pitchFamily="34" charset="-120"/>
                          <a:ea typeface="微軟正黑體" pitchFamily="34" charset="-120"/>
                        </a:rPr>
                        <a:t>產假</a:t>
                      </a:r>
                      <a:endParaRPr kumimoji="1" lang="en-US" altLang="zh-TW" sz="2000" b="1" i="0" u="none" strike="noStrike" cap="none" normalizeH="0" baseline="0" dirty="0" smtClean="0">
                        <a:ln>
                          <a:noFill/>
                        </a:ln>
                        <a:solidFill>
                          <a:schemeClr val="tx1"/>
                        </a:solidFill>
                        <a:effectLst/>
                        <a:latin typeface="微軟正黑體" pitchFamily="34" charset="-120"/>
                        <a:ea typeface="微軟正黑體" pitchFamily="34" charset="-120"/>
                      </a:endParaRPr>
                    </a:p>
                  </a:txBody>
                  <a:tcPr marL="90102" marR="90102" anchor="ctr" horzOverflow="overflow"/>
                </a:tc>
                <a:tc>
                  <a:txBody>
                    <a:bodyPr/>
                    <a:lstStyle/>
                    <a:p>
                      <a:pPr marL="342900" marR="0" lvl="0" indent="-342900" algn="l" defTabSz="914400" rtl="0" eaLnBrk="1" fontAlgn="ctr" latinLnBrk="0" hangingPunct="1">
                        <a:lnSpc>
                          <a:spcPct val="100000"/>
                        </a:lnSpc>
                        <a:spcBef>
                          <a:spcPct val="0"/>
                        </a:spcBef>
                        <a:spcAft>
                          <a:spcPct val="0"/>
                        </a:spcAft>
                        <a:buClr>
                          <a:schemeClr val="folHlink"/>
                        </a:buClr>
                        <a:buSzPct val="85000"/>
                        <a:buFontTx/>
                        <a:buNone/>
                        <a:tabLst/>
                      </a:pPr>
                      <a:r>
                        <a:rPr kumimoji="1" lang="en-US" altLang="zh-TW" sz="1800" u="none" strike="noStrike" cap="none" normalizeH="0" baseline="0" dirty="0" smtClean="0">
                          <a:ln>
                            <a:noFill/>
                          </a:ln>
                          <a:effectLst/>
                          <a:latin typeface="微軟正黑體" pitchFamily="34" charset="-120"/>
                          <a:ea typeface="微軟正黑體" pitchFamily="34" charset="-120"/>
                        </a:rPr>
                        <a:t>1.</a:t>
                      </a:r>
                      <a:r>
                        <a:rPr kumimoji="1" lang="zh-TW" altLang="en-US" sz="1800" u="none" strike="noStrike" cap="none" normalizeH="0" baseline="0" dirty="0" smtClean="0">
                          <a:ln>
                            <a:noFill/>
                          </a:ln>
                          <a:effectLst/>
                          <a:latin typeface="微軟正黑體" pitchFamily="34" charset="-120"/>
                          <a:ea typeface="微軟正黑體" pitchFamily="34" charset="-120"/>
                        </a:rPr>
                        <a:t>產假：</a:t>
                      </a:r>
                      <a:r>
                        <a:rPr kumimoji="1" lang="en-US" altLang="zh-TW" sz="1800" u="none" strike="noStrike" cap="none" normalizeH="0" baseline="0" dirty="0" smtClean="0">
                          <a:ln>
                            <a:noFill/>
                          </a:ln>
                          <a:effectLst/>
                          <a:latin typeface="微軟正黑體" pitchFamily="34" charset="-120"/>
                          <a:ea typeface="微軟正黑體" pitchFamily="34" charset="-120"/>
                        </a:rPr>
                        <a:t>8</a:t>
                      </a:r>
                      <a:r>
                        <a:rPr kumimoji="1" lang="zh-TW" altLang="en-US" sz="1800" u="none" strike="noStrike" cap="none" normalizeH="0" baseline="0" dirty="0" smtClean="0">
                          <a:ln>
                            <a:noFill/>
                          </a:ln>
                          <a:effectLst/>
                          <a:latin typeface="微軟正黑體" pitchFamily="34" charset="-120"/>
                          <a:ea typeface="微軟正黑體" pitchFamily="34" charset="-120"/>
                        </a:rPr>
                        <a:t>星期</a:t>
                      </a:r>
                    </a:p>
                    <a:p>
                      <a:pPr marL="342900" marR="0" lvl="0" indent="-342900" algn="l" defTabSz="914400" rtl="0" eaLnBrk="1" fontAlgn="ctr" latinLnBrk="0" hangingPunct="1">
                        <a:lnSpc>
                          <a:spcPct val="100000"/>
                        </a:lnSpc>
                        <a:spcBef>
                          <a:spcPct val="0"/>
                        </a:spcBef>
                        <a:spcAft>
                          <a:spcPct val="0"/>
                        </a:spcAft>
                        <a:buClr>
                          <a:schemeClr val="folHlink"/>
                        </a:buClr>
                        <a:buSzPct val="85000"/>
                        <a:buFontTx/>
                        <a:buNone/>
                        <a:tabLst/>
                      </a:pPr>
                      <a:r>
                        <a:rPr kumimoji="1" lang="en-US" altLang="zh-TW" sz="1800" u="none" strike="noStrike" cap="none" normalizeH="0" baseline="0" dirty="0" smtClean="0">
                          <a:ln>
                            <a:noFill/>
                          </a:ln>
                          <a:effectLst/>
                          <a:latin typeface="微軟正黑體" pitchFamily="34" charset="-120"/>
                          <a:ea typeface="微軟正黑體" pitchFamily="34" charset="-120"/>
                        </a:rPr>
                        <a:t>2.</a:t>
                      </a:r>
                      <a:r>
                        <a:rPr kumimoji="1" lang="zh-TW" altLang="en-US" sz="1800" u="none" strike="noStrike" cap="none" normalizeH="0" baseline="0" dirty="0" smtClean="0">
                          <a:ln>
                            <a:noFill/>
                          </a:ln>
                          <a:effectLst/>
                          <a:latin typeface="微軟正黑體" pitchFamily="34" charset="-120"/>
                          <a:ea typeface="微軟正黑體" pitchFamily="34" charset="-120"/>
                        </a:rPr>
                        <a:t>妊娠</a:t>
                      </a:r>
                      <a:r>
                        <a:rPr kumimoji="1" lang="en-US" altLang="zh-TW" sz="1800" u="none" strike="noStrike" cap="none" normalizeH="0" baseline="0" dirty="0" smtClean="0">
                          <a:ln>
                            <a:noFill/>
                          </a:ln>
                          <a:effectLst/>
                          <a:latin typeface="微軟正黑體" pitchFamily="34" charset="-120"/>
                          <a:ea typeface="微軟正黑體" pitchFamily="34" charset="-120"/>
                        </a:rPr>
                        <a:t>3</a:t>
                      </a:r>
                      <a:r>
                        <a:rPr kumimoji="1" lang="zh-TW" altLang="en-US" sz="1800" u="none" strike="noStrike" cap="none" normalizeH="0" baseline="0" dirty="0" smtClean="0">
                          <a:ln>
                            <a:noFill/>
                          </a:ln>
                          <a:effectLst/>
                          <a:latin typeface="微軟正黑體" pitchFamily="34" charset="-120"/>
                          <a:ea typeface="微軟正黑體" pitchFamily="34" charset="-120"/>
                        </a:rPr>
                        <a:t>個月以上流產者：產假</a:t>
                      </a:r>
                      <a:r>
                        <a:rPr kumimoji="1" lang="en-US" altLang="zh-TW" sz="1800" u="none" strike="noStrike" cap="none" normalizeH="0" baseline="0" dirty="0" smtClean="0">
                          <a:ln>
                            <a:noFill/>
                          </a:ln>
                          <a:effectLst/>
                          <a:latin typeface="微軟正黑體" pitchFamily="34" charset="-120"/>
                          <a:ea typeface="微軟正黑體" pitchFamily="34" charset="-120"/>
                        </a:rPr>
                        <a:t>4</a:t>
                      </a:r>
                      <a:r>
                        <a:rPr kumimoji="1" lang="zh-TW" altLang="en-US" sz="1800" u="none" strike="noStrike" cap="none" normalizeH="0" baseline="0" dirty="0" smtClean="0">
                          <a:ln>
                            <a:noFill/>
                          </a:ln>
                          <a:effectLst/>
                          <a:latin typeface="微軟正黑體" pitchFamily="34" charset="-120"/>
                          <a:ea typeface="微軟正黑體" pitchFamily="34" charset="-120"/>
                        </a:rPr>
                        <a:t>星期</a:t>
                      </a:r>
                      <a:endParaRPr kumimoji="1" lang="en-US" altLang="zh-TW" sz="1800" u="none" strike="noStrike" cap="none" normalizeH="0" baseline="0" dirty="0" smtClean="0">
                        <a:ln>
                          <a:noFill/>
                        </a:ln>
                        <a:effectLst/>
                        <a:latin typeface="微軟正黑體" pitchFamily="34" charset="-120"/>
                        <a:ea typeface="微軟正黑體" pitchFamily="34" charset="-120"/>
                      </a:endParaRPr>
                    </a:p>
                  </a:txBody>
                  <a:tcPr marL="90102" marR="90102" anchor="ctr" horzOverflow="overflow"/>
                </a:tc>
                <a:tc>
                  <a:txBody>
                    <a:bodyPr/>
                    <a:lstStyle/>
                    <a:p>
                      <a:pPr marL="0" marR="0" lvl="0" indent="0" algn="l" defTabSz="914400" rtl="0" eaLnBrk="1" fontAlgn="ctr" latinLnBrk="0" hangingPunct="1">
                        <a:lnSpc>
                          <a:spcPct val="100000"/>
                        </a:lnSpc>
                        <a:spcBef>
                          <a:spcPct val="0"/>
                        </a:spcBef>
                        <a:spcAft>
                          <a:spcPct val="0"/>
                        </a:spcAft>
                        <a:buClr>
                          <a:schemeClr val="folHlink"/>
                        </a:buClr>
                        <a:buSzPct val="85000"/>
                        <a:buFontTx/>
                        <a:buNone/>
                        <a:tabLst/>
                      </a:pPr>
                      <a:r>
                        <a:rPr lang="zh-TW" altLang="en-US" sz="1800" dirty="0" smtClean="0">
                          <a:latin typeface="微軟正黑體" pitchFamily="34" charset="-120"/>
                          <a:ea typeface="微軟正黑體" pitchFamily="34" charset="-120"/>
                        </a:rPr>
                        <a:t>受僱</a:t>
                      </a:r>
                      <a:r>
                        <a:rPr lang="en-US" altLang="zh-TW" sz="1800" dirty="0" smtClean="0">
                          <a:latin typeface="微軟正黑體" pitchFamily="34" charset="-120"/>
                          <a:ea typeface="微軟正黑體" pitchFamily="34" charset="-120"/>
                        </a:rPr>
                        <a:t>6</a:t>
                      </a:r>
                      <a:r>
                        <a:rPr lang="zh-TW" altLang="en-US" sz="1800" dirty="0" smtClean="0">
                          <a:latin typeface="微軟正黑體" pitchFamily="34" charset="-120"/>
                          <a:ea typeface="微軟正黑體" pitchFamily="34" charset="-120"/>
                        </a:rPr>
                        <a:t>個月以上者工資照給，</a:t>
                      </a:r>
                      <a:endParaRPr lang="en-US" altLang="zh-TW" sz="1800" dirty="0" smtClean="0">
                        <a:latin typeface="微軟正黑體" pitchFamily="34" charset="-120"/>
                        <a:ea typeface="微軟正黑體" pitchFamily="34" charset="-120"/>
                      </a:endParaRPr>
                    </a:p>
                    <a:p>
                      <a:pPr marL="0" marR="0" lvl="0" indent="0" algn="l" defTabSz="914400" rtl="0" eaLnBrk="1" fontAlgn="ctr" latinLnBrk="0" hangingPunct="1">
                        <a:lnSpc>
                          <a:spcPct val="100000"/>
                        </a:lnSpc>
                        <a:spcBef>
                          <a:spcPct val="0"/>
                        </a:spcBef>
                        <a:spcAft>
                          <a:spcPct val="0"/>
                        </a:spcAft>
                        <a:buClr>
                          <a:schemeClr val="folHlink"/>
                        </a:buClr>
                        <a:buSzPct val="85000"/>
                        <a:buFontTx/>
                        <a:buNone/>
                        <a:tabLst/>
                      </a:pPr>
                      <a:r>
                        <a:rPr lang="zh-TW" altLang="en-US" sz="1800" dirty="0" smtClean="0">
                          <a:latin typeface="微軟正黑體" pitchFamily="34" charset="-120"/>
                          <a:ea typeface="微軟正黑體" pitchFamily="34" charset="-120"/>
                        </a:rPr>
                        <a:t>未滿</a:t>
                      </a:r>
                      <a:r>
                        <a:rPr lang="en-US" altLang="zh-TW" sz="1800" dirty="0" smtClean="0">
                          <a:latin typeface="微軟正黑體" pitchFamily="34" charset="-120"/>
                          <a:ea typeface="微軟正黑體" pitchFamily="34" charset="-120"/>
                        </a:rPr>
                        <a:t>6</a:t>
                      </a:r>
                      <a:r>
                        <a:rPr lang="zh-TW" altLang="en-US" sz="1800" dirty="0" smtClean="0">
                          <a:latin typeface="微軟正黑體" pitchFamily="34" charset="-120"/>
                          <a:ea typeface="微軟正黑體" pitchFamily="34" charset="-120"/>
                        </a:rPr>
                        <a:t>個月者減半發給</a:t>
                      </a:r>
                    </a:p>
                  </a:txBody>
                  <a:tcPr marL="90102" marR="90102" anchor="ctr" horzOverflow="overflow"/>
                </a:tc>
              </a:tr>
              <a:tr h="1121260">
                <a:tc>
                  <a:txBody>
                    <a:bodyPr/>
                    <a:lstStyle/>
                    <a:p>
                      <a:pPr algn="ctr"/>
                      <a:r>
                        <a:rPr lang="zh-TW" altLang="en-US" sz="2000" b="1" dirty="0" smtClean="0">
                          <a:effectLst/>
                          <a:latin typeface="微軟正黑體" pitchFamily="34" charset="-120"/>
                          <a:ea typeface="微軟正黑體" pitchFamily="34" charset="-120"/>
                        </a:rPr>
                        <a:t>特別休假</a:t>
                      </a:r>
                      <a:endParaRPr lang="zh-TW" altLang="en-US" sz="2000" b="1" dirty="0">
                        <a:effectLst/>
                        <a:latin typeface="微軟正黑體" pitchFamily="34" charset="-120"/>
                        <a:ea typeface="微軟正黑體" pitchFamily="34" charset="-120"/>
                      </a:endParaRPr>
                    </a:p>
                  </a:txBody>
                  <a:tcPr marL="90102" marR="90102" anchor="ctr" horzOverflow="overflow"/>
                </a:tc>
                <a:tc>
                  <a:txBody>
                    <a:bodyPr/>
                    <a:lstStyle/>
                    <a:p>
                      <a:r>
                        <a:rPr lang="en-US" altLang="zh-TW" sz="1800" dirty="0" smtClean="0">
                          <a:latin typeface="微軟正黑體" pitchFamily="34" charset="-120"/>
                          <a:ea typeface="微軟正黑體" pitchFamily="34" charset="-120"/>
                        </a:rPr>
                        <a:t>1.1</a:t>
                      </a:r>
                      <a:r>
                        <a:rPr lang="zh-TW" altLang="en-US" sz="1800" dirty="0" smtClean="0">
                          <a:latin typeface="微軟正黑體" pitchFamily="34" charset="-120"/>
                          <a:ea typeface="微軟正黑體" pitchFamily="34" charset="-120"/>
                        </a:rPr>
                        <a:t>年以上未滿</a:t>
                      </a:r>
                      <a:r>
                        <a:rPr lang="en-US" altLang="zh-TW" sz="1800" dirty="0" smtClean="0">
                          <a:latin typeface="微軟正黑體" pitchFamily="34" charset="-120"/>
                          <a:ea typeface="微軟正黑體" pitchFamily="34" charset="-120"/>
                        </a:rPr>
                        <a:t>3</a:t>
                      </a:r>
                      <a:r>
                        <a:rPr lang="zh-TW" altLang="en-US" sz="1800" dirty="0" smtClean="0">
                          <a:latin typeface="微軟正黑體" pitchFamily="34" charset="-120"/>
                          <a:ea typeface="微軟正黑體" pitchFamily="34" charset="-120"/>
                        </a:rPr>
                        <a:t>年：</a:t>
                      </a:r>
                      <a:r>
                        <a:rPr lang="en-US" altLang="zh-TW" sz="1800" dirty="0" smtClean="0">
                          <a:latin typeface="微軟正黑體" pitchFamily="34" charset="-120"/>
                          <a:ea typeface="微軟正黑體" pitchFamily="34" charset="-120"/>
                        </a:rPr>
                        <a:t>7</a:t>
                      </a:r>
                      <a:r>
                        <a:rPr lang="zh-TW" altLang="en-US" sz="1800" dirty="0" smtClean="0">
                          <a:latin typeface="微軟正黑體" pitchFamily="34" charset="-120"/>
                          <a:ea typeface="微軟正黑體" pitchFamily="34" charset="-120"/>
                        </a:rPr>
                        <a:t>日</a:t>
                      </a:r>
                      <a:endParaRPr lang="en-US" altLang="zh-TW" sz="1800" dirty="0" smtClean="0">
                        <a:latin typeface="微軟正黑體" pitchFamily="34" charset="-120"/>
                        <a:ea typeface="微軟正黑體" pitchFamily="34" charset="-120"/>
                      </a:endParaRPr>
                    </a:p>
                    <a:p>
                      <a:r>
                        <a:rPr lang="en-US" altLang="zh-TW" sz="1800" dirty="0" smtClean="0">
                          <a:latin typeface="微軟正黑體" pitchFamily="34" charset="-120"/>
                          <a:ea typeface="微軟正黑體" pitchFamily="34" charset="-120"/>
                        </a:rPr>
                        <a:t>2.3</a:t>
                      </a:r>
                      <a:r>
                        <a:rPr lang="zh-TW" altLang="en-US" sz="1800" dirty="0" smtClean="0">
                          <a:latin typeface="微軟正黑體" pitchFamily="34" charset="-120"/>
                          <a:ea typeface="微軟正黑體" pitchFamily="34" charset="-120"/>
                        </a:rPr>
                        <a:t>年以上未滿</a:t>
                      </a:r>
                      <a:r>
                        <a:rPr lang="en-US" altLang="zh-TW" sz="1800" dirty="0" smtClean="0">
                          <a:latin typeface="微軟正黑體" pitchFamily="34" charset="-120"/>
                          <a:ea typeface="微軟正黑體" pitchFamily="34" charset="-120"/>
                        </a:rPr>
                        <a:t>5</a:t>
                      </a:r>
                      <a:r>
                        <a:rPr lang="zh-TW" altLang="en-US" sz="1800" dirty="0" smtClean="0">
                          <a:latin typeface="微軟正黑體" pitchFamily="34" charset="-120"/>
                          <a:ea typeface="微軟正黑體" pitchFamily="34" charset="-120"/>
                        </a:rPr>
                        <a:t>年：</a:t>
                      </a:r>
                      <a:r>
                        <a:rPr lang="en-US" altLang="zh-TW" sz="1800" dirty="0" smtClean="0">
                          <a:latin typeface="微軟正黑體" pitchFamily="34" charset="-120"/>
                          <a:ea typeface="微軟正黑體" pitchFamily="34" charset="-120"/>
                        </a:rPr>
                        <a:t>10</a:t>
                      </a:r>
                      <a:r>
                        <a:rPr lang="zh-TW" altLang="en-US" sz="1800" dirty="0" smtClean="0">
                          <a:latin typeface="微軟正黑體" pitchFamily="34" charset="-120"/>
                          <a:ea typeface="微軟正黑體" pitchFamily="34" charset="-120"/>
                        </a:rPr>
                        <a:t>日</a:t>
                      </a:r>
                      <a:endParaRPr lang="en-US" altLang="zh-TW" sz="1800" dirty="0" smtClean="0">
                        <a:latin typeface="微軟正黑體" pitchFamily="34" charset="-120"/>
                        <a:ea typeface="微軟正黑體" pitchFamily="34" charset="-120"/>
                      </a:endParaRPr>
                    </a:p>
                    <a:p>
                      <a:r>
                        <a:rPr lang="en-US" altLang="zh-TW" sz="1800" dirty="0" smtClean="0">
                          <a:latin typeface="微軟正黑體" pitchFamily="34" charset="-120"/>
                          <a:ea typeface="微軟正黑體" pitchFamily="34" charset="-120"/>
                        </a:rPr>
                        <a:t>3.5</a:t>
                      </a:r>
                      <a:r>
                        <a:rPr lang="zh-TW" altLang="en-US" sz="1800" dirty="0" smtClean="0">
                          <a:latin typeface="微軟正黑體" pitchFamily="34" charset="-120"/>
                          <a:ea typeface="微軟正黑體" pitchFamily="34" charset="-120"/>
                        </a:rPr>
                        <a:t>年以上未滿</a:t>
                      </a:r>
                      <a:r>
                        <a:rPr lang="en-US" altLang="zh-TW" sz="1800" dirty="0" smtClean="0">
                          <a:latin typeface="微軟正黑體" pitchFamily="34" charset="-120"/>
                          <a:ea typeface="微軟正黑體" pitchFamily="34" charset="-120"/>
                        </a:rPr>
                        <a:t>10</a:t>
                      </a:r>
                      <a:r>
                        <a:rPr lang="zh-TW" altLang="en-US" sz="1800" dirty="0" smtClean="0">
                          <a:latin typeface="微軟正黑體" pitchFamily="34" charset="-120"/>
                          <a:ea typeface="微軟正黑體" pitchFamily="34" charset="-120"/>
                        </a:rPr>
                        <a:t>年：</a:t>
                      </a:r>
                      <a:r>
                        <a:rPr lang="en-US" altLang="zh-TW" sz="1800" dirty="0" smtClean="0">
                          <a:latin typeface="微軟正黑體" pitchFamily="34" charset="-120"/>
                          <a:ea typeface="微軟正黑體" pitchFamily="34" charset="-120"/>
                        </a:rPr>
                        <a:t>14</a:t>
                      </a:r>
                      <a:r>
                        <a:rPr lang="zh-TW" altLang="en-US" sz="1800" dirty="0" smtClean="0">
                          <a:latin typeface="微軟正黑體" pitchFamily="34" charset="-120"/>
                          <a:ea typeface="微軟正黑體" pitchFamily="34" charset="-120"/>
                        </a:rPr>
                        <a:t>日</a:t>
                      </a:r>
                      <a:endParaRPr lang="en-US" altLang="zh-TW" sz="1800" dirty="0" smtClean="0">
                        <a:latin typeface="微軟正黑體" pitchFamily="34" charset="-120"/>
                        <a:ea typeface="微軟正黑體" pitchFamily="34" charset="-120"/>
                      </a:endParaRPr>
                    </a:p>
                    <a:p>
                      <a:r>
                        <a:rPr lang="en-US" altLang="zh-TW" sz="1800" dirty="0" smtClean="0">
                          <a:latin typeface="微軟正黑體" pitchFamily="34" charset="-120"/>
                          <a:ea typeface="微軟正黑體" pitchFamily="34" charset="-120"/>
                        </a:rPr>
                        <a:t>4.10</a:t>
                      </a:r>
                      <a:r>
                        <a:rPr lang="zh-TW" altLang="en-US" sz="1800" dirty="0" smtClean="0">
                          <a:latin typeface="微軟正黑體" pitchFamily="34" charset="-120"/>
                          <a:ea typeface="微軟正黑體" pitchFamily="34" charset="-120"/>
                        </a:rPr>
                        <a:t>年以上，每年加給</a:t>
                      </a:r>
                      <a:r>
                        <a:rPr lang="en-US" altLang="zh-TW" sz="1800" dirty="0" smtClean="0">
                          <a:latin typeface="微軟正黑體" pitchFamily="34" charset="-120"/>
                          <a:ea typeface="微軟正黑體" pitchFamily="34" charset="-120"/>
                        </a:rPr>
                        <a:t>1</a:t>
                      </a:r>
                      <a:r>
                        <a:rPr lang="zh-TW" altLang="en-US" sz="1800" dirty="0" smtClean="0">
                          <a:latin typeface="微軟正黑體" pitchFamily="34" charset="-120"/>
                          <a:ea typeface="微軟正黑體" pitchFamily="34" charset="-120"/>
                        </a:rPr>
                        <a:t>日，加至</a:t>
                      </a:r>
                      <a:r>
                        <a:rPr lang="en-US" altLang="zh-TW" sz="1800" dirty="0" smtClean="0">
                          <a:latin typeface="微軟正黑體" pitchFamily="34" charset="-120"/>
                          <a:ea typeface="微軟正黑體" pitchFamily="34" charset="-120"/>
                        </a:rPr>
                        <a:t>30</a:t>
                      </a:r>
                      <a:r>
                        <a:rPr lang="zh-TW" altLang="en-US" sz="1800" dirty="0" smtClean="0">
                          <a:latin typeface="微軟正黑體" pitchFamily="34" charset="-120"/>
                          <a:ea typeface="微軟正黑體" pitchFamily="34" charset="-120"/>
                        </a:rPr>
                        <a:t>日為止</a:t>
                      </a:r>
                      <a:endParaRPr lang="zh-TW" altLang="en-US" sz="1800" dirty="0">
                        <a:latin typeface="微軟正黑體" pitchFamily="34" charset="-120"/>
                        <a:ea typeface="微軟正黑體" pitchFamily="34" charset="-120"/>
                      </a:endParaRPr>
                    </a:p>
                  </a:txBody>
                  <a:tcPr marL="90102" marR="90102" anchor="ctr" horzOverflow="overflow"/>
                </a:tc>
                <a:tc>
                  <a:txBody>
                    <a:bodyPr/>
                    <a:lstStyle/>
                    <a:p>
                      <a:pPr marL="342900" marR="0" lvl="0" indent="-342900" algn="ctr" defTabSz="914400" rtl="0" eaLnBrk="1" fontAlgn="ctr" latinLnBrk="0" hangingPunct="1">
                        <a:lnSpc>
                          <a:spcPct val="100000"/>
                        </a:lnSpc>
                        <a:spcBef>
                          <a:spcPct val="0"/>
                        </a:spcBef>
                        <a:spcAft>
                          <a:spcPct val="0"/>
                        </a:spcAft>
                        <a:buClr>
                          <a:schemeClr val="folHlink"/>
                        </a:buClr>
                        <a:buSzPct val="85000"/>
                        <a:buFontTx/>
                        <a:buNone/>
                        <a:tabLst/>
                      </a:pPr>
                      <a:r>
                        <a:rPr lang="zh-TW" altLang="en-US" sz="1800" dirty="0" smtClean="0">
                          <a:latin typeface="微軟正黑體" pitchFamily="34" charset="-120"/>
                          <a:ea typeface="微軟正黑體" pitchFamily="34" charset="-120"/>
                        </a:rPr>
                        <a:t>工資照給</a:t>
                      </a:r>
                    </a:p>
                  </a:txBody>
                  <a:tcPr marL="90102" marR="90102" anchor="ctr" horzOverflow="overflow"/>
                </a:tc>
              </a:tr>
              <a:tr h="816389">
                <a:tc>
                  <a:txBody>
                    <a:bodyPr/>
                    <a:lstStyle/>
                    <a:p>
                      <a:pPr algn="ctr"/>
                      <a:r>
                        <a:rPr lang="zh-TW" altLang="en-US" sz="2000" b="1" dirty="0" smtClean="0">
                          <a:effectLst/>
                          <a:latin typeface="微軟正黑體" pitchFamily="34" charset="-120"/>
                          <a:ea typeface="微軟正黑體" pitchFamily="34" charset="-120"/>
                        </a:rPr>
                        <a:t>例假日</a:t>
                      </a:r>
                      <a:endParaRPr lang="zh-TW" altLang="en-US" sz="2000" b="1" dirty="0">
                        <a:effectLst/>
                        <a:latin typeface="微軟正黑體" pitchFamily="34" charset="-120"/>
                        <a:ea typeface="微軟正黑體" pitchFamily="34" charset="-120"/>
                      </a:endParaRPr>
                    </a:p>
                  </a:txBody>
                  <a:tcPr marL="90102" marR="90102" anchor="ctr" horzOverflow="overflow"/>
                </a:tc>
                <a:tc>
                  <a:txBody>
                    <a:bodyPr/>
                    <a:lstStyle/>
                    <a:p>
                      <a:r>
                        <a:rPr lang="zh-TW" altLang="en-US" sz="1800" dirty="0" smtClean="0">
                          <a:latin typeface="微軟正黑體" pitchFamily="34" charset="-120"/>
                          <a:ea typeface="微軟正黑體" pitchFamily="34" charset="-120"/>
                        </a:rPr>
                        <a:t>每</a:t>
                      </a:r>
                      <a:r>
                        <a:rPr lang="en-US" altLang="zh-TW" sz="1800" dirty="0" smtClean="0">
                          <a:latin typeface="微軟正黑體" pitchFamily="34" charset="-120"/>
                          <a:ea typeface="微軟正黑體" pitchFamily="34" charset="-120"/>
                        </a:rPr>
                        <a:t>7</a:t>
                      </a:r>
                      <a:r>
                        <a:rPr lang="zh-TW" altLang="en-US" sz="1800" dirty="0" smtClean="0">
                          <a:latin typeface="微軟正黑體" pitchFamily="34" charset="-120"/>
                          <a:ea typeface="微軟正黑體" pitchFamily="34" charset="-120"/>
                        </a:rPr>
                        <a:t>天休息</a:t>
                      </a:r>
                      <a:r>
                        <a:rPr lang="en-US" altLang="zh-TW" sz="1800" dirty="0" smtClean="0">
                          <a:latin typeface="微軟正黑體" pitchFamily="34" charset="-120"/>
                          <a:ea typeface="微軟正黑體" pitchFamily="34" charset="-120"/>
                        </a:rPr>
                        <a:t>1</a:t>
                      </a:r>
                      <a:r>
                        <a:rPr lang="zh-TW" altLang="en-US" sz="1800" dirty="0" smtClean="0">
                          <a:latin typeface="微軟正黑體" pitchFamily="34" charset="-120"/>
                          <a:ea typeface="微軟正黑體" pitchFamily="34" charset="-120"/>
                        </a:rPr>
                        <a:t>日</a:t>
                      </a:r>
                      <a:endParaRPr lang="zh-TW" altLang="en-US" sz="1800" dirty="0">
                        <a:latin typeface="微軟正黑體" pitchFamily="34" charset="-120"/>
                        <a:ea typeface="微軟正黑體" pitchFamily="34" charset="-120"/>
                      </a:endParaRPr>
                    </a:p>
                  </a:txBody>
                  <a:tcPr marL="90102" marR="90102" anchor="ctr" horzOverflow="overflow"/>
                </a:tc>
                <a:tc>
                  <a:txBody>
                    <a:bodyPr/>
                    <a:lstStyle/>
                    <a:p>
                      <a:pPr marL="342900" marR="0" lvl="0" indent="-342900" algn="ctr" defTabSz="914400" rtl="0" eaLnBrk="1" fontAlgn="ctr" latinLnBrk="0" hangingPunct="1">
                        <a:lnSpc>
                          <a:spcPct val="100000"/>
                        </a:lnSpc>
                        <a:spcBef>
                          <a:spcPct val="0"/>
                        </a:spcBef>
                        <a:spcAft>
                          <a:spcPct val="0"/>
                        </a:spcAft>
                        <a:buClr>
                          <a:schemeClr val="folHlink"/>
                        </a:buClr>
                        <a:buSzPct val="85000"/>
                        <a:buFontTx/>
                        <a:buNone/>
                        <a:tabLst/>
                        <a:defRPr/>
                      </a:pPr>
                      <a:r>
                        <a:rPr lang="zh-TW" altLang="en-US" sz="1800" dirty="0" smtClean="0">
                          <a:latin typeface="微軟正黑體" pitchFamily="34" charset="-120"/>
                          <a:ea typeface="微軟正黑體" pitchFamily="34" charset="-120"/>
                        </a:rPr>
                        <a:t>工資照給</a:t>
                      </a:r>
                    </a:p>
                  </a:txBody>
                  <a:tcPr marL="90102" marR="90102" anchor="ctr" horzOverflow="overflow"/>
                </a:tc>
              </a:tr>
              <a:tr h="1006006">
                <a:tc>
                  <a:txBody>
                    <a:bodyPr/>
                    <a:lstStyle/>
                    <a:p>
                      <a:pPr algn="ctr"/>
                      <a:r>
                        <a:rPr lang="zh-TW" altLang="en-US" sz="2000" b="1" dirty="0" smtClean="0">
                          <a:effectLst/>
                          <a:latin typeface="微軟正黑體" pitchFamily="34" charset="-120"/>
                          <a:ea typeface="微軟正黑體" pitchFamily="34" charset="-120"/>
                        </a:rPr>
                        <a:t>休假日</a:t>
                      </a:r>
                      <a:endParaRPr lang="zh-TW" altLang="en-US" sz="2000" b="1" dirty="0">
                        <a:effectLst/>
                        <a:latin typeface="微軟正黑體" pitchFamily="34" charset="-120"/>
                        <a:ea typeface="微軟正黑體" pitchFamily="34" charset="-120"/>
                      </a:endParaRPr>
                    </a:p>
                  </a:txBody>
                  <a:tcPr marL="90102" marR="90102" anchor="ctr" horzOverflow="overflow"/>
                </a:tc>
                <a:tc>
                  <a:txBody>
                    <a:bodyPr/>
                    <a:lstStyle/>
                    <a:p>
                      <a:r>
                        <a:rPr lang="zh-TW" altLang="en-US" sz="1800" dirty="0" smtClean="0">
                          <a:latin typeface="微軟正黑體" pitchFamily="34" charset="-120"/>
                          <a:ea typeface="微軟正黑體" pitchFamily="34" charset="-120"/>
                        </a:rPr>
                        <a:t>俗稱國定假日（</a:t>
                      </a:r>
                      <a:r>
                        <a:rPr lang="en-US" altLang="zh-TW" sz="1800" dirty="0" smtClean="0">
                          <a:latin typeface="微軟正黑體" pitchFamily="34" charset="-120"/>
                          <a:ea typeface="微軟正黑體" pitchFamily="34" charset="-120"/>
                        </a:rPr>
                        <a:t>105</a:t>
                      </a:r>
                      <a:r>
                        <a:rPr lang="zh-TW" altLang="en-US" sz="1800" dirty="0" smtClean="0">
                          <a:latin typeface="微軟正黑體" pitchFamily="34" charset="-120"/>
                          <a:ea typeface="微軟正黑體" pitchFamily="34" charset="-120"/>
                        </a:rPr>
                        <a:t>年</a:t>
                      </a:r>
                      <a:r>
                        <a:rPr lang="en-US" altLang="zh-TW" sz="1800" dirty="0" smtClean="0">
                          <a:latin typeface="微軟正黑體" pitchFamily="34" charset="-120"/>
                          <a:ea typeface="微軟正黑體" pitchFamily="34" charset="-120"/>
                        </a:rPr>
                        <a:t>1</a:t>
                      </a:r>
                      <a:r>
                        <a:rPr lang="zh-TW" altLang="en-US" sz="1800" dirty="0" smtClean="0">
                          <a:latin typeface="微軟正黑體" pitchFamily="34" charset="-120"/>
                          <a:ea typeface="微軟正黑體" pitchFamily="34" charset="-120"/>
                        </a:rPr>
                        <a:t>月</a:t>
                      </a:r>
                      <a:r>
                        <a:rPr lang="en-US" altLang="zh-TW" sz="1800" dirty="0" smtClean="0">
                          <a:latin typeface="微軟正黑體" pitchFamily="34" charset="-120"/>
                          <a:ea typeface="微軟正黑體" pitchFamily="34" charset="-120"/>
                        </a:rPr>
                        <a:t>1</a:t>
                      </a:r>
                      <a:r>
                        <a:rPr lang="zh-TW" altLang="en-US" sz="1800" dirty="0" smtClean="0">
                          <a:latin typeface="微軟正黑體" pitchFamily="34" charset="-120"/>
                          <a:ea typeface="微軟正黑體" pitchFamily="34" charset="-120"/>
                        </a:rPr>
                        <a:t>日起，改為</a:t>
                      </a:r>
                      <a:r>
                        <a:rPr lang="en-US" altLang="zh-TW" sz="1800" dirty="0" smtClean="0">
                          <a:latin typeface="微軟正黑體" pitchFamily="34" charset="-120"/>
                          <a:ea typeface="微軟正黑體" pitchFamily="34" charset="-120"/>
                        </a:rPr>
                        <a:t>12</a:t>
                      </a:r>
                      <a:r>
                        <a:rPr lang="zh-TW" altLang="en-US" sz="1800" dirty="0" smtClean="0">
                          <a:latin typeface="微軟正黑體" pitchFamily="34" charset="-120"/>
                          <a:ea typeface="微軟正黑體" pitchFamily="34" charset="-120"/>
                        </a:rPr>
                        <a:t>日）</a:t>
                      </a:r>
                      <a:endParaRPr lang="zh-TW" altLang="en-US" sz="1800" dirty="0">
                        <a:latin typeface="微軟正黑體" pitchFamily="34" charset="-120"/>
                        <a:ea typeface="微軟正黑體" pitchFamily="34" charset="-120"/>
                      </a:endParaRPr>
                    </a:p>
                  </a:txBody>
                  <a:tcPr marL="90102" marR="90102" anchor="ctr" horzOverflow="overflow"/>
                </a:tc>
                <a:tc>
                  <a:txBody>
                    <a:bodyPr/>
                    <a:lstStyle/>
                    <a:p>
                      <a:pPr marL="342900" marR="0" lvl="0" indent="-342900" algn="ctr" defTabSz="914400" rtl="0" eaLnBrk="1" fontAlgn="ctr" latinLnBrk="0" hangingPunct="1">
                        <a:lnSpc>
                          <a:spcPct val="100000"/>
                        </a:lnSpc>
                        <a:spcBef>
                          <a:spcPct val="0"/>
                        </a:spcBef>
                        <a:spcAft>
                          <a:spcPct val="0"/>
                        </a:spcAft>
                        <a:buClr>
                          <a:schemeClr val="folHlink"/>
                        </a:buClr>
                        <a:buSzPct val="85000"/>
                        <a:buFontTx/>
                        <a:buNone/>
                        <a:tabLst/>
                        <a:defRPr/>
                      </a:pPr>
                      <a:r>
                        <a:rPr lang="zh-TW" altLang="en-US" sz="1800" dirty="0" smtClean="0">
                          <a:latin typeface="微軟正黑體" pitchFamily="34" charset="-120"/>
                          <a:ea typeface="微軟正黑體" pitchFamily="34" charset="-120"/>
                        </a:rPr>
                        <a:t>工資照給</a:t>
                      </a:r>
                    </a:p>
                  </a:txBody>
                  <a:tcPr marL="90102" marR="90102" anchor="ctr" horzOverflow="overflow"/>
                </a:tc>
              </a:tr>
            </a:tbl>
          </a:graphicData>
        </a:graphic>
      </p:graphicFrame>
      <p:sp>
        <p:nvSpPr>
          <p:cNvPr id="5" name="投影片編號版面配置區 4"/>
          <p:cNvSpPr>
            <a:spLocks noGrp="1"/>
          </p:cNvSpPr>
          <p:nvPr>
            <p:ph type="sldNum" sz="quarter" idx="12"/>
          </p:nvPr>
        </p:nvSpPr>
        <p:spPr/>
        <p:txBody>
          <a:bodyPr/>
          <a:lstStyle/>
          <a:p>
            <a:pPr>
              <a:defRPr/>
            </a:pPr>
            <a:fld id="{24531CD6-13BA-4304-999F-D086CE62A7E3}" type="slidenum">
              <a:rPr lang="en-US" altLang="zh-TW" smtClean="0"/>
              <a:pPr>
                <a:defRPr/>
              </a:pPr>
              <a:t>76</a:t>
            </a:fld>
            <a:endParaRPr lang="en-US" altLang="zh-TW"/>
          </a:p>
        </p:txBody>
      </p:sp>
    </p:spTree>
    <p:extLst>
      <p:ext uri="{BB962C8B-B14F-4D97-AF65-F5344CB8AC3E}">
        <p14:creationId xmlns:p14="http://schemas.microsoft.com/office/powerpoint/2010/main" val="64002773"/>
      </p:ext>
    </p:extLst>
  </p:cSld>
  <p:clrMapOvr>
    <a:masterClrMapping/>
  </p:clrMapOvr>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latin typeface="微軟正黑體" panose="020B0604030504040204" pitchFamily="34" charset="-120"/>
                <a:ea typeface="微軟正黑體" panose="020B0604030504040204" pitchFamily="34" charset="-120"/>
              </a:rPr>
              <a:t>產檢假、陪產假</a:t>
            </a:r>
          </a:p>
        </p:txBody>
      </p:sp>
      <p:sp>
        <p:nvSpPr>
          <p:cNvPr id="3" name="內容版面配置區 2"/>
          <p:cNvSpPr>
            <a:spLocks noGrp="1"/>
          </p:cNvSpPr>
          <p:nvPr>
            <p:ph idx="1"/>
          </p:nvPr>
        </p:nvSpPr>
        <p:spPr/>
        <p:txBody>
          <a:bodyPr>
            <a:normAutofit/>
          </a:bodyPr>
          <a:lstStyle/>
          <a:p>
            <a:r>
              <a:rPr lang="zh-TW" altLang="en-US" dirty="0">
                <a:latin typeface="微軟正黑體" panose="020B0604030504040204" pitchFamily="34" charset="-120"/>
                <a:ea typeface="微軟正黑體" panose="020B0604030504040204" pitchFamily="34" charset="-120"/>
              </a:rPr>
              <a:t>受僱者妊娠期間，雇主應給予</a:t>
            </a:r>
            <a:r>
              <a:rPr lang="zh-TW" altLang="en-US" b="1" dirty="0">
                <a:latin typeface="微軟正黑體" panose="020B0604030504040204" pitchFamily="34" charset="-120"/>
                <a:ea typeface="微軟正黑體" panose="020B0604030504040204" pitchFamily="34" charset="-120"/>
              </a:rPr>
              <a:t>產檢假</a:t>
            </a:r>
            <a:r>
              <a:rPr lang="en-US" altLang="zh-TW" b="1" dirty="0">
                <a:latin typeface="微軟正黑體" panose="020B0604030504040204" pitchFamily="34" charset="-120"/>
                <a:ea typeface="微軟正黑體" panose="020B0604030504040204" pitchFamily="34" charset="-120"/>
              </a:rPr>
              <a:t>5</a:t>
            </a:r>
            <a:r>
              <a:rPr lang="zh-TW" altLang="en-US" b="1" dirty="0">
                <a:latin typeface="微軟正黑體" panose="020B0604030504040204" pitchFamily="34" charset="-120"/>
                <a:ea typeface="微軟正黑體" panose="020B0604030504040204" pitchFamily="34" charset="-120"/>
              </a:rPr>
              <a:t>日</a:t>
            </a:r>
            <a:r>
              <a:rPr lang="zh-TW" altLang="en-US" b="1" dirty="0" smtClean="0">
                <a:latin typeface="微軟正黑體" panose="020B0604030504040204" pitchFamily="34" charset="-120"/>
                <a:ea typeface="微軟正黑體" panose="020B0604030504040204" pitchFamily="34" charset="-120"/>
              </a:rPr>
              <a:t>。</a:t>
            </a:r>
            <a:endParaRPr lang="en-US" altLang="zh-TW" b="1" dirty="0" smtClean="0">
              <a:latin typeface="微軟正黑體" panose="020B0604030504040204" pitchFamily="34" charset="-120"/>
              <a:ea typeface="微軟正黑體" panose="020B0604030504040204" pitchFamily="34" charset="-120"/>
            </a:endParaRPr>
          </a:p>
          <a:p>
            <a:r>
              <a:rPr lang="zh-TW" altLang="en-US" dirty="0">
                <a:latin typeface="微軟正黑體" panose="020B0604030504040204" pitchFamily="34" charset="-120"/>
                <a:ea typeface="微軟正黑體" panose="020B0604030504040204" pitchFamily="34" charset="-120"/>
              </a:rPr>
              <a:t>產檢假可依受僱者實際需求選擇以「半日」或「小時」為請假單位，擇定後不得變更。</a:t>
            </a:r>
          </a:p>
          <a:p>
            <a:r>
              <a:rPr lang="zh-TW" altLang="en-US" dirty="0">
                <a:latin typeface="微軟正黑體" panose="020B0604030504040204" pitchFamily="34" charset="-120"/>
                <a:ea typeface="微軟正黑體" panose="020B0604030504040204" pitchFamily="34" charset="-120"/>
              </a:rPr>
              <a:t>受僱者於其配偶分娩時，雇主應給予</a:t>
            </a:r>
            <a:r>
              <a:rPr lang="zh-TW" altLang="en-US" b="1" dirty="0">
                <a:latin typeface="微軟正黑體" panose="020B0604030504040204" pitchFamily="34" charset="-120"/>
                <a:ea typeface="微軟正黑體" panose="020B0604030504040204" pitchFamily="34" charset="-120"/>
              </a:rPr>
              <a:t>陪產假</a:t>
            </a:r>
            <a:r>
              <a:rPr lang="en-US" altLang="zh-TW" b="1" dirty="0">
                <a:latin typeface="微軟正黑體" panose="020B0604030504040204" pitchFamily="34" charset="-120"/>
                <a:ea typeface="微軟正黑體" panose="020B0604030504040204" pitchFamily="34" charset="-120"/>
              </a:rPr>
              <a:t>5</a:t>
            </a:r>
            <a:r>
              <a:rPr lang="zh-TW" altLang="en-US" b="1" dirty="0">
                <a:latin typeface="微軟正黑體" panose="020B0604030504040204" pitchFamily="34" charset="-120"/>
                <a:ea typeface="微軟正黑體" panose="020B0604030504040204" pitchFamily="34" charset="-120"/>
              </a:rPr>
              <a:t>日</a:t>
            </a:r>
            <a:r>
              <a:rPr lang="zh-TW" altLang="en-US" b="1" dirty="0" smtClean="0">
                <a:latin typeface="微軟正黑體" panose="020B0604030504040204" pitchFamily="34" charset="-120"/>
                <a:ea typeface="微軟正黑體" panose="020B0604030504040204" pitchFamily="34" charset="-120"/>
              </a:rPr>
              <a:t>。</a:t>
            </a:r>
            <a:endParaRPr lang="en-US" altLang="zh-TW" b="1" dirty="0" smtClean="0">
              <a:latin typeface="微軟正黑體" panose="020B0604030504040204" pitchFamily="34" charset="-120"/>
              <a:ea typeface="微軟正黑體" panose="020B0604030504040204" pitchFamily="34" charset="-120"/>
            </a:endParaRPr>
          </a:p>
          <a:p>
            <a:r>
              <a:rPr lang="zh-TW" altLang="en-US" dirty="0">
                <a:latin typeface="微軟正黑體" panose="020B0604030504040204" pitchFamily="34" charset="-120"/>
                <a:ea typeface="微軟正黑體" panose="020B0604030504040204" pitchFamily="34" charset="-120"/>
              </a:rPr>
              <a:t>陪產假</a:t>
            </a:r>
            <a:r>
              <a:rPr lang="en-US" altLang="zh-TW" dirty="0">
                <a:latin typeface="微軟正黑體" panose="020B0604030504040204" pitchFamily="34" charset="-120"/>
                <a:ea typeface="微軟正黑體" panose="020B0604030504040204" pitchFamily="34" charset="-120"/>
              </a:rPr>
              <a:t>5</a:t>
            </a:r>
            <a:r>
              <a:rPr lang="zh-TW" altLang="en-US" dirty="0">
                <a:latin typeface="微軟正黑體" panose="020B0604030504040204" pitchFamily="34" charset="-120"/>
                <a:ea typeface="微軟正黑體" panose="020B0604030504040204" pitchFamily="34" charset="-120"/>
              </a:rPr>
              <a:t>日，受僱者應於配偶分娩之當日及其前後合計</a:t>
            </a:r>
            <a:r>
              <a:rPr lang="en-US" altLang="zh-TW" dirty="0">
                <a:latin typeface="微軟正黑體" panose="020B0604030504040204" pitchFamily="34" charset="-120"/>
                <a:ea typeface="微軟正黑體" panose="020B0604030504040204" pitchFamily="34" charset="-120"/>
              </a:rPr>
              <a:t>15</a:t>
            </a:r>
            <a:r>
              <a:rPr lang="zh-TW" altLang="en-US" dirty="0">
                <a:latin typeface="微軟正黑體" panose="020B0604030504040204" pitchFamily="34" charset="-120"/>
                <a:ea typeface="微軟正黑體" panose="020B0604030504040204" pitchFamily="34" charset="-120"/>
              </a:rPr>
              <a:t>日期間內，擇其中之</a:t>
            </a:r>
            <a:r>
              <a:rPr lang="en-US" altLang="zh-TW" dirty="0">
                <a:latin typeface="微軟正黑體" panose="020B0604030504040204" pitchFamily="34" charset="-120"/>
                <a:ea typeface="微軟正黑體" panose="020B0604030504040204" pitchFamily="34" charset="-120"/>
              </a:rPr>
              <a:t>5</a:t>
            </a:r>
            <a:r>
              <a:rPr lang="zh-TW" altLang="en-US" dirty="0">
                <a:latin typeface="微軟正黑體" panose="020B0604030504040204" pitchFamily="34" charset="-120"/>
                <a:ea typeface="微軟正黑體" panose="020B0604030504040204" pitchFamily="34" charset="-120"/>
              </a:rPr>
              <a:t>日請假。</a:t>
            </a:r>
          </a:p>
          <a:p>
            <a:r>
              <a:rPr lang="zh-TW" altLang="en-US" dirty="0" smtClean="0">
                <a:latin typeface="微軟正黑體" panose="020B0604030504040204" pitchFamily="34" charset="-120"/>
                <a:ea typeface="微軟正黑體" panose="020B0604030504040204" pitchFamily="34" charset="-120"/>
              </a:rPr>
              <a:t>產檢</a:t>
            </a:r>
            <a:r>
              <a:rPr lang="zh-TW" altLang="en-US" dirty="0">
                <a:latin typeface="微軟正黑體" panose="020B0604030504040204" pitchFamily="34" charset="-120"/>
                <a:ea typeface="微軟正黑體" panose="020B0604030504040204" pitchFamily="34" charset="-120"/>
              </a:rPr>
              <a:t>假及陪產假期間，薪資照給。</a:t>
            </a:r>
          </a:p>
          <a:p>
            <a:pPr marL="0" indent="0">
              <a:buNone/>
            </a:pPr>
            <a:endParaRPr lang="zh-TW" altLang="en-US" dirty="0"/>
          </a:p>
        </p:txBody>
      </p:sp>
    </p:spTree>
    <p:extLst>
      <p:ext uri="{BB962C8B-B14F-4D97-AF65-F5344CB8AC3E}">
        <p14:creationId xmlns:p14="http://schemas.microsoft.com/office/powerpoint/2010/main" val="3549263595"/>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latin typeface="微軟正黑體" panose="020B0604030504040204" pitchFamily="34" charset="-120"/>
                <a:ea typeface="微軟正黑體" panose="020B0604030504040204" pitchFamily="34" charset="-120"/>
              </a:rPr>
              <a:t>生理假、家庭照顧假</a:t>
            </a:r>
          </a:p>
        </p:txBody>
      </p:sp>
      <p:sp>
        <p:nvSpPr>
          <p:cNvPr id="3" name="內容版面配置區 2"/>
          <p:cNvSpPr>
            <a:spLocks noGrp="1"/>
          </p:cNvSpPr>
          <p:nvPr>
            <p:ph idx="1"/>
          </p:nvPr>
        </p:nvSpPr>
        <p:spPr/>
        <p:txBody>
          <a:bodyPr>
            <a:normAutofit fontScale="92500" lnSpcReduction="10000"/>
          </a:bodyPr>
          <a:lstStyle/>
          <a:p>
            <a:r>
              <a:rPr lang="zh-TW" altLang="en-US" dirty="0">
                <a:latin typeface="微軟正黑體" panose="020B0604030504040204" pitchFamily="34" charset="-120"/>
                <a:ea typeface="微軟正黑體" panose="020B0604030504040204" pitchFamily="34" charset="-120"/>
              </a:rPr>
              <a:t>生理假：每個月得請</a:t>
            </a:r>
            <a:r>
              <a:rPr lang="en-US" altLang="zh-TW" dirty="0">
                <a:latin typeface="微軟正黑體" panose="020B0604030504040204" pitchFamily="34" charset="-120"/>
                <a:ea typeface="微軟正黑體" panose="020B0604030504040204" pitchFamily="34" charset="-120"/>
              </a:rPr>
              <a:t>1</a:t>
            </a:r>
            <a:r>
              <a:rPr lang="zh-TW" altLang="en-US" dirty="0">
                <a:latin typeface="微軟正黑體" panose="020B0604030504040204" pitchFamily="34" charset="-120"/>
                <a:ea typeface="微軟正黑體" panose="020B0604030504040204" pitchFamily="34" charset="-120"/>
              </a:rPr>
              <a:t>日，全年請假日數未逾</a:t>
            </a:r>
            <a:r>
              <a:rPr lang="en-US" altLang="zh-TW" dirty="0">
                <a:latin typeface="微軟正黑體" panose="020B0604030504040204" pitchFamily="34" charset="-120"/>
                <a:ea typeface="微軟正黑體" panose="020B0604030504040204" pitchFamily="34" charset="-120"/>
              </a:rPr>
              <a:t>3</a:t>
            </a:r>
            <a:r>
              <a:rPr lang="zh-TW" altLang="en-US" dirty="0">
                <a:latin typeface="微軟正黑體" panose="020B0604030504040204" pitchFamily="34" charset="-120"/>
                <a:ea typeface="微軟正黑體" panose="020B0604030504040204" pitchFamily="34" charset="-120"/>
              </a:rPr>
              <a:t>日，不併入病假計算，其餘日數併入病假計算。併入及不併入病假之生理假薪資，減半發給。</a:t>
            </a:r>
          </a:p>
          <a:p>
            <a:r>
              <a:rPr lang="zh-TW" altLang="en-US" dirty="0">
                <a:latin typeface="微軟正黑體" panose="020B0604030504040204" pitchFamily="34" charset="-120"/>
                <a:ea typeface="微軟正黑體" panose="020B0604030504040204" pitchFamily="34" charset="-120"/>
              </a:rPr>
              <a:t>家庭照顧假：家庭成員預防接種、發生嚴重之疾病或其他重大事故須親自照顧時，得請家庭照顧假；其請假日數併入事假計算，全年以</a:t>
            </a:r>
            <a:r>
              <a:rPr lang="en-US" altLang="zh-TW" dirty="0">
                <a:latin typeface="微軟正黑體" panose="020B0604030504040204" pitchFamily="34" charset="-120"/>
                <a:ea typeface="微軟正黑體" panose="020B0604030504040204" pitchFamily="34" charset="-120"/>
              </a:rPr>
              <a:t>7</a:t>
            </a:r>
            <a:r>
              <a:rPr lang="zh-TW" altLang="en-US" dirty="0">
                <a:latin typeface="微軟正黑體" panose="020B0604030504040204" pitchFamily="34" charset="-120"/>
                <a:ea typeface="微軟正黑體" panose="020B0604030504040204" pitchFamily="34" charset="-120"/>
              </a:rPr>
              <a:t>日為限。家庭照顧假薪資之計算，依各該事假規定辦理</a:t>
            </a:r>
            <a:r>
              <a:rPr lang="zh-TW" altLang="en-US" dirty="0" smtClean="0">
                <a:latin typeface="微軟正黑體" panose="020B0604030504040204" pitchFamily="34" charset="-120"/>
                <a:ea typeface="微軟正黑體" panose="020B0604030504040204" pitchFamily="34" charset="-120"/>
              </a:rPr>
              <a:t>。</a:t>
            </a:r>
            <a:endParaRPr lang="en-US" altLang="zh-TW" dirty="0" smtClean="0">
              <a:latin typeface="微軟正黑體" panose="020B0604030504040204" pitchFamily="34" charset="-120"/>
              <a:ea typeface="微軟正黑體" panose="020B0604030504040204" pitchFamily="34" charset="-120"/>
            </a:endParaRPr>
          </a:p>
          <a:p>
            <a:r>
              <a:rPr lang="zh-TW" altLang="en-US" dirty="0" smtClean="0">
                <a:latin typeface="微軟正黑體" panose="020B0604030504040204" pitchFamily="34" charset="-120"/>
                <a:ea typeface="微軟正黑體" panose="020B0604030504040204" pitchFamily="34" charset="-120"/>
              </a:rPr>
              <a:t>雇主</a:t>
            </a:r>
            <a:r>
              <a:rPr lang="zh-TW" altLang="en-US" dirty="0">
                <a:latin typeface="微軟正黑體" panose="020B0604030504040204" pitchFamily="34" charset="-120"/>
                <a:ea typeface="微軟正黑體" panose="020B0604030504040204" pitchFamily="34" charset="-120"/>
              </a:rPr>
              <a:t>不得因受僱者請家庭照顧假而視為缺勤而影響其全勤獎金、考績，此為事假與家庭照顧假不同之處。</a:t>
            </a:r>
            <a:endParaRPr lang="en-US" altLang="zh-TW" dirty="0" smtClean="0">
              <a:latin typeface="微軟正黑體" panose="020B0604030504040204" pitchFamily="34" charset="-120"/>
              <a:ea typeface="微軟正黑體" panose="020B0604030504040204" pitchFamily="34" charset="-120"/>
            </a:endParaRPr>
          </a:p>
          <a:p>
            <a:endParaRPr lang="zh-TW" altLang="en-US" dirty="0">
              <a:latin typeface="微軟正黑體" panose="020B0604030504040204" pitchFamily="34" charset="-120"/>
              <a:ea typeface="微軟正黑體" panose="020B0604030504040204" pitchFamily="34" charset="-120"/>
            </a:endParaRPr>
          </a:p>
          <a:p>
            <a:endParaRPr lang="zh-TW" altLang="en-US" dirty="0"/>
          </a:p>
        </p:txBody>
      </p:sp>
    </p:spTree>
    <p:extLst>
      <p:ext uri="{BB962C8B-B14F-4D97-AF65-F5344CB8AC3E}">
        <p14:creationId xmlns:p14="http://schemas.microsoft.com/office/powerpoint/2010/main" val="1247236968"/>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3"/>
          <p:cNvSpPr>
            <a:spLocks noGrp="1" noRot="1" noChangeArrowheads="1"/>
          </p:cNvSpPr>
          <p:nvPr>
            <p:ph idx="1"/>
          </p:nvPr>
        </p:nvSpPr>
        <p:spPr>
          <a:xfrm>
            <a:off x="990600" y="1524000"/>
            <a:ext cx="7848600" cy="4943475"/>
          </a:xfrm>
        </p:spPr>
        <p:txBody>
          <a:bodyPr>
            <a:normAutofit/>
          </a:bodyPr>
          <a:lstStyle/>
          <a:p>
            <a:r>
              <a:rPr lang="zh-TW" altLang="en-US" sz="2400" dirty="0" smtClean="0">
                <a:latin typeface="微軟正黑體" pitchFamily="34" charset="-120"/>
                <a:ea typeface="微軟正黑體" pitchFamily="34" charset="-120"/>
              </a:rPr>
              <a:t>勞動部</a:t>
            </a:r>
            <a:r>
              <a:rPr lang="en-US" altLang="zh-TW" sz="2400" dirty="0" smtClean="0">
                <a:latin typeface="微軟正黑體" pitchFamily="34" charset="-120"/>
                <a:ea typeface="微軟正黑體" pitchFamily="34" charset="-120"/>
              </a:rPr>
              <a:t>104</a:t>
            </a:r>
            <a:r>
              <a:rPr lang="zh-TW" altLang="en-US" sz="2400" dirty="0" smtClean="0">
                <a:latin typeface="微軟正黑體" pitchFamily="34" charset="-120"/>
                <a:ea typeface="微軟正黑體" pitchFamily="34" charset="-120"/>
              </a:rPr>
              <a:t>年</a:t>
            </a:r>
            <a:r>
              <a:rPr lang="en-US" altLang="zh-TW" sz="2400" dirty="0" smtClean="0">
                <a:latin typeface="微軟正黑體" pitchFamily="34" charset="-120"/>
                <a:ea typeface="微軟正黑體" pitchFamily="34" charset="-120"/>
              </a:rPr>
              <a:t>10</a:t>
            </a:r>
            <a:r>
              <a:rPr lang="zh-TW" altLang="en-US" sz="2400" dirty="0" smtClean="0">
                <a:latin typeface="微軟正黑體" pitchFamily="34" charset="-120"/>
                <a:ea typeface="微軟正黑體" pitchFamily="34" charset="-120"/>
              </a:rPr>
              <a:t>月</a:t>
            </a:r>
            <a:r>
              <a:rPr lang="en-US" altLang="zh-TW" sz="2400" dirty="0" smtClean="0">
                <a:latin typeface="微軟正黑體" pitchFamily="34" charset="-120"/>
                <a:ea typeface="微軟正黑體" pitchFamily="34" charset="-120"/>
              </a:rPr>
              <a:t>7</a:t>
            </a:r>
            <a:r>
              <a:rPr lang="zh-TW" altLang="en-US" sz="2400" dirty="0" smtClean="0">
                <a:latin typeface="微軟正黑體" pitchFamily="34" charset="-120"/>
                <a:ea typeface="微軟正黑體" pitchFamily="34" charset="-120"/>
              </a:rPr>
              <a:t>日發布勞動</a:t>
            </a:r>
            <a:r>
              <a:rPr lang="en-US" altLang="zh-TW" sz="2400" dirty="0" smtClean="0">
                <a:latin typeface="微軟正黑體" pitchFamily="34" charset="-120"/>
                <a:ea typeface="微軟正黑體" pitchFamily="34" charset="-120"/>
              </a:rPr>
              <a:t>3</a:t>
            </a:r>
            <a:r>
              <a:rPr lang="zh-TW" altLang="en-US" sz="2400" dirty="0" smtClean="0">
                <a:latin typeface="微軟正黑體" pitchFamily="34" charset="-120"/>
                <a:ea typeface="微軟正黑體" pitchFamily="34" charset="-120"/>
              </a:rPr>
              <a:t>字第</a:t>
            </a:r>
            <a:r>
              <a:rPr lang="en-US" altLang="zh-TW" sz="2400" dirty="0" smtClean="0">
                <a:latin typeface="微軟正黑體" pitchFamily="34" charset="-120"/>
                <a:ea typeface="微軟正黑體" pitchFamily="34" charset="-120"/>
              </a:rPr>
              <a:t>1040130270</a:t>
            </a:r>
            <a:r>
              <a:rPr lang="zh-TW" altLang="en-US" sz="2400" dirty="0" smtClean="0">
                <a:latin typeface="微軟正黑體" pitchFamily="34" charset="-120"/>
                <a:ea typeface="微軟正黑體" pitchFamily="34" charset="-120"/>
              </a:rPr>
              <a:t>號令釋，勞工之婚假可自結婚之日前</a:t>
            </a:r>
            <a:r>
              <a:rPr lang="en-US" altLang="zh-TW" sz="2400" dirty="0" smtClean="0">
                <a:latin typeface="微軟正黑體" pitchFamily="34" charset="-120"/>
                <a:ea typeface="微軟正黑體" pitchFamily="34" charset="-120"/>
              </a:rPr>
              <a:t>10</a:t>
            </a:r>
            <a:r>
              <a:rPr lang="zh-TW" altLang="en-US" sz="2400" dirty="0" smtClean="0">
                <a:latin typeface="微軟正黑體" pitchFamily="34" charset="-120"/>
                <a:ea typeface="微軟正黑體" pitchFamily="34" charset="-120"/>
              </a:rPr>
              <a:t>日起</a:t>
            </a:r>
            <a:r>
              <a:rPr lang="en-US" altLang="zh-TW" sz="2400" dirty="0" smtClean="0">
                <a:latin typeface="微軟正黑體" pitchFamily="34" charset="-120"/>
                <a:ea typeface="微軟正黑體" pitchFamily="34" charset="-120"/>
              </a:rPr>
              <a:t>3</a:t>
            </a:r>
            <a:r>
              <a:rPr lang="zh-TW" altLang="en-US" sz="2400" dirty="0" smtClean="0">
                <a:latin typeface="微軟正黑體" pitchFamily="34" charset="-120"/>
                <a:ea typeface="微軟正黑體" pitchFamily="34" charset="-120"/>
              </a:rPr>
              <a:t>個月內請休。但經雇主同意者，得於</a:t>
            </a:r>
            <a:r>
              <a:rPr lang="en-US" altLang="zh-TW" sz="2400" dirty="0" smtClean="0">
                <a:latin typeface="微軟正黑體" pitchFamily="34" charset="-120"/>
                <a:ea typeface="微軟正黑體" pitchFamily="34" charset="-120"/>
              </a:rPr>
              <a:t>1</a:t>
            </a:r>
            <a:r>
              <a:rPr lang="zh-TW" altLang="en-US" sz="2400" dirty="0" smtClean="0">
                <a:latin typeface="微軟正黑體" pitchFamily="34" charset="-120"/>
                <a:ea typeface="微軟正黑體" pitchFamily="34" charset="-120"/>
              </a:rPr>
              <a:t>年內請畢，即日起生效。</a:t>
            </a:r>
          </a:p>
          <a:p>
            <a:r>
              <a:rPr lang="zh-TW" altLang="en-US" sz="2400" dirty="0" smtClean="0">
                <a:latin typeface="微軟正黑體" pitchFamily="34" charset="-120"/>
                <a:ea typeface="微軟正黑體" pitchFamily="34" charset="-120"/>
              </a:rPr>
              <a:t>舉例說明，勞工如欲於</a:t>
            </a:r>
            <a:r>
              <a:rPr lang="en-US" altLang="zh-TW" sz="2400" u="sng" dirty="0" smtClean="0">
                <a:solidFill>
                  <a:schemeClr val="accent5">
                    <a:lumMod val="50000"/>
                  </a:schemeClr>
                </a:solidFill>
                <a:latin typeface="微軟正黑體" pitchFamily="34" charset="-120"/>
                <a:ea typeface="微軟正黑體" pitchFamily="34" charset="-120"/>
              </a:rPr>
              <a:t>104</a:t>
            </a:r>
            <a:r>
              <a:rPr lang="zh-TW" altLang="en-US" sz="2400" u="sng" dirty="0" smtClean="0">
                <a:solidFill>
                  <a:schemeClr val="accent5">
                    <a:lumMod val="50000"/>
                  </a:schemeClr>
                </a:solidFill>
                <a:latin typeface="微軟正黑體" pitchFamily="34" charset="-120"/>
                <a:ea typeface="微軟正黑體" pitchFamily="34" charset="-120"/>
              </a:rPr>
              <a:t>年</a:t>
            </a:r>
            <a:r>
              <a:rPr lang="en-US" altLang="zh-TW" sz="2400" u="sng" dirty="0" smtClean="0">
                <a:solidFill>
                  <a:schemeClr val="accent5">
                    <a:lumMod val="50000"/>
                  </a:schemeClr>
                </a:solidFill>
                <a:latin typeface="微軟正黑體" pitchFamily="34" charset="-120"/>
                <a:ea typeface="微軟正黑體" pitchFamily="34" charset="-120"/>
              </a:rPr>
              <a:t>10</a:t>
            </a:r>
            <a:r>
              <a:rPr lang="zh-TW" altLang="en-US" sz="2400" u="sng" dirty="0" smtClean="0">
                <a:solidFill>
                  <a:schemeClr val="accent5">
                    <a:lumMod val="50000"/>
                  </a:schemeClr>
                </a:solidFill>
                <a:latin typeface="微軟正黑體" pitchFamily="34" charset="-120"/>
                <a:ea typeface="微軟正黑體" pitchFamily="34" charset="-120"/>
              </a:rPr>
              <a:t>月</a:t>
            </a:r>
            <a:r>
              <a:rPr lang="en-US" altLang="zh-TW" sz="2400" u="sng" dirty="0" smtClean="0">
                <a:solidFill>
                  <a:schemeClr val="accent5">
                    <a:lumMod val="50000"/>
                  </a:schemeClr>
                </a:solidFill>
                <a:latin typeface="微軟正黑體" pitchFamily="34" charset="-120"/>
                <a:ea typeface="微軟正黑體" pitchFamily="34" charset="-120"/>
              </a:rPr>
              <a:t>18</a:t>
            </a:r>
            <a:r>
              <a:rPr lang="zh-TW" altLang="en-US" sz="2400" u="sng" dirty="0" smtClean="0">
                <a:solidFill>
                  <a:schemeClr val="accent5">
                    <a:lumMod val="50000"/>
                  </a:schemeClr>
                </a:solidFill>
                <a:latin typeface="微軟正黑體" pitchFamily="34" charset="-120"/>
                <a:ea typeface="微軟正黑體" pitchFamily="34" charset="-120"/>
              </a:rPr>
              <a:t>日登記結婚</a:t>
            </a:r>
            <a:r>
              <a:rPr lang="zh-TW" altLang="en-US" sz="2400" dirty="0" smtClean="0">
                <a:latin typeface="微軟正黑體" pitchFamily="34" charset="-120"/>
                <a:ea typeface="微軟正黑體" pitchFamily="34" charset="-120"/>
              </a:rPr>
              <a:t>，自 </a:t>
            </a:r>
            <a:r>
              <a:rPr lang="en-US" altLang="zh-TW" sz="2400" dirty="0" smtClean="0">
                <a:latin typeface="微軟正黑體" pitchFamily="34" charset="-120"/>
                <a:ea typeface="微軟正黑體" pitchFamily="34" charset="-120"/>
              </a:rPr>
              <a:t>10</a:t>
            </a:r>
            <a:r>
              <a:rPr lang="zh-TW" altLang="en-US" sz="2400" dirty="0" smtClean="0">
                <a:latin typeface="微軟正黑體" pitchFamily="34" charset="-120"/>
                <a:ea typeface="微軟正黑體" pitchFamily="34" charset="-120"/>
              </a:rPr>
              <a:t>月</a:t>
            </a:r>
            <a:r>
              <a:rPr lang="en-US" altLang="zh-TW" sz="2400" dirty="0" smtClean="0">
                <a:latin typeface="微軟正黑體" pitchFamily="34" charset="-120"/>
                <a:ea typeface="微軟正黑體" pitchFamily="34" charset="-120"/>
              </a:rPr>
              <a:t>8</a:t>
            </a:r>
            <a:r>
              <a:rPr lang="zh-TW" altLang="en-US" sz="2400" dirty="0" smtClean="0">
                <a:latin typeface="微軟正黑體" pitchFamily="34" charset="-120"/>
                <a:ea typeface="微軟正黑體" pitchFamily="34" charset="-120"/>
              </a:rPr>
              <a:t>日起</a:t>
            </a:r>
            <a:r>
              <a:rPr lang="en-US" altLang="zh-TW" sz="2400" dirty="0" smtClean="0">
                <a:latin typeface="微軟正黑體" pitchFamily="34" charset="-120"/>
                <a:ea typeface="微軟正黑體" pitchFamily="34" charset="-120"/>
              </a:rPr>
              <a:t>3</a:t>
            </a:r>
            <a:r>
              <a:rPr lang="zh-TW" altLang="en-US" sz="2400" dirty="0" smtClean="0">
                <a:latin typeface="微軟正黑體" pitchFamily="34" charset="-120"/>
                <a:ea typeface="微軟正黑體" pitchFamily="34" charset="-120"/>
              </a:rPr>
              <a:t>個月內</a:t>
            </a:r>
            <a:r>
              <a:rPr lang="en-US" altLang="zh-TW" sz="2400" dirty="0" smtClean="0">
                <a:latin typeface="微軟正黑體" pitchFamily="34" charset="-120"/>
                <a:ea typeface="微軟正黑體" pitchFamily="34" charset="-120"/>
              </a:rPr>
              <a:t>(</a:t>
            </a:r>
            <a:r>
              <a:rPr lang="zh-TW" altLang="en-US" sz="2400" dirty="0" smtClean="0">
                <a:latin typeface="微軟正黑體" pitchFamily="34" charset="-120"/>
                <a:ea typeface="微軟正黑體" pitchFamily="34" charset="-120"/>
              </a:rPr>
              <a:t>即</a:t>
            </a:r>
            <a:r>
              <a:rPr lang="en-US" altLang="zh-TW" sz="2400" dirty="0" smtClean="0">
                <a:latin typeface="微軟正黑體" pitchFamily="34" charset="-120"/>
                <a:ea typeface="微軟正黑體" pitchFamily="34" charset="-120"/>
              </a:rPr>
              <a:t>105</a:t>
            </a:r>
            <a:r>
              <a:rPr lang="zh-TW" altLang="en-US" sz="2400" dirty="0" smtClean="0">
                <a:latin typeface="微軟正黑體" pitchFamily="34" charset="-120"/>
                <a:ea typeface="微軟正黑體" pitchFamily="34" charset="-120"/>
              </a:rPr>
              <a:t>年</a:t>
            </a:r>
            <a:r>
              <a:rPr lang="en-US" altLang="zh-TW" sz="2400" dirty="0" smtClean="0">
                <a:latin typeface="微軟正黑體" pitchFamily="34" charset="-120"/>
                <a:ea typeface="微軟正黑體" pitchFamily="34" charset="-120"/>
              </a:rPr>
              <a:t>1</a:t>
            </a:r>
            <a:r>
              <a:rPr lang="zh-TW" altLang="en-US" sz="2400" dirty="0" smtClean="0">
                <a:latin typeface="微軟正黑體" pitchFamily="34" charset="-120"/>
                <a:ea typeface="微軟正黑體" pitchFamily="34" charset="-120"/>
              </a:rPr>
              <a:t>月</a:t>
            </a:r>
            <a:r>
              <a:rPr lang="en-US" altLang="zh-TW" sz="2400" dirty="0" smtClean="0">
                <a:latin typeface="微軟正黑體" pitchFamily="34" charset="-120"/>
                <a:ea typeface="微軟正黑體" pitchFamily="34" charset="-120"/>
              </a:rPr>
              <a:t>7</a:t>
            </a:r>
            <a:r>
              <a:rPr lang="zh-TW" altLang="en-US" sz="2400" dirty="0" smtClean="0">
                <a:latin typeface="微軟正黑體" pitchFamily="34" charset="-120"/>
                <a:ea typeface="微軟正黑體" pitchFamily="34" charset="-120"/>
              </a:rPr>
              <a:t>日前</a:t>
            </a:r>
            <a:r>
              <a:rPr lang="en-US" altLang="zh-TW" sz="2400" dirty="0" smtClean="0">
                <a:latin typeface="微軟正黑體" pitchFamily="34" charset="-120"/>
                <a:ea typeface="微軟正黑體" pitchFamily="34" charset="-120"/>
              </a:rPr>
              <a:t>)</a:t>
            </a:r>
            <a:r>
              <a:rPr lang="zh-TW" altLang="en-US" sz="2400" dirty="0" smtClean="0">
                <a:latin typeface="微軟正黑體" pitchFamily="34" charset="-120"/>
                <a:ea typeface="微軟正黑體" pitchFamily="34" charset="-120"/>
              </a:rPr>
              <a:t>均可請休婚假，但經雇主同意者得於</a:t>
            </a:r>
            <a:r>
              <a:rPr lang="en-US" altLang="zh-TW" sz="2400" dirty="0" smtClean="0">
                <a:latin typeface="微軟正黑體" pitchFamily="34" charset="-120"/>
                <a:ea typeface="微軟正黑體" pitchFamily="34" charset="-120"/>
              </a:rPr>
              <a:t>105</a:t>
            </a:r>
            <a:r>
              <a:rPr lang="zh-TW" altLang="en-US" sz="2400" dirty="0" smtClean="0">
                <a:latin typeface="微軟正黑體" pitchFamily="34" charset="-120"/>
                <a:ea typeface="微軟正黑體" pitchFamily="34" charset="-120"/>
              </a:rPr>
              <a:t>年</a:t>
            </a:r>
            <a:r>
              <a:rPr lang="en-US" altLang="zh-TW" sz="2400" dirty="0" smtClean="0">
                <a:latin typeface="微軟正黑體" pitchFamily="34" charset="-120"/>
                <a:ea typeface="微軟正黑體" pitchFamily="34" charset="-120"/>
              </a:rPr>
              <a:t>10</a:t>
            </a:r>
            <a:r>
              <a:rPr lang="zh-TW" altLang="en-US" sz="2400" dirty="0" smtClean="0">
                <a:latin typeface="微軟正黑體" pitchFamily="34" charset="-120"/>
                <a:ea typeface="微軟正黑體" pitchFamily="34" charset="-120"/>
              </a:rPr>
              <a:t>月</a:t>
            </a:r>
            <a:r>
              <a:rPr lang="en-US" altLang="zh-TW" sz="2400" dirty="0" smtClean="0">
                <a:latin typeface="微軟正黑體" pitchFamily="34" charset="-120"/>
                <a:ea typeface="微軟正黑體" pitchFamily="34" charset="-120"/>
              </a:rPr>
              <a:t>7</a:t>
            </a:r>
            <a:r>
              <a:rPr lang="zh-TW" altLang="en-US" sz="2400" dirty="0" smtClean="0">
                <a:latin typeface="微軟正黑體" pitchFamily="34" charset="-120"/>
                <a:ea typeface="微軟正黑體" pitchFamily="34" charset="-120"/>
              </a:rPr>
              <a:t>日前請畢。</a:t>
            </a:r>
            <a:endParaRPr lang="en-US" altLang="zh-TW" sz="2400" dirty="0" smtClean="0">
              <a:latin typeface="微軟正黑體" pitchFamily="34" charset="-120"/>
              <a:ea typeface="微軟正黑體" pitchFamily="34" charset="-120"/>
            </a:endParaRPr>
          </a:p>
          <a:p>
            <a:r>
              <a:rPr lang="zh-TW" altLang="en-US" sz="2400" dirty="0" smtClean="0">
                <a:latin typeface="微軟正黑體" pitchFamily="34" charset="-120"/>
                <a:ea typeface="微軟正黑體" pitchFamily="34" charset="-120"/>
              </a:rPr>
              <a:t>舉例說明，勞工如已於</a:t>
            </a:r>
            <a:r>
              <a:rPr lang="en-US" altLang="zh-TW" sz="2400" u="sng" dirty="0" smtClean="0">
                <a:solidFill>
                  <a:schemeClr val="accent5">
                    <a:lumMod val="50000"/>
                  </a:schemeClr>
                </a:solidFill>
                <a:latin typeface="微軟正黑體" pitchFamily="34" charset="-120"/>
                <a:ea typeface="微軟正黑體" pitchFamily="34" charset="-120"/>
              </a:rPr>
              <a:t>104</a:t>
            </a:r>
            <a:r>
              <a:rPr lang="zh-TW" altLang="en-US" sz="2400" u="sng" dirty="0" smtClean="0">
                <a:solidFill>
                  <a:schemeClr val="accent5">
                    <a:lumMod val="50000"/>
                  </a:schemeClr>
                </a:solidFill>
                <a:latin typeface="微軟正黑體" pitchFamily="34" charset="-120"/>
                <a:ea typeface="微軟正黑體" pitchFamily="34" charset="-120"/>
              </a:rPr>
              <a:t>年</a:t>
            </a:r>
            <a:r>
              <a:rPr lang="en-US" altLang="zh-TW" sz="2400" u="sng" dirty="0" smtClean="0">
                <a:solidFill>
                  <a:schemeClr val="accent5">
                    <a:lumMod val="50000"/>
                  </a:schemeClr>
                </a:solidFill>
                <a:latin typeface="微軟正黑體" pitchFamily="34" charset="-120"/>
                <a:ea typeface="微軟正黑體" pitchFamily="34" charset="-120"/>
              </a:rPr>
              <a:t>10</a:t>
            </a:r>
            <a:r>
              <a:rPr lang="zh-TW" altLang="en-US" sz="2400" u="sng" dirty="0" smtClean="0">
                <a:solidFill>
                  <a:schemeClr val="accent5">
                    <a:lumMod val="50000"/>
                  </a:schemeClr>
                </a:solidFill>
                <a:latin typeface="微軟正黑體" pitchFamily="34" charset="-120"/>
                <a:ea typeface="微軟正黑體" pitchFamily="34" charset="-120"/>
              </a:rPr>
              <a:t>月</a:t>
            </a:r>
            <a:r>
              <a:rPr lang="en-US" altLang="zh-TW" sz="2400" u="sng" dirty="0" smtClean="0">
                <a:solidFill>
                  <a:schemeClr val="accent5">
                    <a:lumMod val="50000"/>
                  </a:schemeClr>
                </a:solidFill>
                <a:latin typeface="微軟正黑體" pitchFamily="34" charset="-120"/>
                <a:ea typeface="微軟正黑體" pitchFamily="34" charset="-120"/>
              </a:rPr>
              <a:t>5</a:t>
            </a:r>
            <a:r>
              <a:rPr lang="zh-TW" altLang="en-US" sz="2400" u="sng" dirty="0" smtClean="0">
                <a:solidFill>
                  <a:schemeClr val="accent5">
                    <a:lumMod val="50000"/>
                  </a:schemeClr>
                </a:solidFill>
                <a:latin typeface="微軟正黑體" pitchFamily="34" charset="-120"/>
                <a:ea typeface="微軟正黑體" pitchFamily="34" charset="-120"/>
              </a:rPr>
              <a:t>日登記結婚</a:t>
            </a:r>
            <a:r>
              <a:rPr lang="zh-TW" altLang="en-US" sz="2400" dirty="0" smtClean="0">
                <a:latin typeface="微軟正黑體" pitchFamily="34" charset="-120"/>
                <a:ea typeface="微軟正黑體" pitchFamily="34" charset="-120"/>
              </a:rPr>
              <a:t>，依原規定至</a:t>
            </a:r>
            <a:r>
              <a:rPr lang="en-US" altLang="zh-TW" sz="2400" dirty="0" smtClean="0">
                <a:latin typeface="微軟正黑體" pitchFamily="34" charset="-120"/>
                <a:ea typeface="微軟正黑體" pitchFamily="34" charset="-120"/>
              </a:rPr>
              <a:t>10</a:t>
            </a:r>
            <a:r>
              <a:rPr lang="zh-TW" altLang="en-US" sz="2400" dirty="0" smtClean="0">
                <a:latin typeface="微軟正黑體" pitchFamily="34" charset="-120"/>
                <a:ea typeface="微軟正黑體" pitchFamily="34" charset="-120"/>
              </a:rPr>
              <a:t>月</a:t>
            </a:r>
            <a:r>
              <a:rPr lang="en-US" altLang="zh-TW" sz="2400" dirty="0" smtClean="0">
                <a:latin typeface="微軟正黑體" pitchFamily="34" charset="-120"/>
                <a:ea typeface="微軟正黑體" pitchFamily="34" charset="-120"/>
              </a:rPr>
              <a:t>7</a:t>
            </a:r>
            <a:r>
              <a:rPr lang="zh-TW" altLang="en-US" sz="2400" dirty="0" smtClean="0">
                <a:latin typeface="微軟正黑體" pitchFamily="34" charset="-120"/>
                <a:ea typeface="微軟正黑體" pitchFamily="34" charset="-120"/>
              </a:rPr>
              <a:t>日已請休婚假</a:t>
            </a:r>
            <a:r>
              <a:rPr lang="en-US" altLang="zh-TW" sz="2400" dirty="0" smtClean="0">
                <a:latin typeface="微軟正黑體" pitchFamily="34" charset="-120"/>
                <a:ea typeface="微軟正黑體" pitchFamily="34" charset="-120"/>
              </a:rPr>
              <a:t>3</a:t>
            </a:r>
            <a:r>
              <a:rPr lang="zh-TW" altLang="en-US" sz="2400" dirty="0" smtClean="0">
                <a:latin typeface="微軟正黑體" pitchFamily="34" charset="-120"/>
                <a:ea typeface="微軟正黑體" pitchFamily="34" charset="-120"/>
              </a:rPr>
              <a:t>日者，且尚餘</a:t>
            </a:r>
            <a:r>
              <a:rPr lang="en-US" altLang="zh-TW" sz="2400" dirty="0" smtClean="0">
                <a:latin typeface="微軟正黑體" pitchFamily="34" charset="-120"/>
                <a:ea typeface="微軟正黑體" pitchFamily="34" charset="-120"/>
              </a:rPr>
              <a:t>5</a:t>
            </a:r>
            <a:r>
              <a:rPr lang="zh-TW" altLang="en-US" sz="2400" dirty="0" smtClean="0">
                <a:latin typeface="微軟正黑體" pitchFamily="34" charset="-120"/>
                <a:ea typeface="微軟正黑體" pitchFamily="34" charset="-120"/>
              </a:rPr>
              <a:t>日之婚假，可依新規定於</a:t>
            </a:r>
            <a:r>
              <a:rPr lang="en-US" altLang="zh-TW" sz="2400" dirty="0" smtClean="0">
                <a:latin typeface="微軟正黑體" pitchFamily="34" charset="-120"/>
                <a:ea typeface="微軟正黑體" pitchFamily="34" charset="-120"/>
              </a:rPr>
              <a:t>104</a:t>
            </a:r>
            <a:r>
              <a:rPr lang="zh-TW" altLang="en-US" sz="2400" dirty="0" smtClean="0">
                <a:latin typeface="微軟正黑體" pitchFamily="34" charset="-120"/>
                <a:ea typeface="微軟正黑體" pitchFamily="34" charset="-120"/>
              </a:rPr>
              <a:t>年</a:t>
            </a:r>
            <a:r>
              <a:rPr lang="en-US" altLang="zh-TW" sz="2400" dirty="0" smtClean="0">
                <a:latin typeface="微軟正黑體" pitchFamily="34" charset="-120"/>
                <a:ea typeface="微軟正黑體" pitchFamily="34" charset="-120"/>
              </a:rPr>
              <a:t>12</a:t>
            </a:r>
            <a:r>
              <a:rPr lang="zh-TW" altLang="en-US" sz="2400" dirty="0" smtClean="0">
                <a:latin typeface="微軟正黑體" pitchFamily="34" charset="-120"/>
                <a:ea typeface="微軟正黑體" pitchFamily="34" charset="-120"/>
              </a:rPr>
              <a:t>月</a:t>
            </a:r>
            <a:r>
              <a:rPr lang="en-US" altLang="zh-TW" sz="2400" dirty="0" smtClean="0">
                <a:latin typeface="微軟正黑體" pitchFamily="34" charset="-120"/>
                <a:ea typeface="微軟正黑體" pitchFamily="34" charset="-120"/>
              </a:rPr>
              <a:t>24</a:t>
            </a:r>
            <a:r>
              <a:rPr lang="zh-TW" altLang="en-US" sz="2400" dirty="0" smtClean="0">
                <a:latin typeface="微軟正黑體" pitchFamily="34" charset="-120"/>
                <a:ea typeface="微軟正黑體" pitchFamily="34" charset="-120"/>
              </a:rPr>
              <a:t>日前請畢。但經雇主同意者，得於</a:t>
            </a:r>
            <a:r>
              <a:rPr lang="en-US" altLang="zh-TW" sz="2400" dirty="0" smtClean="0">
                <a:latin typeface="微軟正黑體" pitchFamily="34" charset="-120"/>
                <a:ea typeface="微軟正黑體" pitchFamily="34" charset="-120"/>
              </a:rPr>
              <a:t>105</a:t>
            </a:r>
            <a:r>
              <a:rPr lang="zh-TW" altLang="en-US" sz="2400" dirty="0" smtClean="0">
                <a:latin typeface="微軟正黑體" pitchFamily="34" charset="-120"/>
                <a:ea typeface="微軟正黑體" pitchFamily="34" charset="-120"/>
              </a:rPr>
              <a:t>年</a:t>
            </a:r>
            <a:r>
              <a:rPr lang="en-US" altLang="zh-TW" sz="2400" dirty="0" smtClean="0">
                <a:latin typeface="微軟正黑體" pitchFamily="34" charset="-120"/>
                <a:ea typeface="微軟正黑體" pitchFamily="34" charset="-120"/>
              </a:rPr>
              <a:t>9</a:t>
            </a:r>
            <a:r>
              <a:rPr lang="zh-TW" altLang="en-US" sz="2400" dirty="0" smtClean="0">
                <a:latin typeface="微軟正黑體" pitchFamily="34" charset="-120"/>
                <a:ea typeface="微軟正黑體" pitchFamily="34" charset="-120"/>
              </a:rPr>
              <a:t>月</a:t>
            </a:r>
            <a:r>
              <a:rPr lang="en-US" altLang="zh-TW" sz="2400" dirty="0" smtClean="0">
                <a:latin typeface="微軟正黑體" pitchFamily="34" charset="-120"/>
                <a:ea typeface="微軟正黑體" pitchFamily="34" charset="-120"/>
              </a:rPr>
              <a:t>24</a:t>
            </a:r>
            <a:r>
              <a:rPr lang="zh-TW" altLang="en-US" sz="2400" dirty="0" smtClean="0">
                <a:latin typeface="微軟正黑體" pitchFamily="34" charset="-120"/>
                <a:ea typeface="微軟正黑體" pitchFamily="34" charset="-120"/>
              </a:rPr>
              <a:t>日前請畢。 </a:t>
            </a:r>
          </a:p>
        </p:txBody>
      </p:sp>
      <p:graphicFrame>
        <p:nvGraphicFramePr>
          <p:cNvPr id="6" name="資料庫圖表 5"/>
          <p:cNvGraphicFramePr/>
          <p:nvPr/>
        </p:nvGraphicFramePr>
        <p:xfrm>
          <a:off x="838200" y="304800"/>
          <a:ext cx="7500990" cy="135732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latin typeface="微軟正黑體" panose="020B0604030504040204" pitchFamily="34" charset="-120"/>
                <a:ea typeface="微軟正黑體" panose="020B0604030504040204" pitchFamily="34" charset="-120"/>
              </a:rPr>
              <a:t>工資清冊正確態樣</a:t>
            </a:r>
          </a:p>
        </p:txBody>
      </p:sp>
      <p:graphicFrame>
        <p:nvGraphicFramePr>
          <p:cNvPr id="5" name="內容版面配置區 4"/>
          <p:cNvGraphicFramePr>
            <a:graphicFrameLocks noGrp="1"/>
          </p:cNvGraphicFramePr>
          <p:nvPr>
            <p:ph idx="1"/>
            <p:extLst>
              <p:ext uri="{D42A27DB-BD31-4B8C-83A1-F6EECF244321}">
                <p14:modId xmlns:p14="http://schemas.microsoft.com/office/powerpoint/2010/main" val="1223044963"/>
              </p:ext>
            </p:extLst>
          </p:nvPr>
        </p:nvGraphicFramePr>
        <p:xfrm>
          <a:off x="941615" y="1425303"/>
          <a:ext cx="3429000" cy="741680"/>
        </p:xfrm>
        <a:graphic>
          <a:graphicData uri="http://schemas.openxmlformats.org/drawingml/2006/table">
            <a:tbl>
              <a:tblPr firstRow="1" bandRow="1">
                <a:tableStyleId>{5C22544A-7EE6-4342-B048-85BDC9FD1C3A}</a:tableStyleId>
              </a:tblPr>
              <a:tblGrid>
                <a:gridCol w="1714500"/>
                <a:gridCol w="1714500"/>
              </a:tblGrid>
              <a:tr h="370840">
                <a:tc>
                  <a:txBody>
                    <a:bodyPr/>
                    <a:lstStyle/>
                    <a:p>
                      <a:endParaRPr lang="zh-TW" altLang="en-US" dirty="0"/>
                    </a:p>
                  </a:txBody>
                  <a:tcPr/>
                </a:tc>
                <a:tc>
                  <a:txBody>
                    <a:bodyPr/>
                    <a:lstStyle/>
                    <a:p>
                      <a:r>
                        <a:rPr lang="zh-TW" altLang="en-US" dirty="0" smtClean="0"/>
                        <a:t>實領</a:t>
                      </a:r>
                      <a:endParaRPr lang="zh-TW" altLang="en-US" dirty="0"/>
                    </a:p>
                  </a:txBody>
                  <a:tcPr/>
                </a:tc>
              </a:tr>
              <a:tr h="370840">
                <a:tc>
                  <a:txBody>
                    <a:bodyPr/>
                    <a:lstStyle/>
                    <a:p>
                      <a:r>
                        <a:rPr lang="zh-TW" altLang="en-US" dirty="0" smtClean="0"/>
                        <a:t>王小明</a:t>
                      </a:r>
                      <a:endParaRPr lang="zh-TW" altLang="en-US" dirty="0"/>
                    </a:p>
                  </a:txBody>
                  <a:tcPr/>
                </a:tc>
                <a:tc>
                  <a:txBody>
                    <a:bodyPr/>
                    <a:lstStyle/>
                    <a:p>
                      <a:r>
                        <a:rPr lang="en-US" altLang="zh-TW" dirty="0" smtClean="0"/>
                        <a:t>35750</a:t>
                      </a:r>
                      <a:endParaRPr lang="zh-TW" altLang="en-US" dirty="0"/>
                    </a:p>
                  </a:txBody>
                  <a:tcPr/>
                </a:tc>
              </a:tr>
            </a:tbl>
          </a:graphicData>
        </a:graphic>
      </p:graphicFrame>
      <p:graphicFrame>
        <p:nvGraphicFramePr>
          <p:cNvPr id="7" name="表格 6"/>
          <p:cNvGraphicFramePr>
            <a:graphicFrameLocks noGrp="1"/>
          </p:cNvGraphicFramePr>
          <p:nvPr>
            <p:extLst>
              <p:ext uri="{D42A27DB-BD31-4B8C-83A1-F6EECF244321}">
                <p14:modId xmlns:p14="http://schemas.microsoft.com/office/powerpoint/2010/main" val="1686688582"/>
              </p:ext>
            </p:extLst>
          </p:nvPr>
        </p:nvGraphicFramePr>
        <p:xfrm>
          <a:off x="941615" y="2884351"/>
          <a:ext cx="6096000" cy="741680"/>
        </p:xfrm>
        <a:graphic>
          <a:graphicData uri="http://schemas.openxmlformats.org/drawingml/2006/table">
            <a:tbl>
              <a:tblPr firstRow="1" bandRow="1">
                <a:tableStyleId>{5C22544A-7EE6-4342-B048-85BDC9FD1C3A}</a:tableStyleId>
              </a:tblPr>
              <a:tblGrid>
                <a:gridCol w="1524000"/>
                <a:gridCol w="1524000"/>
                <a:gridCol w="1524000"/>
                <a:gridCol w="1524000"/>
              </a:tblGrid>
              <a:tr h="370840">
                <a:tc>
                  <a:txBody>
                    <a:bodyPr/>
                    <a:lstStyle/>
                    <a:p>
                      <a:endParaRPr lang="zh-TW" altLang="en-US" dirty="0"/>
                    </a:p>
                  </a:txBody>
                  <a:tcPr/>
                </a:tc>
                <a:tc>
                  <a:txBody>
                    <a:bodyPr/>
                    <a:lstStyle/>
                    <a:p>
                      <a:r>
                        <a:rPr lang="zh-TW" altLang="en-US" dirty="0" smtClean="0"/>
                        <a:t>總額</a:t>
                      </a:r>
                      <a:endParaRPr lang="zh-TW" altLang="en-US" dirty="0"/>
                    </a:p>
                  </a:txBody>
                  <a:tcPr/>
                </a:tc>
                <a:tc>
                  <a:txBody>
                    <a:bodyPr/>
                    <a:lstStyle/>
                    <a:p>
                      <a:r>
                        <a:rPr lang="zh-TW" altLang="en-US" dirty="0" smtClean="0"/>
                        <a:t>勞健保</a:t>
                      </a:r>
                      <a:endParaRPr lang="zh-TW" altLang="en-US" dirty="0"/>
                    </a:p>
                  </a:txBody>
                  <a:tcPr/>
                </a:tc>
                <a:tc>
                  <a:txBody>
                    <a:bodyPr/>
                    <a:lstStyle/>
                    <a:p>
                      <a:r>
                        <a:rPr lang="zh-TW" altLang="en-US" dirty="0" smtClean="0"/>
                        <a:t>小計</a:t>
                      </a:r>
                      <a:endParaRPr lang="zh-TW" altLang="en-US"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dirty="0" smtClean="0"/>
                        <a:t>王小明</a:t>
                      </a:r>
                    </a:p>
                  </a:txBody>
                  <a:tcPr/>
                </a:tc>
                <a:tc>
                  <a:txBody>
                    <a:bodyPr/>
                    <a:lstStyle/>
                    <a:p>
                      <a:r>
                        <a:rPr lang="en-US" altLang="zh-TW" sz="1800" b="0" i="0" u="none" strike="noStrike" kern="1200" baseline="0" dirty="0" smtClean="0">
                          <a:solidFill>
                            <a:schemeClr val="dk1"/>
                          </a:solidFill>
                          <a:latin typeface="+mn-lt"/>
                          <a:ea typeface="+mn-ea"/>
                          <a:cs typeface="+mn-cs"/>
                        </a:rPr>
                        <a:t>36271</a:t>
                      </a:r>
                      <a:endParaRPr lang="zh-TW" altLang="en-US" dirty="0"/>
                    </a:p>
                  </a:txBody>
                  <a:tcPr/>
                </a:tc>
                <a:tc>
                  <a:txBody>
                    <a:bodyPr/>
                    <a:lstStyle/>
                    <a:p>
                      <a:r>
                        <a:rPr lang="en-US" altLang="zh-TW" sz="1800" b="0" i="0" u="none" strike="noStrike" kern="1200" baseline="0" dirty="0" smtClean="0">
                          <a:solidFill>
                            <a:schemeClr val="dk1"/>
                          </a:solidFill>
                          <a:latin typeface="+mn-lt"/>
                          <a:ea typeface="+mn-ea"/>
                          <a:cs typeface="+mn-cs"/>
                        </a:rPr>
                        <a:t>-521</a:t>
                      </a:r>
                      <a:endParaRPr lang="zh-TW" altLang="en-US" dirty="0"/>
                    </a:p>
                  </a:txBody>
                  <a:tcPr/>
                </a:tc>
                <a:tc>
                  <a:txBody>
                    <a:bodyPr/>
                    <a:lstStyle/>
                    <a:p>
                      <a:r>
                        <a:rPr lang="en-US" altLang="zh-TW" sz="1800" b="0" i="0" u="none" strike="noStrike" kern="1200" baseline="0" dirty="0" smtClean="0">
                          <a:solidFill>
                            <a:schemeClr val="dk1"/>
                          </a:solidFill>
                          <a:latin typeface="+mn-lt"/>
                          <a:ea typeface="+mn-ea"/>
                          <a:cs typeface="+mn-cs"/>
                        </a:rPr>
                        <a:t>35750</a:t>
                      </a:r>
                      <a:endParaRPr lang="zh-TW" altLang="en-US" dirty="0"/>
                    </a:p>
                  </a:txBody>
                  <a:tcPr/>
                </a:tc>
              </a:tr>
            </a:tbl>
          </a:graphicData>
        </a:graphic>
      </p:graphicFrame>
      <p:graphicFrame>
        <p:nvGraphicFramePr>
          <p:cNvPr id="8" name="表格 7"/>
          <p:cNvGraphicFramePr>
            <a:graphicFrameLocks noGrp="1"/>
          </p:cNvGraphicFramePr>
          <p:nvPr>
            <p:extLst>
              <p:ext uri="{D42A27DB-BD31-4B8C-83A1-F6EECF244321}">
                <p14:modId xmlns:p14="http://schemas.microsoft.com/office/powerpoint/2010/main" val="650243742"/>
              </p:ext>
            </p:extLst>
          </p:nvPr>
        </p:nvGraphicFramePr>
        <p:xfrm>
          <a:off x="941615" y="4419600"/>
          <a:ext cx="7848603" cy="741680"/>
        </p:xfrm>
        <a:graphic>
          <a:graphicData uri="http://schemas.openxmlformats.org/drawingml/2006/table">
            <a:tbl>
              <a:tblPr firstRow="1" bandRow="1">
                <a:tableStyleId>{5C22544A-7EE6-4342-B048-85BDC9FD1C3A}</a:tableStyleId>
              </a:tblPr>
              <a:tblGrid>
                <a:gridCol w="1121229"/>
                <a:gridCol w="1121229"/>
                <a:gridCol w="1121229"/>
                <a:gridCol w="1121229"/>
                <a:gridCol w="1121229"/>
                <a:gridCol w="1121229"/>
                <a:gridCol w="1121229"/>
              </a:tblGrid>
              <a:tr h="370840">
                <a:tc>
                  <a:txBody>
                    <a:bodyPr/>
                    <a:lstStyle/>
                    <a:p>
                      <a:endParaRPr lang="zh-TW" altLang="en-US" dirty="0"/>
                    </a:p>
                  </a:txBody>
                  <a:tcPr/>
                </a:tc>
                <a:tc>
                  <a:txBody>
                    <a:bodyPr/>
                    <a:lstStyle/>
                    <a:p>
                      <a:r>
                        <a:rPr lang="zh-TW" altLang="en-US" dirty="0" smtClean="0"/>
                        <a:t>底薪</a:t>
                      </a:r>
                      <a:endParaRPr lang="zh-TW" altLang="en-US" dirty="0"/>
                    </a:p>
                  </a:txBody>
                  <a:tcPr/>
                </a:tc>
                <a:tc>
                  <a:txBody>
                    <a:bodyPr/>
                    <a:lstStyle/>
                    <a:p>
                      <a:r>
                        <a:rPr lang="zh-TW" altLang="en-US" dirty="0" smtClean="0"/>
                        <a:t>伙食津貼</a:t>
                      </a:r>
                      <a:endParaRPr lang="zh-TW" altLang="en-US" dirty="0"/>
                    </a:p>
                  </a:txBody>
                  <a:tcPr/>
                </a:tc>
                <a:tc>
                  <a:txBody>
                    <a:bodyPr/>
                    <a:lstStyle/>
                    <a:p>
                      <a:r>
                        <a:rPr lang="zh-TW" altLang="en-US" dirty="0" smtClean="0"/>
                        <a:t>全勤獎金</a:t>
                      </a:r>
                      <a:endParaRPr lang="zh-TW" altLang="en-US" dirty="0"/>
                    </a:p>
                  </a:txBody>
                  <a:tcPr/>
                </a:tc>
                <a:tc>
                  <a:txBody>
                    <a:bodyPr/>
                    <a:lstStyle/>
                    <a:p>
                      <a:r>
                        <a:rPr lang="zh-TW" altLang="en-US" dirty="0" smtClean="0"/>
                        <a:t>加班費</a:t>
                      </a:r>
                      <a:endParaRPr lang="zh-TW" altLang="en-US" dirty="0"/>
                    </a:p>
                  </a:txBody>
                  <a:tcPr/>
                </a:tc>
                <a:tc>
                  <a:txBody>
                    <a:bodyPr/>
                    <a:lstStyle/>
                    <a:p>
                      <a:r>
                        <a:rPr lang="zh-TW" altLang="en-US" dirty="0" smtClean="0"/>
                        <a:t>勞健保</a:t>
                      </a:r>
                      <a:endParaRPr lang="zh-TW" altLang="en-US" dirty="0"/>
                    </a:p>
                  </a:txBody>
                  <a:tcPr/>
                </a:tc>
                <a:tc>
                  <a:txBody>
                    <a:bodyPr/>
                    <a:lstStyle/>
                    <a:p>
                      <a:r>
                        <a:rPr lang="zh-TW" altLang="en-US" dirty="0" smtClean="0"/>
                        <a:t>小計</a:t>
                      </a:r>
                      <a:endParaRPr lang="zh-TW" altLang="en-US"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dirty="0" smtClean="0"/>
                        <a:t>王小明</a:t>
                      </a:r>
                    </a:p>
                  </a:txBody>
                  <a:tcPr/>
                </a:tc>
                <a:tc>
                  <a:txBody>
                    <a:bodyPr/>
                    <a:lstStyle/>
                    <a:p>
                      <a:r>
                        <a:rPr lang="en-US" altLang="zh-TW" sz="1800" b="0" i="0" u="none" strike="noStrike" kern="1200" baseline="0" dirty="0" smtClean="0">
                          <a:solidFill>
                            <a:schemeClr val="dk1"/>
                          </a:solidFill>
                          <a:latin typeface="+mn-lt"/>
                          <a:ea typeface="+mn-ea"/>
                          <a:cs typeface="+mn-cs"/>
                        </a:rPr>
                        <a:t>30000</a:t>
                      </a:r>
                      <a:endParaRPr lang="zh-TW" altLang="en-US" dirty="0"/>
                    </a:p>
                  </a:txBody>
                  <a:tcPr/>
                </a:tc>
                <a:tc>
                  <a:txBody>
                    <a:bodyPr/>
                    <a:lstStyle/>
                    <a:p>
                      <a:r>
                        <a:rPr lang="en-US" altLang="zh-TW" sz="1800" b="0" i="0" u="none" strike="noStrike" kern="1200" baseline="0" dirty="0" smtClean="0">
                          <a:solidFill>
                            <a:schemeClr val="dk1"/>
                          </a:solidFill>
                          <a:latin typeface="+mn-lt"/>
                          <a:ea typeface="+mn-ea"/>
                          <a:cs typeface="+mn-cs"/>
                        </a:rPr>
                        <a:t>1800 </a:t>
                      </a:r>
                      <a:endParaRPr lang="zh-TW" altLang="en-US" dirty="0"/>
                    </a:p>
                  </a:txBody>
                  <a:tcPr/>
                </a:tc>
                <a:tc>
                  <a:txBody>
                    <a:bodyPr/>
                    <a:lstStyle/>
                    <a:p>
                      <a:r>
                        <a:rPr lang="en-US" altLang="zh-TW" sz="1800" b="0" i="0" u="none" strike="noStrike" kern="1200" baseline="0" dirty="0" smtClean="0">
                          <a:solidFill>
                            <a:schemeClr val="dk1"/>
                          </a:solidFill>
                          <a:latin typeface="+mn-lt"/>
                          <a:ea typeface="+mn-ea"/>
                          <a:cs typeface="+mn-cs"/>
                        </a:rPr>
                        <a:t>2000</a:t>
                      </a:r>
                      <a:endParaRPr lang="zh-TW" altLang="en-US" dirty="0"/>
                    </a:p>
                  </a:txBody>
                  <a:tcPr/>
                </a:tc>
                <a:tc>
                  <a:txBody>
                    <a:bodyPr/>
                    <a:lstStyle/>
                    <a:p>
                      <a:r>
                        <a:rPr lang="en-US" altLang="zh-TW" sz="1800" b="0" i="0" u="none" strike="noStrike" kern="1200" baseline="0" dirty="0" smtClean="0">
                          <a:solidFill>
                            <a:schemeClr val="dk1"/>
                          </a:solidFill>
                          <a:latin typeface="+mn-lt"/>
                          <a:ea typeface="+mn-ea"/>
                          <a:cs typeface="+mn-cs"/>
                        </a:rPr>
                        <a:t>2471</a:t>
                      </a:r>
                      <a:endParaRPr lang="zh-TW" altLang="en-US" dirty="0"/>
                    </a:p>
                  </a:txBody>
                  <a:tcPr/>
                </a:tc>
                <a:tc>
                  <a:txBody>
                    <a:bodyPr/>
                    <a:lstStyle/>
                    <a:p>
                      <a:r>
                        <a:rPr lang="en-US" altLang="zh-TW" sz="1800" b="0" i="0" u="none" strike="noStrike" kern="1200" baseline="0" dirty="0" smtClean="0">
                          <a:solidFill>
                            <a:schemeClr val="dk1"/>
                          </a:solidFill>
                          <a:latin typeface="+mn-lt"/>
                          <a:ea typeface="+mn-ea"/>
                          <a:cs typeface="+mn-cs"/>
                        </a:rPr>
                        <a:t>-521 </a:t>
                      </a:r>
                      <a:endParaRPr lang="zh-TW" altLang="en-US" dirty="0"/>
                    </a:p>
                  </a:txBody>
                  <a:tcPr/>
                </a:tc>
                <a:tc>
                  <a:txBody>
                    <a:bodyPr/>
                    <a:lstStyle/>
                    <a:p>
                      <a:r>
                        <a:rPr lang="en-US" altLang="zh-TW" sz="1800" b="0" i="0" u="none" strike="noStrike" kern="1200" baseline="0" dirty="0" smtClean="0">
                          <a:solidFill>
                            <a:schemeClr val="dk1"/>
                          </a:solidFill>
                          <a:latin typeface="+mn-lt"/>
                          <a:ea typeface="+mn-ea"/>
                          <a:cs typeface="+mn-cs"/>
                        </a:rPr>
                        <a:t>35750</a:t>
                      </a:r>
                      <a:endParaRPr lang="zh-TW" altLang="en-US" dirty="0"/>
                    </a:p>
                  </a:txBody>
                  <a:tcPr/>
                </a:tc>
              </a:tr>
            </a:tbl>
          </a:graphicData>
        </a:graphic>
      </p:graphicFrame>
    </p:spTree>
    <p:extLst>
      <p:ext uri="{BB962C8B-B14F-4D97-AF65-F5344CB8AC3E}">
        <p14:creationId xmlns:p14="http://schemas.microsoft.com/office/powerpoint/2010/main" val="676188374"/>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rrowheads="1"/>
          </p:cNvSpPr>
          <p:nvPr>
            <p:ph type="title"/>
          </p:nvPr>
        </p:nvSpPr>
        <p:spPr>
          <a:xfrm>
            <a:off x="323850" y="333375"/>
            <a:ext cx="8540750" cy="1143000"/>
          </a:xfrm>
        </p:spPr>
        <p:txBody>
          <a:bodyPr/>
          <a:lstStyle/>
          <a:p>
            <a:r>
              <a:rPr lang="zh-TW" altLang="en-US" b="1" dirty="0" smtClean="0">
                <a:solidFill>
                  <a:schemeClr val="tx1">
                    <a:lumMod val="65000"/>
                    <a:lumOff val="35000"/>
                  </a:schemeClr>
                </a:solidFill>
                <a:latin typeface="微軟正黑體" pitchFamily="34" charset="-120"/>
                <a:ea typeface="微軟正黑體" pitchFamily="34" charset="-120"/>
              </a:rPr>
              <a:t>天災出勤管理</a:t>
            </a:r>
            <a:endParaRPr lang="en-US" altLang="zh-TW" b="1" dirty="0" smtClean="0">
              <a:solidFill>
                <a:schemeClr val="tx1">
                  <a:lumMod val="65000"/>
                  <a:lumOff val="35000"/>
                </a:schemeClr>
              </a:solidFill>
              <a:latin typeface="微軟正黑體" pitchFamily="34" charset="-120"/>
              <a:ea typeface="微軟正黑體" pitchFamily="34" charset="-120"/>
            </a:endParaRPr>
          </a:p>
        </p:txBody>
      </p:sp>
      <p:sp>
        <p:nvSpPr>
          <p:cNvPr id="59395" name="Rectangle 3"/>
          <p:cNvSpPr>
            <a:spLocks noGrp="1" noRot="1" noChangeArrowheads="1"/>
          </p:cNvSpPr>
          <p:nvPr>
            <p:ph idx="1"/>
          </p:nvPr>
        </p:nvSpPr>
        <p:spPr>
          <a:xfrm>
            <a:off x="684213" y="1412874"/>
            <a:ext cx="7920037" cy="5064125"/>
          </a:xfrm>
        </p:spPr>
        <p:txBody>
          <a:bodyPr>
            <a:normAutofit fontScale="70000" lnSpcReduction="20000"/>
          </a:bodyPr>
          <a:lstStyle/>
          <a:p>
            <a:pPr>
              <a:lnSpc>
                <a:spcPct val="170000"/>
              </a:lnSpc>
              <a:buFont typeface="Wingdings" pitchFamily="2" charset="2"/>
              <a:buChar char="Ø"/>
            </a:pPr>
            <a:r>
              <a:rPr lang="zh-TW" altLang="en-US" dirty="0" smtClean="0">
                <a:latin typeface="微軟正黑體" pitchFamily="34" charset="-120"/>
                <a:ea typeface="微軟正黑體" pitchFamily="34" charset="-120"/>
              </a:rPr>
              <a:t>颱風或豪雨沒有假。</a:t>
            </a:r>
          </a:p>
          <a:p>
            <a:pPr>
              <a:lnSpc>
                <a:spcPct val="170000"/>
              </a:lnSpc>
              <a:buFont typeface="Wingdings" pitchFamily="2" charset="2"/>
              <a:buChar char="Ø"/>
            </a:pPr>
            <a:r>
              <a:rPr lang="zh-TW" altLang="en-US" u="sng" dirty="0" smtClean="0">
                <a:solidFill>
                  <a:schemeClr val="accent5">
                    <a:lumMod val="50000"/>
                  </a:schemeClr>
                </a:solidFill>
                <a:latin typeface="微軟正黑體" pitchFamily="34" charset="-120"/>
                <a:ea typeface="微軟正黑體" pitchFamily="34" charset="-120"/>
              </a:rPr>
              <a:t>工作地、居住地或上</a:t>
            </a:r>
            <a:r>
              <a:rPr lang="en-US" altLang="zh-TW" u="sng" dirty="0" smtClean="0">
                <a:solidFill>
                  <a:schemeClr val="accent5">
                    <a:lumMod val="50000"/>
                  </a:schemeClr>
                </a:solidFill>
                <a:latin typeface="微軟正黑體" pitchFamily="34" charset="-120"/>
                <a:ea typeface="微軟正黑體" pitchFamily="34" charset="-120"/>
              </a:rPr>
              <a:t>(</a:t>
            </a:r>
            <a:r>
              <a:rPr lang="zh-TW" altLang="en-US" u="sng" dirty="0" smtClean="0">
                <a:solidFill>
                  <a:schemeClr val="accent5">
                    <a:lumMod val="50000"/>
                  </a:schemeClr>
                </a:solidFill>
                <a:latin typeface="微軟正黑體" pitchFamily="34" charset="-120"/>
                <a:ea typeface="微軟正黑體" pitchFamily="34" charset="-120"/>
              </a:rPr>
              <a:t>下</a:t>
            </a:r>
            <a:r>
              <a:rPr lang="en-US" altLang="zh-TW" u="sng" dirty="0" smtClean="0">
                <a:solidFill>
                  <a:schemeClr val="accent5">
                    <a:lumMod val="50000"/>
                  </a:schemeClr>
                </a:solidFill>
                <a:latin typeface="微軟正黑體" pitchFamily="34" charset="-120"/>
                <a:ea typeface="微軟正黑體" pitchFamily="34" charset="-120"/>
              </a:rPr>
              <a:t>)</a:t>
            </a:r>
            <a:r>
              <a:rPr lang="zh-TW" altLang="en-US" u="sng" dirty="0" smtClean="0">
                <a:solidFill>
                  <a:schemeClr val="accent5">
                    <a:lumMod val="50000"/>
                  </a:schemeClr>
                </a:solidFill>
                <a:latin typeface="微軟正黑體" pitchFamily="34" charset="-120"/>
                <a:ea typeface="微軟正黑體" pitchFamily="34" charset="-120"/>
              </a:rPr>
              <a:t>班必經途中</a:t>
            </a:r>
            <a:r>
              <a:rPr lang="zh-TW" altLang="en-US" dirty="0" smtClean="0">
                <a:latin typeface="微軟正黑體" pitchFamily="34" charset="-120"/>
                <a:ea typeface="微軟正黑體" pitchFamily="34" charset="-120"/>
              </a:rPr>
              <a:t>任一轄區首長通告停止辦公或雖未通告停止辦公，但因</a:t>
            </a:r>
            <a:r>
              <a:rPr lang="zh-TW" altLang="en-US" u="sng" dirty="0" smtClean="0">
                <a:solidFill>
                  <a:schemeClr val="accent5">
                    <a:lumMod val="50000"/>
                  </a:schemeClr>
                </a:solidFill>
                <a:latin typeface="微軟正黑體" pitchFamily="34" charset="-120"/>
                <a:ea typeface="微軟正黑體" pitchFamily="34" charset="-120"/>
              </a:rPr>
              <a:t>天然災害因素阻塞交通致延遲或未能出勤時</a:t>
            </a:r>
            <a:r>
              <a:rPr lang="zh-TW" altLang="en-US" dirty="0" smtClean="0">
                <a:latin typeface="微軟正黑體" pitchFamily="34" charset="-120"/>
                <a:ea typeface="微軟正黑體" pitchFamily="34" charset="-120"/>
              </a:rPr>
              <a:t>，勞工</a:t>
            </a:r>
            <a:r>
              <a:rPr lang="zh-TW" altLang="en-US" u="sng" dirty="0" smtClean="0">
                <a:solidFill>
                  <a:schemeClr val="accent5">
                    <a:lumMod val="50000"/>
                  </a:schemeClr>
                </a:solidFill>
                <a:latin typeface="微軟正黑體" pitchFamily="34" charset="-120"/>
                <a:ea typeface="微軟正黑體" pitchFamily="34" charset="-120"/>
              </a:rPr>
              <a:t>可不出勤</a:t>
            </a:r>
            <a:r>
              <a:rPr lang="zh-TW" altLang="en-US" dirty="0" smtClean="0">
                <a:latin typeface="微軟正黑體" pitchFamily="34" charset="-120"/>
                <a:ea typeface="微軟正黑體" pitchFamily="34" charset="-120"/>
              </a:rPr>
              <a:t>。</a:t>
            </a:r>
            <a:endParaRPr lang="en-US" altLang="zh-TW" dirty="0" smtClean="0">
              <a:latin typeface="微軟正黑體" pitchFamily="34" charset="-120"/>
              <a:ea typeface="微軟正黑體" pitchFamily="34" charset="-120"/>
            </a:endParaRPr>
          </a:p>
          <a:p>
            <a:pPr>
              <a:lnSpc>
                <a:spcPct val="170000"/>
              </a:lnSpc>
              <a:buFont typeface="Wingdings" pitchFamily="2" charset="2"/>
              <a:buChar char="Ø"/>
            </a:pPr>
            <a:r>
              <a:rPr lang="zh-TW" altLang="en-US" dirty="0" smtClean="0">
                <a:latin typeface="微軟正黑體" pitchFamily="34" charset="-120"/>
                <a:ea typeface="微軟正黑體" pitchFamily="34" charset="-120"/>
              </a:rPr>
              <a:t>因業務性質需要，需特定勞工出勤者，應於事前約定；並徵得工會</a:t>
            </a:r>
            <a:r>
              <a:rPr lang="en-US" altLang="zh-TW" dirty="0" smtClean="0">
                <a:latin typeface="微軟正黑體" pitchFamily="34" charset="-120"/>
                <a:ea typeface="微軟正黑體" pitchFamily="34" charset="-120"/>
              </a:rPr>
              <a:t>/</a:t>
            </a:r>
            <a:r>
              <a:rPr lang="zh-TW" altLang="en-US" dirty="0" smtClean="0">
                <a:latin typeface="微軟正黑體" pitchFamily="34" charset="-120"/>
                <a:ea typeface="微軟正黑體" pitchFamily="34" charset="-120"/>
              </a:rPr>
              <a:t>勞資會議之同意。</a:t>
            </a:r>
          </a:p>
          <a:p>
            <a:pPr>
              <a:lnSpc>
                <a:spcPct val="170000"/>
              </a:lnSpc>
              <a:buFont typeface="Wingdings" pitchFamily="2" charset="2"/>
              <a:buChar char="Ø"/>
            </a:pPr>
            <a:r>
              <a:rPr lang="zh-TW" altLang="en-US" u="sng" dirty="0" smtClean="0">
                <a:solidFill>
                  <a:schemeClr val="accent5">
                    <a:lumMod val="50000"/>
                  </a:schemeClr>
                </a:solidFill>
                <a:latin typeface="微軟正黑體" pitchFamily="34" charset="-120"/>
                <a:ea typeface="微軟正黑體" pitchFamily="34" charset="-120"/>
              </a:rPr>
              <a:t>未出勤者，不得視為曠工、遲到或強迫以事假或其他假別處理，且不得強迫補班、扣發全勤獎金、解僱或為其他不利之處分。</a:t>
            </a:r>
            <a:r>
              <a:rPr lang="zh-TW" altLang="en-US" dirty="0" smtClean="0">
                <a:latin typeface="微軟正黑體" pitchFamily="34" charset="-120"/>
                <a:ea typeface="微軟正黑體" pitchFamily="34" charset="-120"/>
              </a:rPr>
              <a:t>雇主為照扶勞工，宜不扣發工資。</a:t>
            </a:r>
          </a:p>
          <a:p>
            <a:endParaRPr lang="zh-TW" altLang="en-US" dirty="0" smtClean="0">
              <a:latin typeface="微軟正黑體" pitchFamily="34" charset="-120"/>
              <a:ea typeface="微軟正黑體" pitchFamily="34" charset="-120"/>
            </a:endParaRPr>
          </a:p>
        </p:txBody>
      </p:sp>
    </p:spTree>
  </p:cSld>
  <p:clrMapOvr>
    <a:masterClrMapping/>
  </p:clrMapOvr>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Rot="1" noChangeArrowheads="1"/>
          </p:cNvSpPr>
          <p:nvPr>
            <p:ph type="title"/>
          </p:nvPr>
        </p:nvSpPr>
        <p:spPr>
          <a:xfrm>
            <a:off x="323850" y="404813"/>
            <a:ext cx="8540750" cy="1143000"/>
          </a:xfrm>
        </p:spPr>
        <p:txBody>
          <a:bodyPr/>
          <a:lstStyle/>
          <a:p>
            <a:r>
              <a:rPr lang="zh-TW" altLang="en-US" b="1" dirty="0" smtClean="0">
                <a:solidFill>
                  <a:schemeClr val="tx1">
                    <a:lumMod val="65000"/>
                    <a:lumOff val="35000"/>
                  </a:schemeClr>
                </a:solidFill>
                <a:latin typeface="微軟正黑體" pitchFamily="34" charset="-120"/>
                <a:ea typeface="微軟正黑體" pitchFamily="34" charset="-120"/>
              </a:rPr>
              <a:t>天災出勤管理</a:t>
            </a:r>
            <a:r>
              <a:rPr lang="en-US" altLang="zh-TW" b="1" dirty="0" smtClean="0">
                <a:solidFill>
                  <a:schemeClr val="tx1">
                    <a:lumMod val="65000"/>
                    <a:lumOff val="35000"/>
                  </a:schemeClr>
                </a:solidFill>
                <a:latin typeface="微軟正黑體" pitchFamily="34" charset="-120"/>
                <a:ea typeface="微軟正黑體" pitchFamily="34" charset="-120"/>
              </a:rPr>
              <a:t>(</a:t>
            </a:r>
            <a:r>
              <a:rPr lang="zh-TW" altLang="en-US" b="1" dirty="0" smtClean="0">
                <a:solidFill>
                  <a:schemeClr val="tx1">
                    <a:lumMod val="65000"/>
                    <a:lumOff val="35000"/>
                  </a:schemeClr>
                </a:solidFill>
                <a:latin typeface="微軟正黑體" pitchFamily="34" charset="-120"/>
                <a:ea typeface="微軟正黑體" pitchFamily="34" charset="-120"/>
              </a:rPr>
              <a:t>續</a:t>
            </a:r>
            <a:r>
              <a:rPr lang="en-US" altLang="zh-TW" b="1" dirty="0" smtClean="0">
                <a:solidFill>
                  <a:schemeClr val="tx1">
                    <a:lumMod val="65000"/>
                    <a:lumOff val="35000"/>
                  </a:schemeClr>
                </a:solidFill>
                <a:latin typeface="微軟正黑體" pitchFamily="34" charset="-120"/>
                <a:ea typeface="微軟正黑體" pitchFamily="34" charset="-120"/>
              </a:rPr>
              <a:t>1)</a:t>
            </a:r>
          </a:p>
        </p:txBody>
      </p:sp>
      <p:sp>
        <p:nvSpPr>
          <p:cNvPr id="60419" name="Rectangle 3"/>
          <p:cNvSpPr>
            <a:spLocks noGrp="1" noRot="1" noChangeArrowheads="1"/>
          </p:cNvSpPr>
          <p:nvPr>
            <p:ph idx="1"/>
          </p:nvPr>
        </p:nvSpPr>
        <p:spPr>
          <a:xfrm>
            <a:off x="571500" y="1484313"/>
            <a:ext cx="8072438" cy="4945062"/>
          </a:xfrm>
        </p:spPr>
        <p:txBody>
          <a:bodyPr>
            <a:normAutofit fontScale="70000" lnSpcReduction="20000"/>
          </a:bodyPr>
          <a:lstStyle/>
          <a:p>
            <a:pPr>
              <a:lnSpc>
                <a:spcPct val="170000"/>
              </a:lnSpc>
              <a:buFont typeface="Wingdings" pitchFamily="2" charset="2"/>
              <a:buChar char="Ø"/>
            </a:pPr>
            <a:r>
              <a:rPr lang="zh-TW" altLang="en-US" dirty="0" smtClean="0">
                <a:latin typeface="微軟正黑體" pitchFamily="34" charset="-120"/>
                <a:ea typeface="微軟正黑體" pitchFamily="34" charset="-120"/>
              </a:rPr>
              <a:t>照常到工者，雇主除照給當日工資外，宜加給勞工工資，並提供交通工具、交通津貼或其他必要之協助。</a:t>
            </a:r>
            <a:endParaRPr lang="en-US" altLang="zh-TW" dirty="0" smtClean="0">
              <a:latin typeface="微軟正黑體" pitchFamily="34" charset="-120"/>
              <a:ea typeface="微軟正黑體" pitchFamily="34" charset="-120"/>
            </a:endParaRPr>
          </a:p>
          <a:p>
            <a:pPr>
              <a:lnSpc>
                <a:spcPct val="170000"/>
              </a:lnSpc>
              <a:buFont typeface="Wingdings" pitchFamily="2" charset="2"/>
              <a:buChar char="Ø"/>
            </a:pPr>
            <a:r>
              <a:rPr lang="zh-TW" altLang="en-US" dirty="0" smtClean="0">
                <a:latin typeface="微軟正黑體" pitchFamily="34" charset="-120"/>
                <a:ea typeface="微軟正黑體" pitchFamily="34" charset="-120"/>
              </a:rPr>
              <a:t>天然災害發生當日，勞工執行職務中發生災害，屬職業災害；勞工上下班於必經途中發生意外事故，如非出於勞工私人行為而違反法令者，亦屬職業災害。</a:t>
            </a:r>
            <a:endParaRPr lang="en-US" altLang="zh-TW" dirty="0" smtClean="0">
              <a:latin typeface="微軟正黑體" pitchFamily="34" charset="-120"/>
              <a:ea typeface="微軟正黑體" pitchFamily="34" charset="-120"/>
            </a:endParaRPr>
          </a:p>
          <a:p>
            <a:pPr>
              <a:lnSpc>
                <a:spcPct val="170000"/>
              </a:lnSpc>
              <a:buFont typeface="Wingdings" pitchFamily="2" charset="2"/>
              <a:buChar char="Ø"/>
            </a:pPr>
            <a:r>
              <a:rPr lang="zh-TW" altLang="zh-TW" dirty="0" smtClean="0">
                <a:latin typeface="微軟正黑體" pitchFamily="34" charset="-120"/>
                <a:ea typeface="微軟正黑體" pitchFamily="34" charset="-120"/>
              </a:rPr>
              <a:t>勞工如有</a:t>
            </a:r>
            <a:r>
              <a:rPr lang="zh-TW" altLang="zh-TW" u="sng" dirty="0" smtClean="0">
                <a:solidFill>
                  <a:schemeClr val="accent5">
                    <a:lumMod val="50000"/>
                  </a:schemeClr>
                </a:solidFill>
                <a:latin typeface="微軟正黑體" pitchFamily="34" charset="-120"/>
                <a:ea typeface="微軟正黑體" pitchFamily="34" charset="-120"/>
              </a:rPr>
              <a:t>家庭成員於災後須親自照顧</a:t>
            </a:r>
            <a:r>
              <a:rPr lang="zh-TW" altLang="zh-TW" dirty="0" smtClean="0">
                <a:solidFill>
                  <a:schemeClr val="accent5">
                    <a:lumMod val="50000"/>
                  </a:schemeClr>
                </a:solidFill>
                <a:latin typeface="微軟正黑體" pitchFamily="34" charset="-120"/>
                <a:ea typeface="微軟正黑體" pitchFamily="34" charset="-120"/>
              </a:rPr>
              <a:t>或</a:t>
            </a:r>
            <a:r>
              <a:rPr lang="zh-TW" altLang="zh-TW" u="sng" dirty="0" smtClean="0">
                <a:solidFill>
                  <a:schemeClr val="accent5">
                    <a:lumMod val="50000"/>
                  </a:schemeClr>
                </a:solidFill>
                <a:latin typeface="微軟正黑體" pitchFamily="34" charset="-120"/>
                <a:ea typeface="微軟正黑體" pitchFamily="34" charset="-120"/>
              </a:rPr>
              <a:t>有事故須親自處理</a:t>
            </a:r>
            <a:r>
              <a:rPr lang="zh-TW" altLang="zh-TW" dirty="0" smtClean="0">
                <a:latin typeface="微軟正黑體" pitchFamily="34" charset="-120"/>
                <a:ea typeface="微軟正黑體" pitchFamily="34" charset="-120"/>
              </a:rPr>
              <a:t>者，可依性別工作平等法及勞工請假規則請</a:t>
            </a:r>
            <a:r>
              <a:rPr lang="zh-TW" altLang="zh-TW" u="sng" dirty="0" smtClean="0">
                <a:solidFill>
                  <a:schemeClr val="accent5">
                    <a:lumMod val="50000"/>
                  </a:schemeClr>
                </a:solidFill>
                <a:latin typeface="微軟正黑體" pitchFamily="34" charset="-120"/>
                <a:ea typeface="微軟正黑體" pitchFamily="34" charset="-120"/>
              </a:rPr>
              <a:t>家庭照顧假、事假</a:t>
            </a:r>
            <a:r>
              <a:rPr lang="zh-TW" altLang="zh-TW" dirty="0" smtClean="0">
                <a:latin typeface="微軟正黑體" pitchFamily="34" charset="-120"/>
                <a:ea typeface="微軟正黑體" pitchFamily="34" charset="-120"/>
              </a:rPr>
              <a:t>，或與雇主</a:t>
            </a:r>
            <a:r>
              <a:rPr lang="zh-TW" altLang="zh-TW" u="sng" dirty="0" smtClean="0">
                <a:solidFill>
                  <a:schemeClr val="accent5">
                    <a:lumMod val="50000"/>
                  </a:schemeClr>
                </a:solidFill>
                <a:latin typeface="微軟正黑體" pitchFamily="34" charset="-120"/>
                <a:ea typeface="微軟正黑體" pitchFamily="34" charset="-120"/>
              </a:rPr>
              <a:t>協商排定特別休假</a:t>
            </a:r>
            <a:r>
              <a:rPr lang="zh-TW" altLang="zh-TW" dirty="0" smtClean="0">
                <a:latin typeface="微軟正黑體" pitchFamily="34" charset="-120"/>
                <a:ea typeface="微軟正黑體" pitchFamily="34" charset="-120"/>
              </a:rPr>
              <a:t>，以為因應。</a:t>
            </a:r>
            <a:endParaRPr lang="zh-TW" altLang="en-US" u="sng" dirty="0" smtClean="0">
              <a:solidFill>
                <a:srgbClr val="990099"/>
              </a:solidFill>
              <a:latin typeface="微軟正黑體" pitchFamily="34" charset="-120"/>
              <a:ea typeface="微軟正黑體" pitchFamily="34" charset="-120"/>
            </a:endParaRPr>
          </a:p>
        </p:txBody>
      </p:sp>
    </p:spTree>
  </p:cSld>
  <p:clrMapOvr>
    <a:masterClrMapping/>
  </p:clrMapOvr>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Rot="1" noChangeArrowheads="1"/>
          </p:cNvSpPr>
          <p:nvPr>
            <p:ph type="title"/>
          </p:nvPr>
        </p:nvSpPr>
        <p:spPr>
          <a:xfrm>
            <a:off x="323850" y="404813"/>
            <a:ext cx="8540750" cy="1143000"/>
          </a:xfrm>
        </p:spPr>
        <p:txBody>
          <a:bodyPr/>
          <a:lstStyle/>
          <a:p>
            <a:r>
              <a:rPr lang="zh-TW" altLang="en-US" b="1" dirty="0" smtClean="0">
                <a:solidFill>
                  <a:schemeClr val="tx1">
                    <a:lumMod val="65000"/>
                    <a:lumOff val="35000"/>
                  </a:schemeClr>
                </a:solidFill>
                <a:latin typeface="微軟正黑體" pitchFamily="34" charset="-120"/>
                <a:ea typeface="微軟正黑體" pitchFamily="34" charset="-120"/>
              </a:rPr>
              <a:t>新流感</a:t>
            </a:r>
            <a:r>
              <a:rPr lang="en-US" altLang="zh-TW" b="1" dirty="0" smtClean="0">
                <a:solidFill>
                  <a:schemeClr val="tx1">
                    <a:lumMod val="65000"/>
                    <a:lumOff val="35000"/>
                  </a:schemeClr>
                </a:solidFill>
                <a:latin typeface="微軟正黑體" pitchFamily="34" charset="-120"/>
                <a:ea typeface="微軟正黑體" pitchFamily="34" charset="-120"/>
              </a:rPr>
              <a:t>(H○N○)</a:t>
            </a:r>
            <a:r>
              <a:rPr lang="zh-TW" altLang="en-US" b="1" dirty="0" smtClean="0">
                <a:solidFill>
                  <a:schemeClr val="tx1">
                    <a:lumMod val="65000"/>
                    <a:lumOff val="35000"/>
                  </a:schemeClr>
                </a:solidFill>
                <a:latin typeface="微軟正黑體" pitchFamily="34" charset="-120"/>
                <a:ea typeface="微軟正黑體" pitchFamily="34" charset="-120"/>
              </a:rPr>
              <a:t>出勤管理</a:t>
            </a:r>
            <a:endParaRPr lang="en-US" altLang="zh-TW" b="1" dirty="0" smtClean="0">
              <a:solidFill>
                <a:schemeClr val="tx1">
                  <a:lumMod val="65000"/>
                  <a:lumOff val="35000"/>
                </a:schemeClr>
              </a:solidFill>
              <a:latin typeface="微軟正黑體" pitchFamily="34" charset="-120"/>
              <a:ea typeface="微軟正黑體" pitchFamily="34" charset="-120"/>
            </a:endParaRPr>
          </a:p>
        </p:txBody>
      </p:sp>
      <p:sp>
        <p:nvSpPr>
          <p:cNvPr id="44035" name="Rectangle 3"/>
          <p:cNvSpPr>
            <a:spLocks noGrp="1" noRot="1" noChangeArrowheads="1"/>
          </p:cNvSpPr>
          <p:nvPr>
            <p:ph idx="1"/>
          </p:nvPr>
        </p:nvSpPr>
        <p:spPr>
          <a:xfrm>
            <a:off x="571500" y="1484313"/>
            <a:ext cx="8072438" cy="4945062"/>
          </a:xfrm>
        </p:spPr>
        <p:txBody>
          <a:bodyPr rtlCol="0">
            <a:normAutofit fontScale="92500"/>
          </a:bodyPr>
          <a:lstStyle/>
          <a:p>
            <a:pPr marL="274320" indent="-274320" fontAlgn="auto">
              <a:lnSpc>
                <a:spcPct val="110000"/>
              </a:lnSpc>
              <a:spcAft>
                <a:spcPts val="0"/>
              </a:spcAft>
              <a:buFont typeface="Wingdings" pitchFamily="2" charset="2"/>
              <a:buChar char="Ø"/>
              <a:defRPr/>
            </a:pPr>
            <a:r>
              <a:rPr lang="zh-TW" altLang="en-US" sz="2800" dirty="0" smtClean="0">
                <a:latin typeface="微軟正黑體" pitchFamily="34" charset="-120"/>
                <a:ea typeface="微軟正黑體" pitchFamily="34" charset="-120"/>
              </a:rPr>
              <a:t>勞工非因職業上原因感染「新流感」，得請普通傷病假。</a:t>
            </a:r>
            <a:endParaRPr lang="en-US" altLang="zh-TW" sz="2800" dirty="0" smtClean="0">
              <a:latin typeface="微軟正黑體" pitchFamily="34" charset="-120"/>
              <a:ea typeface="微軟正黑體" pitchFamily="34" charset="-120"/>
            </a:endParaRPr>
          </a:p>
          <a:p>
            <a:pPr marL="274320" indent="-274320" fontAlgn="auto">
              <a:spcAft>
                <a:spcPts val="0"/>
              </a:spcAft>
              <a:buFont typeface="Wingdings" pitchFamily="2" charset="2"/>
              <a:buChar char="Ø"/>
              <a:defRPr/>
            </a:pPr>
            <a:r>
              <a:rPr lang="zh-TW" altLang="en-US" sz="2800" dirty="0" smtClean="0">
                <a:latin typeface="微軟正黑體" pitchFamily="34" charset="-120"/>
                <a:ea typeface="微軟正黑體" pitchFamily="34" charset="-120"/>
              </a:rPr>
              <a:t>勞工因職業上原因感染「新流感」，如經認定為職業災害，應給予公傷病假，</a:t>
            </a:r>
            <a:r>
              <a:rPr lang="zh-TW" altLang="en-US" sz="2800" u="sng" dirty="0" smtClean="0">
                <a:solidFill>
                  <a:schemeClr val="accent5">
                    <a:lumMod val="50000"/>
                  </a:schemeClr>
                </a:solidFill>
                <a:latin typeface="微軟正黑體" pitchFamily="34" charset="-120"/>
                <a:ea typeface="微軟正黑體" pitchFamily="34" charset="-120"/>
              </a:rPr>
              <a:t>並應依勞動基準法第</a:t>
            </a:r>
            <a:r>
              <a:rPr lang="en-US" altLang="zh-TW" sz="2800" u="sng" dirty="0" smtClean="0">
                <a:solidFill>
                  <a:schemeClr val="accent5">
                    <a:lumMod val="50000"/>
                  </a:schemeClr>
                </a:solidFill>
                <a:latin typeface="微軟正黑體" pitchFamily="34" charset="-120"/>
                <a:ea typeface="微軟正黑體" pitchFamily="34" charset="-120"/>
              </a:rPr>
              <a:t>59</a:t>
            </a:r>
            <a:r>
              <a:rPr lang="zh-TW" altLang="en-US" sz="2800" u="sng" dirty="0" smtClean="0">
                <a:solidFill>
                  <a:schemeClr val="accent5">
                    <a:lumMod val="50000"/>
                  </a:schemeClr>
                </a:solidFill>
                <a:latin typeface="微軟正黑體" pitchFamily="34" charset="-120"/>
                <a:ea typeface="微軟正黑體" pitchFamily="34" charset="-120"/>
              </a:rPr>
              <a:t>條規定予以補償。</a:t>
            </a:r>
            <a:endParaRPr lang="en-US" altLang="zh-TW" sz="2800" u="sng" dirty="0" smtClean="0">
              <a:solidFill>
                <a:schemeClr val="accent5">
                  <a:lumMod val="50000"/>
                </a:schemeClr>
              </a:solidFill>
              <a:latin typeface="微軟正黑體" pitchFamily="34" charset="-120"/>
              <a:ea typeface="微軟正黑體" pitchFamily="34" charset="-120"/>
            </a:endParaRPr>
          </a:p>
          <a:p>
            <a:pPr marL="274320" indent="-274320" fontAlgn="auto">
              <a:spcAft>
                <a:spcPts val="0"/>
              </a:spcAft>
              <a:buFont typeface="Wingdings" pitchFamily="2" charset="2"/>
              <a:buChar char="Ø"/>
              <a:defRPr/>
            </a:pPr>
            <a:r>
              <a:rPr lang="zh-TW" altLang="en-US" sz="2800" dirty="0" smtClean="0">
                <a:latin typeface="微軟正黑體" pitchFamily="34" charset="-120"/>
                <a:ea typeface="微軟正黑體" pitchFamily="34" charset="-120"/>
              </a:rPr>
              <a:t>勞工未感染「新流感」，但雇主認為勞工有感染之虞，而要求勞工不出勤，係屬受領勞務遲延，雇主仍應給付工資。</a:t>
            </a:r>
            <a:endParaRPr lang="en-US" altLang="zh-TW" sz="2800" dirty="0" smtClean="0">
              <a:latin typeface="微軟正黑體" pitchFamily="34" charset="-120"/>
              <a:ea typeface="微軟正黑體" pitchFamily="34" charset="-120"/>
            </a:endParaRPr>
          </a:p>
          <a:p>
            <a:pPr marL="274320" indent="-274320" fontAlgn="auto">
              <a:spcAft>
                <a:spcPts val="0"/>
              </a:spcAft>
              <a:buFont typeface="Wingdings" pitchFamily="2" charset="2"/>
              <a:buChar char="Ø"/>
              <a:defRPr/>
            </a:pPr>
            <a:r>
              <a:rPr lang="zh-TW" altLang="en-US" sz="2800" dirty="0" smtClean="0">
                <a:latin typeface="微軟正黑體" pitchFamily="34" charset="-120"/>
                <a:ea typeface="微軟正黑體" pitchFamily="34" charset="-120"/>
              </a:rPr>
              <a:t>勞工雖有感冒或發燒症狀，惟如可提供勞務，雇主不得強迫勞工請病假，如強迫勞工請假，係受領勞務遲延，仍應給付工資。但勞工亦可請普通傷病假</a:t>
            </a:r>
            <a:endParaRPr lang="en-US" altLang="zh-TW" sz="2800" b="1" dirty="0" smtClean="0">
              <a:latin typeface="微軟正黑體" pitchFamily="34" charset="-120"/>
              <a:ea typeface="微軟正黑體" pitchFamily="34" charset="-120"/>
            </a:endParaRPr>
          </a:p>
        </p:txBody>
      </p:sp>
    </p:spTree>
  </p:cSld>
  <p:clrMapOvr>
    <a:masterClrMapping/>
  </p:clrMapOvr>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Rot="1" noChangeArrowheads="1"/>
          </p:cNvSpPr>
          <p:nvPr>
            <p:ph type="title"/>
          </p:nvPr>
        </p:nvSpPr>
        <p:spPr>
          <a:xfrm>
            <a:off x="323850" y="404813"/>
            <a:ext cx="8540750" cy="1143000"/>
          </a:xfrm>
        </p:spPr>
        <p:txBody>
          <a:bodyPr/>
          <a:lstStyle/>
          <a:p>
            <a:r>
              <a:rPr lang="zh-TW" altLang="en-US" b="1" dirty="0" smtClean="0">
                <a:solidFill>
                  <a:schemeClr val="tx1">
                    <a:lumMod val="65000"/>
                    <a:lumOff val="35000"/>
                  </a:schemeClr>
                </a:solidFill>
                <a:latin typeface="微軟正黑體" pitchFamily="34" charset="-120"/>
                <a:ea typeface="微軟正黑體" pitchFamily="34" charset="-120"/>
              </a:rPr>
              <a:t>新流感</a:t>
            </a:r>
            <a:r>
              <a:rPr lang="en-US" altLang="zh-TW" b="1" dirty="0" smtClean="0">
                <a:solidFill>
                  <a:schemeClr val="tx1">
                    <a:lumMod val="65000"/>
                    <a:lumOff val="35000"/>
                  </a:schemeClr>
                </a:solidFill>
                <a:latin typeface="微軟正黑體" pitchFamily="34" charset="-120"/>
                <a:ea typeface="微軟正黑體" pitchFamily="34" charset="-120"/>
              </a:rPr>
              <a:t>(H○N○)</a:t>
            </a:r>
            <a:r>
              <a:rPr lang="zh-TW" altLang="en-US" b="1" dirty="0" smtClean="0">
                <a:solidFill>
                  <a:schemeClr val="tx1">
                    <a:lumMod val="65000"/>
                    <a:lumOff val="35000"/>
                  </a:schemeClr>
                </a:solidFill>
                <a:latin typeface="微軟正黑體" pitchFamily="34" charset="-120"/>
                <a:ea typeface="微軟正黑體" pitchFamily="34" charset="-120"/>
              </a:rPr>
              <a:t>出勤管理</a:t>
            </a:r>
            <a:endParaRPr lang="en-US" altLang="zh-TW" b="1" dirty="0" smtClean="0">
              <a:solidFill>
                <a:schemeClr val="tx1">
                  <a:lumMod val="65000"/>
                  <a:lumOff val="35000"/>
                </a:schemeClr>
              </a:solidFill>
              <a:latin typeface="微軟正黑體" pitchFamily="34" charset="-120"/>
              <a:ea typeface="微軟正黑體" pitchFamily="34" charset="-120"/>
            </a:endParaRPr>
          </a:p>
        </p:txBody>
      </p:sp>
      <p:sp>
        <p:nvSpPr>
          <p:cNvPr id="62467" name="Rectangle 3"/>
          <p:cNvSpPr>
            <a:spLocks noGrp="1" noRot="1" noChangeArrowheads="1"/>
          </p:cNvSpPr>
          <p:nvPr>
            <p:ph idx="1"/>
          </p:nvPr>
        </p:nvSpPr>
        <p:spPr>
          <a:xfrm>
            <a:off x="714375" y="1484313"/>
            <a:ext cx="7715250" cy="4945062"/>
          </a:xfrm>
        </p:spPr>
        <p:txBody>
          <a:bodyPr/>
          <a:lstStyle/>
          <a:p>
            <a:pPr>
              <a:lnSpc>
                <a:spcPct val="120000"/>
              </a:lnSpc>
              <a:buFont typeface="Wingdings" pitchFamily="2" charset="2"/>
              <a:buChar char="Ø"/>
            </a:pPr>
            <a:r>
              <a:rPr lang="zh-TW" altLang="en-US" sz="2800" dirty="0" smtClean="0">
                <a:latin typeface="微軟正黑體" pitchFamily="34" charset="-120"/>
                <a:ea typeface="微軟正黑體" pitchFamily="34" charset="-120"/>
              </a:rPr>
              <a:t>雇主不得要求勞工需提出</a:t>
            </a:r>
            <a:r>
              <a:rPr lang="en-US" altLang="zh-TW" sz="2800" dirty="0" smtClean="0">
                <a:latin typeface="微軟正黑體" pitchFamily="34" charset="-120"/>
                <a:ea typeface="微軟正黑體" pitchFamily="34" charset="-120"/>
              </a:rPr>
              <a:t>H○N○</a:t>
            </a:r>
            <a:r>
              <a:rPr lang="zh-TW" altLang="en-US" sz="2800" dirty="0" smtClean="0">
                <a:latin typeface="微軟正黑體" pitchFamily="34" charset="-120"/>
                <a:ea typeface="微軟正黑體" pitchFamily="34" charset="-120"/>
              </a:rPr>
              <a:t>快篩陰性證明後始得進入工作場所。其因而拒絕勞工出勤服勞務者，雇主仍應給付工資。</a:t>
            </a:r>
            <a:endParaRPr lang="en-US" altLang="zh-TW" sz="2800" dirty="0" smtClean="0">
              <a:latin typeface="微軟正黑體" pitchFamily="34" charset="-120"/>
              <a:ea typeface="微軟正黑體" pitchFamily="34" charset="-120"/>
            </a:endParaRPr>
          </a:p>
          <a:p>
            <a:pPr>
              <a:lnSpc>
                <a:spcPct val="120000"/>
              </a:lnSpc>
              <a:buFont typeface="Wingdings" pitchFamily="2" charset="2"/>
              <a:buChar char="Ø"/>
            </a:pPr>
            <a:r>
              <a:rPr lang="zh-TW" altLang="en-US" sz="2800" dirty="0" smtClean="0">
                <a:latin typeface="微軟正黑體" pitchFamily="34" charset="-120"/>
                <a:ea typeface="微軟正黑體" pitchFamily="34" charset="-120"/>
              </a:rPr>
              <a:t>勞工子女因停課致勞工需親自照顧者，可請家庭照顧假，父母雙方可分別請假，雇主不得拒絕，且不得視為缺勤而影響全勤獎金、考績或為其他不利之處分。勞工如未能請家庭照顧假時，得請事假或特別休假</a:t>
            </a:r>
            <a:r>
              <a:rPr lang="zh-TW" altLang="en-US" sz="2800" b="1" dirty="0" smtClean="0">
                <a:latin typeface="微軟正黑體" pitchFamily="34" charset="-120"/>
                <a:ea typeface="微軟正黑體" pitchFamily="34" charset="-120"/>
              </a:rPr>
              <a:t>。</a:t>
            </a:r>
            <a:endParaRPr lang="en-US" altLang="zh-TW" sz="2800" b="1" dirty="0" smtClean="0">
              <a:latin typeface="微軟正黑體" pitchFamily="34" charset="-120"/>
              <a:ea typeface="微軟正黑體" pitchFamily="34" charset="-120"/>
            </a:endParaRPr>
          </a:p>
        </p:txBody>
      </p:sp>
    </p:spTree>
  </p:cSld>
  <p:clrMapOvr>
    <a:masterClrMapping/>
  </p:clrMapOvr>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Rot="1" noChangeArrowheads="1"/>
          </p:cNvSpPr>
          <p:nvPr>
            <p:ph type="title"/>
          </p:nvPr>
        </p:nvSpPr>
        <p:spPr>
          <a:xfrm>
            <a:off x="539552" y="332656"/>
            <a:ext cx="8229600" cy="1143000"/>
          </a:xfrm>
        </p:spPr>
        <p:txBody>
          <a:bodyPr/>
          <a:lstStyle/>
          <a:p>
            <a:r>
              <a:rPr lang="zh-TW" altLang="en-US" b="1" dirty="0" smtClean="0">
                <a:solidFill>
                  <a:schemeClr val="tx1">
                    <a:lumMod val="65000"/>
                    <a:lumOff val="35000"/>
                  </a:schemeClr>
                </a:solidFill>
                <a:latin typeface="微軟正黑體" pitchFamily="34" charset="-120"/>
                <a:ea typeface="微軟正黑體" pitchFamily="34" charset="-120"/>
              </a:rPr>
              <a:t>無薪休假？</a:t>
            </a:r>
          </a:p>
        </p:txBody>
      </p:sp>
      <p:sp>
        <p:nvSpPr>
          <p:cNvPr id="69635" name="Rectangle 3"/>
          <p:cNvSpPr>
            <a:spLocks noGrp="1" noRot="1" noChangeArrowheads="1"/>
          </p:cNvSpPr>
          <p:nvPr>
            <p:ph type="body" idx="1"/>
          </p:nvPr>
        </p:nvSpPr>
        <p:spPr>
          <a:xfrm>
            <a:off x="684213" y="1700213"/>
            <a:ext cx="7993062" cy="4194175"/>
          </a:xfrm>
        </p:spPr>
        <p:txBody>
          <a:bodyPr>
            <a:normAutofit lnSpcReduction="10000"/>
          </a:bodyPr>
          <a:lstStyle/>
          <a:p>
            <a:pPr marL="274320" indent="-274320" fontAlgn="auto">
              <a:lnSpc>
                <a:spcPct val="120000"/>
              </a:lnSpc>
              <a:spcBef>
                <a:spcPct val="30000"/>
              </a:spcBef>
              <a:spcAft>
                <a:spcPts val="0"/>
              </a:spcAft>
              <a:buFont typeface="Wingdings" pitchFamily="2" charset="2"/>
              <a:buChar char="Ø"/>
              <a:defRPr/>
            </a:pPr>
            <a:r>
              <a:rPr lang="zh-TW" altLang="en-US" sz="3000" dirty="0" smtClean="0">
                <a:latin typeface="微軟正黑體" pitchFamily="34" charset="-120"/>
                <a:ea typeface="微軟正黑體" pitchFamily="34" charset="-120"/>
              </a:rPr>
              <a:t>現行法令並無所謂「無薪休假」或 「行政假」，雇主並無恣為決定之權利。</a:t>
            </a:r>
          </a:p>
          <a:p>
            <a:pPr marL="274320" indent="-274320" fontAlgn="auto">
              <a:lnSpc>
                <a:spcPct val="120000"/>
              </a:lnSpc>
              <a:spcBef>
                <a:spcPct val="30000"/>
              </a:spcBef>
              <a:spcAft>
                <a:spcPts val="0"/>
              </a:spcAft>
              <a:buFont typeface="Wingdings" pitchFamily="2" charset="2"/>
              <a:buChar char="Ø"/>
              <a:defRPr/>
            </a:pPr>
            <a:r>
              <a:rPr lang="zh-TW" altLang="en-US" sz="3000" dirty="0" smtClean="0">
                <a:latin typeface="微軟正黑體" pitchFamily="34" charset="-120"/>
                <a:ea typeface="微軟正黑體" pitchFamily="34" charset="-120"/>
              </a:rPr>
              <a:t>工資工時由勞資雙方議定，如因</a:t>
            </a:r>
            <a:r>
              <a:rPr lang="zh-TW" altLang="en-US" sz="3000" u="sng" dirty="0" smtClean="0">
                <a:solidFill>
                  <a:schemeClr val="accent5">
                    <a:lumMod val="50000"/>
                  </a:schemeClr>
                </a:solidFill>
                <a:latin typeface="微軟正黑體" pitchFamily="34" charset="-120"/>
                <a:ea typeface="微軟正黑體" pitchFamily="34" charset="-120"/>
              </a:rPr>
              <a:t>可歸責於雇主之原因停工，勞工仍得依原約請求報酬</a:t>
            </a:r>
            <a:r>
              <a:rPr lang="zh-TW" altLang="en-US" sz="3000" dirty="0" smtClean="0">
                <a:latin typeface="微軟正黑體" pitchFamily="34" charset="-120"/>
                <a:ea typeface="微軟正黑體" pitchFamily="34" charset="-120"/>
              </a:rPr>
              <a:t>。</a:t>
            </a:r>
          </a:p>
          <a:p>
            <a:pPr marL="274320" indent="-274320" fontAlgn="auto">
              <a:lnSpc>
                <a:spcPct val="120000"/>
              </a:lnSpc>
              <a:spcBef>
                <a:spcPct val="30000"/>
              </a:spcBef>
              <a:spcAft>
                <a:spcPts val="0"/>
              </a:spcAft>
              <a:buFont typeface="Wingdings" pitchFamily="2" charset="2"/>
              <a:buChar char="Ø"/>
              <a:defRPr/>
            </a:pPr>
            <a:r>
              <a:rPr lang="zh-TW" altLang="en-US" sz="3000" dirty="0" smtClean="0">
                <a:latin typeface="微軟正黑體" pitchFamily="34" charset="-120"/>
                <a:ea typeface="微軟正黑體" pitchFamily="34" charset="-120"/>
              </a:rPr>
              <a:t>雇主如因景氣因素有減少工時並比例減少工資之必要，應與勞工重新協商合致，</a:t>
            </a:r>
            <a:r>
              <a:rPr lang="zh-TW" altLang="en-US" sz="3000" u="sng" dirty="0" smtClean="0">
                <a:solidFill>
                  <a:schemeClr val="accent5">
                    <a:lumMod val="50000"/>
                  </a:schemeClr>
                </a:solidFill>
                <a:latin typeface="微軟正黑體" pitchFamily="34" charset="-120"/>
                <a:ea typeface="微軟正黑體" pitchFamily="34" charset="-120"/>
              </a:rPr>
              <a:t>不得逕自排定</a:t>
            </a:r>
            <a:r>
              <a:rPr lang="zh-TW" altLang="en-US" sz="3000" dirty="0" smtClean="0">
                <a:latin typeface="微軟正黑體" pitchFamily="34" charset="-120"/>
                <a:ea typeface="微軟正黑體" pitchFamily="34" charset="-120"/>
              </a:rPr>
              <a:t>「無薪休假」。</a:t>
            </a:r>
          </a:p>
          <a:p>
            <a:pPr marL="274320" indent="-274320" fontAlgn="auto">
              <a:spcAft>
                <a:spcPts val="0"/>
              </a:spcAft>
              <a:buClr>
                <a:schemeClr val="accent3"/>
              </a:buClr>
              <a:buFont typeface="Wingdings 2"/>
              <a:buChar char=""/>
              <a:defRPr/>
            </a:pPr>
            <a:endParaRPr lang="en-US" altLang="zh-TW" sz="3000" dirty="0" smtClean="0">
              <a:latin typeface="標楷體" pitchFamily="65" charset="-120"/>
              <a:ea typeface="標楷體" pitchFamily="65" charset="-120"/>
            </a:endParaRPr>
          </a:p>
        </p:txBody>
      </p:sp>
    </p:spTree>
  </p:cSld>
  <p:clrMapOvr>
    <a:masterClrMapping/>
  </p:clrMapOvr>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Rot="1" noChangeArrowheads="1"/>
          </p:cNvSpPr>
          <p:nvPr>
            <p:ph type="title"/>
          </p:nvPr>
        </p:nvSpPr>
        <p:spPr>
          <a:xfrm>
            <a:off x="539552" y="332656"/>
            <a:ext cx="8229600" cy="1143000"/>
          </a:xfrm>
        </p:spPr>
        <p:txBody>
          <a:bodyPr/>
          <a:lstStyle/>
          <a:p>
            <a:r>
              <a:rPr lang="zh-TW" altLang="en-US" b="1" dirty="0" smtClean="0">
                <a:solidFill>
                  <a:schemeClr val="tx1">
                    <a:lumMod val="65000"/>
                    <a:lumOff val="35000"/>
                  </a:schemeClr>
                </a:solidFill>
                <a:latin typeface="微軟正黑體" pitchFamily="34" charset="-120"/>
                <a:ea typeface="微軟正黑體" pitchFamily="34" charset="-120"/>
              </a:rPr>
              <a:t>無薪休假？ 注意！</a:t>
            </a:r>
          </a:p>
        </p:txBody>
      </p:sp>
      <p:sp>
        <p:nvSpPr>
          <p:cNvPr id="64515" name="Rectangle 3"/>
          <p:cNvSpPr>
            <a:spLocks noGrp="1" noRot="1" noChangeArrowheads="1"/>
          </p:cNvSpPr>
          <p:nvPr>
            <p:ph type="body" idx="1"/>
          </p:nvPr>
        </p:nvSpPr>
        <p:spPr>
          <a:xfrm>
            <a:off x="642938" y="1500188"/>
            <a:ext cx="8231187" cy="4656137"/>
          </a:xfrm>
        </p:spPr>
        <p:txBody>
          <a:bodyPr/>
          <a:lstStyle/>
          <a:p>
            <a:pPr>
              <a:lnSpc>
                <a:spcPct val="140000"/>
              </a:lnSpc>
              <a:buFont typeface="Wingdings" pitchFamily="2" charset="2"/>
              <a:buChar char="Ø"/>
            </a:pPr>
            <a:r>
              <a:rPr lang="zh-TW" altLang="en-US" sz="2700" dirty="0" smtClean="0">
                <a:latin typeface="微軟正黑體" pitchFamily="34" charset="-120"/>
                <a:ea typeface="微軟正黑體" pitchFamily="34" charset="-120"/>
              </a:rPr>
              <a:t>應與個別勞工協商</a:t>
            </a:r>
            <a:r>
              <a:rPr lang="en-US" altLang="zh-TW" sz="2700" dirty="0" smtClean="0">
                <a:latin typeface="微軟正黑體" pitchFamily="34" charset="-120"/>
                <a:ea typeface="微軟正黑體" pitchFamily="34" charset="-120"/>
              </a:rPr>
              <a:t>(</a:t>
            </a:r>
            <a:r>
              <a:rPr lang="zh-TW" altLang="en-US" sz="2700" dirty="0" smtClean="0">
                <a:latin typeface="微軟正黑體" pitchFamily="34" charset="-120"/>
                <a:ea typeface="微軟正黑體" pitchFamily="34" charset="-120"/>
              </a:rPr>
              <a:t>可參考協議書範例</a:t>
            </a:r>
            <a:r>
              <a:rPr lang="en-US" altLang="zh-TW" sz="2700" dirty="0" smtClean="0">
                <a:latin typeface="微軟正黑體" pitchFamily="34" charset="-120"/>
                <a:ea typeface="微軟正黑體" pitchFamily="34" charset="-120"/>
              </a:rPr>
              <a:t>)</a:t>
            </a:r>
            <a:r>
              <a:rPr lang="zh-TW" altLang="en-US" sz="2700" dirty="0" smtClean="0">
                <a:latin typeface="微軟正黑體" pitchFamily="34" charset="-120"/>
                <a:ea typeface="微軟正黑體" pitchFamily="34" charset="-120"/>
              </a:rPr>
              <a:t>。</a:t>
            </a:r>
          </a:p>
          <a:p>
            <a:pPr>
              <a:lnSpc>
                <a:spcPct val="140000"/>
              </a:lnSpc>
              <a:buFont typeface="Wingdings" pitchFamily="2" charset="2"/>
              <a:buChar char="Ø"/>
            </a:pPr>
            <a:r>
              <a:rPr lang="zh-TW" altLang="en-US" sz="2700" dirty="0" smtClean="0">
                <a:latin typeface="微軟正黑體" pitchFamily="34" charset="-120"/>
                <a:ea typeface="微軟正黑體" pitchFamily="34" charset="-120"/>
              </a:rPr>
              <a:t>應向當地主管機關通報。</a:t>
            </a:r>
          </a:p>
          <a:p>
            <a:pPr>
              <a:lnSpc>
                <a:spcPct val="140000"/>
              </a:lnSpc>
              <a:buFont typeface="Wingdings" pitchFamily="2" charset="2"/>
              <a:buChar char="Ø"/>
            </a:pPr>
            <a:r>
              <a:rPr lang="zh-TW" altLang="en-US" sz="2700" u="sng" dirty="0" smtClean="0">
                <a:solidFill>
                  <a:schemeClr val="accent5">
                    <a:lumMod val="50000"/>
                  </a:schemeClr>
                </a:solidFill>
                <a:latin typeface="微軟正黑體" pitchFamily="34" charset="-120"/>
                <a:ea typeface="微軟正黑體" pitchFamily="34" charset="-120"/>
              </a:rPr>
              <a:t>按月計酬者仍不得低於基本工資數額。</a:t>
            </a:r>
          </a:p>
          <a:p>
            <a:pPr>
              <a:lnSpc>
                <a:spcPct val="140000"/>
              </a:lnSpc>
              <a:buFont typeface="Wingdings" pitchFamily="2" charset="2"/>
              <a:buChar char="Ø"/>
            </a:pPr>
            <a:r>
              <a:rPr lang="zh-TW" altLang="en-US" sz="2700" dirty="0" smtClean="0">
                <a:latin typeface="微軟正黑體" pitchFamily="34" charset="-120"/>
                <a:ea typeface="微軟正黑體" pitchFamily="34" charset="-120"/>
              </a:rPr>
              <a:t>無薪休假日要求勞工出勤仍應照原約定給付工資。</a:t>
            </a:r>
          </a:p>
          <a:p>
            <a:pPr>
              <a:lnSpc>
                <a:spcPct val="140000"/>
              </a:lnSpc>
              <a:buFont typeface="Wingdings" pitchFamily="2" charset="2"/>
              <a:buChar char="Ø"/>
            </a:pPr>
            <a:r>
              <a:rPr lang="zh-TW" altLang="en-US" sz="2700" u="sng" dirty="0" smtClean="0">
                <a:solidFill>
                  <a:schemeClr val="accent5">
                    <a:lumMod val="50000"/>
                  </a:schemeClr>
                </a:solidFill>
                <a:latin typeface="微軟正黑體" pitchFamily="34" charset="-120"/>
                <a:ea typeface="微軟正黑體" pitchFamily="34" charset="-120"/>
              </a:rPr>
              <a:t>如遇勞工請產假，仍應依原約定工資給付。</a:t>
            </a:r>
          </a:p>
          <a:p>
            <a:pPr>
              <a:lnSpc>
                <a:spcPct val="140000"/>
              </a:lnSpc>
              <a:buFont typeface="Wingdings" pitchFamily="2" charset="2"/>
              <a:buChar char="Ø"/>
            </a:pPr>
            <a:r>
              <a:rPr lang="zh-TW" altLang="en-US" sz="2700" u="sng" dirty="0" smtClean="0">
                <a:solidFill>
                  <a:schemeClr val="accent5">
                    <a:lumMod val="50000"/>
                  </a:schemeClr>
                </a:solidFill>
                <a:latin typeface="微軟正黑體" pitchFamily="34" charset="-120"/>
                <a:ea typeface="微軟正黑體" pitchFamily="34" charset="-120"/>
              </a:rPr>
              <a:t>無薪休假期間不列入平均工資計算期間</a:t>
            </a:r>
            <a:r>
              <a:rPr lang="en-US" altLang="zh-TW" sz="2700" dirty="0" smtClean="0">
                <a:latin typeface="微軟正黑體" pitchFamily="34" charset="-120"/>
                <a:ea typeface="微軟正黑體" pitchFamily="34" charset="-120"/>
              </a:rPr>
              <a:t>(</a:t>
            </a:r>
            <a:r>
              <a:rPr lang="zh-TW" altLang="en-US" sz="2700" dirty="0" smtClean="0">
                <a:latin typeface="微軟正黑體" pitchFamily="34" charset="-120"/>
                <a:ea typeface="微軟正黑體" pitchFamily="34" charset="-120"/>
              </a:rPr>
              <a:t>例如六個月內曾有無薪假</a:t>
            </a:r>
            <a:r>
              <a:rPr lang="en-US" altLang="zh-TW" sz="2700" dirty="0" smtClean="0">
                <a:latin typeface="微軟正黑體" pitchFamily="34" charset="-120"/>
                <a:ea typeface="微軟正黑體" pitchFamily="34" charset="-120"/>
              </a:rPr>
              <a:t>12</a:t>
            </a:r>
            <a:r>
              <a:rPr lang="zh-TW" altLang="en-US" sz="2700" dirty="0" smtClean="0">
                <a:latin typeface="微軟正黑體" pitchFamily="34" charset="-120"/>
                <a:ea typeface="微軟正黑體" pitchFamily="34" charset="-120"/>
              </a:rPr>
              <a:t>日，即再向前逆推</a:t>
            </a:r>
            <a:r>
              <a:rPr lang="en-US" altLang="zh-TW" sz="2700" dirty="0" smtClean="0">
                <a:latin typeface="微軟正黑體" pitchFamily="34" charset="-120"/>
                <a:ea typeface="微軟正黑體" pitchFamily="34" charset="-120"/>
              </a:rPr>
              <a:t>12</a:t>
            </a:r>
            <a:r>
              <a:rPr lang="zh-TW" altLang="en-US" sz="2700" dirty="0" smtClean="0">
                <a:latin typeface="微軟正黑體" pitchFamily="34" charset="-120"/>
                <a:ea typeface="微軟正黑體" pitchFamily="34" charset="-120"/>
              </a:rPr>
              <a:t>日</a:t>
            </a:r>
            <a:r>
              <a:rPr lang="en-US" altLang="zh-TW" sz="2700" dirty="0" smtClean="0">
                <a:latin typeface="微軟正黑體" pitchFamily="34" charset="-120"/>
                <a:ea typeface="微軟正黑體" pitchFamily="34" charset="-120"/>
              </a:rPr>
              <a:t>)</a:t>
            </a:r>
            <a:r>
              <a:rPr lang="zh-TW" altLang="en-US" sz="2700" dirty="0" smtClean="0">
                <a:latin typeface="微軟正黑體" pitchFamily="34" charset="-120"/>
                <a:ea typeface="微軟正黑體" pitchFamily="34" charset="-120"/>
              </a:rPr>
              <a:t>。</a:t>
            </a:r>
          </a:p>
        </p:txBody>
      </p:sp>
    </p:spTree>
  </p:cSld>
  <p:clrMapOvr>
    <a:masterClrMapping/>
  </p:clrMapOvr>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標題 1"/>
          <p:cNvSpPr>
            <a:spLocks noGrp="1"/>
          </p:cNvSpPr>
          <p:nvPr>
            <p:ph type="title"/>
          </p:nvPr>
        </p:nvSpPr>
        <p:spPr/>
        <p:txBody>
          <a:bodyPr/>
          <a:lstStyle/>
          <a:p>
            <a:r>
              <a:rPr lang="zh-TW" altLang="en-US" dirty="0" smtClean="0">
                <a:solidFill>
                  <a:schemeClr val="tx1">
                    <a:lumMod val="65000"/>
                    <a:lumOff val="35000"/>
                  </a:schemeClr>
                </a:solidFill>
                <a:latin typeface="微軟正黑體" pitchFamily="34" charset="-120"/>
                <a:ea typeface="微軟正黑體" pitchFamily="34" charset="-120"/>
              </a:rPr>
              <a:t>平均工資</a:t>
            </a:r>
          </a:p>
        </p:txBody>
      </p:sp>
      <p:sp>
        <p:nvSpPr>
          <p:cNvPr id="3" name="內容版面配置區 2"/>
          <p:cNvSpPr>
            <a:spLocks noGrp="1"/>
          </p:cNvSpPr>
          <p:nvPr>
            <p:ph idx="1"/>
          </p:nvPr>
        </p:nvSpPr>
        <p:spPr>
          <a:xfrm>
            <a:off x="762000" y="1219200"/>
            <a:ext cx="8229600" cy="4876800"/>
          </a:xfrm>
        </p:spPr>
        <p:txBody>
          <a:bodyPr>
            <a:normAutofit fontScale="92500"/>
          </a:bodyPr>
          <a:lstStyle/>
          <a:p>
            <a:pPr marL="446088" indent="-446088" fontAlgn="auto">
              <a:lnSpc>
                <a:spcPts val="4800"/>
              </a:lnSpc>
              <a:spcAft>
                <a:spcPts val="0"/>
              </a:spcAft>
              <a:buFont typeface="Wingdings 2"/>
              <a:buChar char=""/>
              <a:defRPr/>
            </a:pPr>
            <a:r>
              <a:rPr lang="zh-TW" altLang="en-US" dirty="0" smtClean="0">
                <a:latin typeface="微軟正黑體" pitchFamily="34" charset="-120"/>
                <a:ea typeface="微軟正黑體" pitchFamily="34" charset="-120"/>
              </a:rPr>
              <a:t>定義：謂</a:t>
            </a:r>
            <a:r>
              <a:rPr lang="zh-TW" altLang="en-US" b="1" dirty="0" smtClean="0">
                <a:solidFill>
                  <a:srgbClr val="FF0000"/>
                </a:solidFill>
                <a:latin typeface="微軟正黑體" pitchFamily="34" charset="-120"/>
                <a:ea typeface="微軟正黑體" pitchFamily="34" charset="-120"/>
              </a:rPr>
              <a:t>計算事由發生之當日前</a:t>
            </a:r>
            <a:r>
              <a:rPr lang="en-US" altLang="zh-TW" b="1" dirty="0" smtClean="0">
                <a:solidFill>
                  <a:srgbClr val="FF0000"/>
                </a:solidFill>
                <a:latin typeface="微軟正黑體" pitchFamily="34" charset="-120"/>
                <a:ea typeface="微軟正黑體" pitchFamily="34" charset="-120"/>
              </a:rPr>
              <a:t>6</a:t>
            </a:r>
            <a:r>
              <a:rPr lang="zh-TW" altLang="en-US" b="1" dirty="0" smtClean="0">
                <a:solidFill>
                  <a:srgbClr val="FF0000"/>
                </a:solidFill>
                <a:latin typeface="微軟正黑體" pitchFamily="34" charset="-120"/>
                <a:ea typeface="微軟正黑體" pitchFamily="34" charset="-120"/>
              </a:rPr>
              <a:t>個月內所得工資總額除以該期間之總日數所得之金額</a:t>
            </a:r>
          </a:p>
          <a:p>
            <a:pPr marL="446088" indent="-446088">
              <a:lnSpc>
                <a:spcPts val="4800"/>
              </a:lnSpc>
              <a:buFont typeface="Wingdings 2"/>
              <a:buChar char=""/>
              <a:defRPr/>
            </a:pPr>
            <a:r>
              <a:rPr lang="zh-TW" altLang="en-US" dirty="0" smtClean="0">
                <a:latin typeface="微軟正黑體" pitchFamily="34" charset="-120"/>
                <a:ea typeface="微軟正黑體" pitchFamily="34" charset="-120"/>
              </a:rPr>
              <a:t>定義：工作未滿</a:t>
            </a:r>
            <a:r>
              <a:rPr lang="en-US" altLang="zh-TW" dirty="0" smtClean="0">
                <a:latin typeface="微軟正黑體" pitchFamily="34" charset="-120"/>
                <a:ea typeface="微軟正黑體" pitchFamily="34" charset="-120"/>
              </a:rPr>
              <a:t>6</a:t>
            </a:r>
            <a:r>
              <a:rPr lang="zh-TW" altLang="en-US" dirty="0" smtClean="0">
                <a:latin typeface="微軟正黑體" pitchFamily="34" charset="-120"/>
                <a:ea typeface="微軟正黑體" pitchFamily="34" charset="-120"/>
              </a:rPr>
              <a:t>個月者，謂工作期間所得工資總額除以工作期間之總日數所得之金額</a:t>
            </a:r>
          </a:p>
          <a:p>
            <a:pPr marL="446088" indent="-446088">
              <a:lnSpc>
                <a:spcPts val="4800"/>
              </a:lnSpc>
              <a:buFont typeface="Wingdings 2"/>
              <a:buChar char=""/>
              <a:defRPr/>
            </a:pPr>
            <a:r>
              <a:rPr lang="zh-TW" altLang="en-US" dirty="0" smtClean="0">
                <a:latin typeface="微軟正黑體" pitchFamily="34" charset="-120"/>
                <a:ea typeface="微軟正黑體" pitchFamily="34" charset="-120"/>
              </a:rPr>
              <a:t>事由：資遣（資遣費）、退休（退休金）、產假工資、職災（殘廢及死亡補償）</a:t>
            </a:r>
          </a:p>
          <a:p>
            <a:pPr marL="274320" indent="-274320" fontAlgn="auto">
              <a:spcAft>
                <a:spcPts val="0"/>
              </a:spcAft>
              <a:buClr>
                <a:schemeClr val="accent3"/>
              </a:buClr>
              <a:buNone/>
              <a:defRPr/>
            </a:pPr>
            <a:endParaRPr lang="zh-TW" altLang="en-US" dirty="0"/>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標題 1"/>
          <p:cNvSpPr>
            <a:spLocks noGrp="1"/>
          </p:cNvSpPr>
          <p:nvPr>
            <p:ph type="title"/>
          </p:nvPr>
        </p:nvSpPr>
        <p:spPr>
          <a:xfrm>
            <a:off x="762000" y="269875"/>
            <a:ext cx="8077200" cy="1143000"/>
          </a:xfrm>
        </p:spPr>
        <p:txBody>
          <a:bodyPr/>
          <a:lstStyle/>
          <a:p>
            <a:r>
              <a:rPr lang="zh-TW" altLang="en-US" dirty="0" smtClean="0">
                <a:solidFill>
                  <a:schemeClr val="tx1">
                    <a:lumMod val="65000"/>
                    <a:lumOff val="35000"/>
                  </a:schemeClr>
                </a:solidFill>
                <a:latin typeface="微軟正黑體" pitchFamily="34" charset="-120"/>
                <a:ea typeface="微軟正黑體" pitchFamily="34" charset="-120"/>
              </a:rPr>
              <a:t>平均工資計算之例外期日</a:t>
            </a:r>
          </a:p>
        </p:txBody>
      </p:sp>
      <p:graphicFrame>
        <p:nvGraphicFramePr>
          <p:cNvPr id="6" name="內容版面配置區 5"/>
          <p:cNvGraphicFramePr>
            <a:graphicFrameLocks noGrp="1"/>
          </p:cNvGraphicFramePr>
          <p:nvPr>
            <p:ph idx="1"/>
          </p:nvPr>
        </p:nvGraphicFramePr>
        <p:xfrm>
          <a:off x="762000" y="1597025"/>
          <a:ext cx="8077200" cy="483237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9700" name="頁尾版面配置區 3"/>
          <p:cNvSpPr>
            <a:spLocks noGrp="1"/>
          </p:cNvSpPr>
          <p:nvPr>
            <p:ph type="ftr" sz="quarter" idx="11"/>
          </p:nvPr>
        </p:nvSpPr>
        <p:spPr/>
        <p:txBody>
          <a:bodyPr/>
          <a:lstStyle/>
          <a:p>
            <a:pPr>
              <a:defRPr/>
            </a:pPr>
            <a:endParaRPr lang="zh-TW" altLang="en-US" smtClean="0"/>
          </a:p>
        </p:txBody>
      </p:sp>
      <p:sp>
        <p:nvSpPr>
          <p:cNvPr id="29701" name="投影片編號版面配置區 4"/>
          <p:cNvSpPr>
            <a:spLocks noGrp="1"/>
          </p:cNvSpPr>
          <p:nvPr>
            <p:ph type="sldNum" sz="quarter" idx="12"/>
          </p:nvPr>
        </p:nvSpPr>
        <p:spPr/>
        <p:txBody>
          <a:bodyPr/>
          <a:lstStyle/>
          <a:p>
            <a:pPr>
              <a:defRPr/>
            </a:pPr>
            <a:fld id="{5E45CA2E-D201-4AE9-AFF2-C75D2DBCF8BC}" type="slidenum">
              <a:rPr lang="en-US" altLang="zh-TW"/>
              <a:pPr>
                <a:defRPr/>
              </a:pPr>
              <a:t>87</a:t>
            </a:fld>
            <a:endParaRPr lang="en-US" altLang="zh-TW"/>
          </a:p>
        </p:txBody>
      </p:sp>
    </p:spTree>
  </p:cSld>
  <p:clrMapOvr>
    <a:masterClrMapping/>
  </p:clrMapOvr>
  <p:transition/>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r>
              <a:rPr lang="zh-TW" altLang="en-US" dirty="0" smtClean="0">
                <a:solidFill>
                  <a:schemeClr val="tx1">
                    <a:lumMod val="65000"/>
                    <a:lumOff val="35000"/>
                  </a:schemeClr>
                </a:solidFill>
                <a:latin typeface="微軟正黑體" pitchFamily="34" charset="-120"/>
                <a:ea typeface="微軟正黑體" pitchFamily="34" charset="-120"/>
              </a:rPr>
              <a:t>女性夜間工作</a:t>
            </a:r>
          </a:p>
        </p:txBody>
      </p:sp>
      <p:sp>
        <p:nvSpPr>
          <p:cNvPr id="66563" name="Rectangle 3"/>
          <p:cNvSpPr>
            <a:spLocks noGrp="1" noChangeArrowheads="1"/>
          </p:cNvSpPr>
          <p:nvPr>
            <p:ph idx="1"/>
          </p:nvPr>
        </p:nvSpPr>
        <p:spPr>
          <a:xfrm>
            <a:off x="457200" y="1219200"/>
            <a:ext cx="8229600" cy="5486400"/>
          </a:xfrm>
        </p:spPr>
        <p:txBody>
          <a:bodyPr>
            <a:noAutofit/>
          </a:bodyPr>
          <a:lstStyle/>
          <a:p>
            <a:pPr>
              <a:buFont typeface="Wingdings" pitchFamily="2" charset="2"/>
              <a:buNone/>
            </a:pPr>
            <a:r>
              <a:rPr lang="zh-TW" altLang="en-US" sz="2000" b="1" dirty="0" smtClean="0">
                <a:latin typeface="微軟正黑體" pitchFamily="34" charset="-120"/>
                <a:ea typeface="微軟正黑體" pitchFamily="34" charset="-120"/>
              </a:rPr>
              <a:t>一、定義</a:t>
            </a:r>
          </a:p>
          <a:p>
            <a:pPr>
              <a:buFont typeface="Wingdings" pitchFamily="2" charset="2"/>
              <a:buNone/>
            </a:pPr>
            <a:r>
              <a:rPr lang="zh-TW" altLang="en-US" sz="2000" dirty="0" smtClean="0">
                <a:latin typeface="微軟正黑體" pitchFamily="34" charset="-120"/>
                <a:ea typeface="微軟正黑體" pitchFamily="34" charset="-120"/>
              </a:rPr>
              <a:t>      午後</a:t>
            </a:r>
            <a:r>
              <a:rPr lang="en-US" altLang="zh-TW" sz="2000" dirty="0" smtClean="0">
                <a:latin typeface="微軟正黑體" pitchFamily="34" charset="-120"/>
                <a:ea typeface="微軟正黑體" pitchFamily="34" charset="-120"/>
              </a:rPr>
              <a:t>10</a:t>
            </a:r>
            <a:r>
              <a:rPr lang="zh-TW" altLang="en-US" sz="2000" dirty="0" smtClean="0">
                <a:latin typeface="微軟正黑體" pitchFamily="34" charset="-120"/>
                <a:ea typeface="微軟正黑體" pitchFamily="34" charset="-120"/>
              </a:rPr>
              <a:t>時至翌晨</a:t>
            </a:r>
            <a:r>
              <a:rPr lang="en-US" altLang="zh-TW" sz="2000" dirty="0" smtClean="0">
                <a:latin typeface="微軟正黑體" pitchFamily="34" charset="-120"/>
                <a:ea typeface="微軟正黑體" pitchFamily="34" charset="-120"/>
              </a:rPr>
              <a:t>6</a:t>
            </a:r>
            <a:r>
              <a:rPr lang="zh-TW" altLang="en-US" sz="2000" dirty="0" smtClean="0">
                <a:latin typeface="微軟正黑體" pitchFamily="34" charset="-120"/>
                <a:ea typeface="微軟正黑體" pitchFamily="34" charset="-120"/>
              </a:rPr>
              <a:t>時</a:t>
            </a:r>
          </a:p>
          <a:p>
            <a:pPr>
              <a:buFont typeface="Wingdings" pitchFamily="2" charset="2"/>
              <a:buNone/>
            </a:pPr>
            <a:r>
              <a:rPr lang="zh-TW" altLang="en-US" sz="2000" b="1" dirty="0" smtClean="0">
                <a:latin typeface="微軟正黑體" pitchFamily="34" charset="-120"/>
                <a:ea typeface="微軟正黑體" pitchFamily="34" charset="-120"/>
              </a:rPr>
              <a:t>二、要件及程序：</a:t>
            </a:r>
          </a:p>
          <a:p>
            <a:pPr>
              <a:buFont typeface="Wingdings" pitchFamily="2" charset="2"/>
              <a:buNone/>
            </a:pPr>
            <a:r>
              <a:rPr lang="zh-TW" altLang="en-US" sz="2000" dirty="0" smtClean="0">
                <a:latin typeface="微軟正黑體" pitchFamily="34" charset="-120"/>
                <a:ea typeface="微軟正黑體" pitchFamily="34" charset="-120"/>
              </a:rPr>
              <a:t>    </a:t>
            </a:r>
            <a:r>
              <a:rPr lang="en-US" altLang="zh-TW" sz="2000" dirty="0" smtClean="0">
                <a:latin typeface="微軟正黑體" pitchFamily="34" charset="-120"/>
                <a:ea typeface="微軟正黑體" pitchFamily="34" charset="-120"/>
              </a:rPr>
              <a:t>1.</a:t>
            </a:r>
            <a:r>
              <a:rPr lang="zh-TW" altLang="en-US" sz="2000" dirty="0" smtClean="0">
                <a:latin typeface="微軟正黑體" pitchFamily="34" charset="-120"/>
                <a:ea typeface="微軟正黑體" pitchFamily="34" charset="-120"/>
              </a:rPr>
              <a:t>工會同意，無工會者，經勞資會議同意。</a:t>
            </a:r>
          </a:p>
          <a:p>
            <a:pPr>
              <a:buFont typeface="Wingdings" pitchFamily="2" charset="2"/>
              <a:buNone/>
            </a:pPr>
            <a:r>
              <a:rPr lang="zh-TW" altLang="en-US" sz="2000" dirty="0" smtClean="0">
                <a:latin typeface="微軟正黑體" pitchFamily="34" charset="-120"/>
                <a:ea typeface="微軟正黑體" pitchFamily="34" charset="-120"/>
              </a:rPr>
              <a:t>    </a:t>
            </a:r>
            <a:r>
              <a:rPr lang="en-US" altLang="zh-TW" sz="2000" dirty="0" smtClean="0">
                <a:latin typeface="微軟正黑體" pitchFamily="34" charset="-120"/>
                <a:ea typeface="微軟正黑體" pitchFamily="34" charset="-120"/>
              </a:rPr>
              <a:t>2.</a:t>
            </a:r>
            <a:r>
              <a:rPr lang="zh-TW" altLang="en-US" sz="2000" dirty="0" smtClean="0">
                <a:latin typeface="微軟正黑體" pitchFamily="34" charset="-120"/>
                <a:ea typeface="微軟正黑體" pitchFamily="34" charset="-120"/>
              </a:rPr>
              <a:t>提供必要之安全衛生設施。</a:t>
            </a:r>
          </a:p>
          <a:p>
            <a:pPr>
              <a:buFont typeface="Wingdings" pitchFamily="2" charset="2"/>
              <a:buNone/>
            </a:pPr>
            <a:r>
              <a:rPr lang="zh-TW" altLang="en-US" sz="2000" dirty="0" smtClean="0">
                <a:latin typeface="微軟正黑體" pitchFamily="34" charset="-120"/>
                <a:ea typeface="微軟正黑體" pitchFamily="34" charset="-120"/>
              </a:rPr>
              <a:t>    </a:t>
            </a:r>
            <a:r>
              <a:rPr lang="en-US" altLang="zh-TW" sz="2000" dirty="0" smtClean="0">
                <a:latin typeface="微軟正黑體" pitchFamily="34" charset="-120"/>
                <a:ea typeface="微軟正黑體" pitchFamily="34" charset="-120"/>
              </a:rPr>
              <a:t>3.</a:t>
            </a:r>
            <a:r>
              <a:rPr lang="zh-TW" altLang="en-US" sz="2000" dirty="0" smtClean="0">
                <a:latin typeface="微軟正黑體" pitchFamily="34" charset="-120"/>
                <a:ea typeface="微軟正黑體" pitchFamily="34" charset="-120"/>
              </a:rPr>
              <a:t>無大眾運輸工具可資運用時，提供交通工具或安排女工宿舍。</a:t>
            </a:r>
          </a:p>
          <a:p>
            <a:pPr>
              <a:buFont typeface="Wingdings" pitchFamily="2" charset="2"/>
              <a:buNone/>
            </a:pPr>
            <a:r>
              <a:rPr lang="zh-TW" altLang="en-US" sz="2000" dirty="0" smtClean="0">
                <a:latin typeface="微軟正黑體" pitchFamily="34" charset="-120"/>
                <a:ea typeface="微軟正黑體" pitchFamily="34" charset="-120"/>
              </a:rPr>
              <a:t>    </a:t>
            </a:r>
            <a:r>
              <a:rPr lang="en-US" altLang="zh-TW" sz="2000" dirty="0" smtClean="0">
                <a:latin typeface="微軟正黑體" pitchFamily="34" charset="-120"/>
                <a:ea typeface="微軟正黑體" pitchFamily="34" charset="-120"/>
              </a:rPr>
              <a:t>4.</a:t>
            </a:r>
            <a:r>
              <a:rPr lang="zh-TW" altLang="en-US" sz="2000" dirty="0" smtClean="0">
                <a:latin typeface="微軟正黑體" pitchFamily="34" charset="-120"/>
                <a:ea typeface="微軟正黑體" pitchFamily="34" charset="-120"/>
              </a:rPr>
              <a:t>個別勞工同意。</a:t>
            </a:r>
          </a:p>
          <a:p>
            <a:pPr>
              <a:buFont typeface="Wingdings" pitchFamily="2" charset="2"/>
              <a:buNone/>
            </a:pPr>
            <a:r>
              <a:rPr lang="zh-TW" altLang="en-US" sz="2000" dirty="0" smtClean="0">
                <a:latin typeface="微軟正黑體" pitchFamily="34" charset="-120"/>
                <a:ea typeface="微軟正黑體" pitchFamily="34" charset="-120"/>
              </a:rPr>
              <a:t>    </a:t>
            </a:r>
            <a:r>
              <a:rPr lang="en-US" altLang="zh-TW" sz="2000" dirty="0" smtClean="0">
                <a:latin typeface="微軟正黑體" pitchFamily="34" charset="-120"/>
                <a:ea typeface="微軟正黑體" pitchFamily="34" charset="-120"/>
              </a:rPr>
              <a:t>5.</a:t>
            </a:r>
            <a:r>
              <a:rPr lang="zh-TW" altLang="en-US" sz="2000" dirty="0" smtClean="0">
                <a:latin typeface="微軟正黑體" pitchFamily="34" charset="-120"/>
                <a:ea typeface="微軟正黑體" pitchFamily="34" charset="-120"/>
              </a:rPr>
              <a:t>因天災、事變或突發事件，得免前開要件。 </a:t>
            </a:r>
          </a:p>
          <a:p>
            <a:pPr>
              <a:buFont typeface="Wingdings" pitchFamily="2" charset="2"/>
              <a:buNone/>
            </a:pPr>
            <a:r>
              <a:rPr lang="zh-TW" altLang="en-US" sz="2000" b="1" dirty="0" smtClean="0">
                <a:latin typeface="微軟正黑體" pitchFamily="34" charset="-120"/>
                <a:ea typeface="微軟正黑體" pitchFamily="34" charset="-120"/>
              </a:rPr>
              <a:t>三、強迫勞動禁止</a:t>
            </a:r>
          </a:p>
          <a:p>
            <a:pPr>
              <a:buFont typeface="Wingdings" pitchFamily="2" charset="2"/>
              <a:buNone/>
            </a:pPr>
            <a:r>
              <a:rPr lang="zh-TW" altLang="en-US" sz="2000" dirty="0" smtClean="0">
                <a:latin typeface="微軟正黑體" pitchFamily="34" charset="-120"/>
                <a:ea typeface="微軟正黑體" pitchFamily="34" charset="-120"/>
              </a:rPr>
              <a:t>因健康或其他正當理由，不能從事夜間時間內工作者 ，雇主不得強制。 </a:t>
            </a:r>
          </a:p>
          <a:p>
            <a:pPr>
              <a:buFont typeface="Wingdings" pitchFamily="2" charset="2"/>
              <a:buNone/>
            </a:pPr>
            <a:r>
              <a:rPr lang="zh-TW" altLang="en-US" sz="2000" b="1" dirty="0" smtClean="0">
                <a:latin typeface="微軟正黑體" pitchFamily="34" charset="-120"/>
                <a:ea typeface="微軟正黑體" pitchFamily="34" charset="-120"/>
              </a:rPr>
              <a:t>四、特別禁止規定</a:t>
            </a:r>
          </a:p>
          <a:p>
            <a:pPr>
              <a:buFont typeface="Wingdings" pitchFamily="2" charset="2"/>
              <a:buNone/>
            </a:pPr>
            <a:r>
              <a:rPr lang="zh-TW" altLang="en-US" sz="2000" b="1" dirty="0" smtClean="0">
                <a:solidFill>
                  <a:srgbClr val="FF0000"/>
                </a:solidFill>
                <a:latin typeface="微軟正黑體" pitchFamily="34" charset="-120"/>
                <a:ea typeface="微軟正黑體" pitchFamily="34" charset="-120"/>
              </a:rPr>
              <a:t>妊娠或哺乳期間之女工，均不得夜間工作。</a:t>
            </a:r>
            <a:r>
              <a:rPr lang="zh-TW" altLang="en-US" sz="2000" dirty="0" smtClean="0">
                <a:latin typeface="微軟正黑體" pitchFamily="34" charset="-120"/>
                <a:ea typeface="微軟正黑體" pitchFamily="34" charset="-120"/>
              </a:rPr>
              <a:t> </a:t>
            </a:r>
          </a:p>
          <a:p>
            <a:pPr>
              <a:buFont typeface="Wingdings" pitchFamily="2" charset="2"/>
              <a:buNone/>
            </a:pPr>
            <a:r>
              <a:rPr lang="en-US" altLang="zh-TW" sz="1800" b="1" dirty="0" smtClean="0">
                <a:solidFill>
                  <a:srgbClr val="0033CC"/>
                </a:solidFill>
                <a:latin typeface="微軟正黑體" pitchFamily="34" charset="-120"/>
                <a:ea typeface="微軟正黑體" pitchFamily="34" charset="-120"/>
              </a:rPr>
              <a:t>※</a:t>
            </a:r>
            <a:r>
              <a:rPr lang="zh-TW" altLang="en-US" sz="1800" b="1" dirty="0" smtClean="0">
                <a:solidFill>
                  <a:srgbClr val="0033CC"/>
                </a:solidFill>
                <a:latin typeface="微軟正黑體" pitchFamily="34" charset="-120"/>
                <a:ea typeface="微軟正黑體" pitchFamily="34" charset="-120"/>
              </a:rPr>
              <a:t>未舉辦勞資會議或未經勞資會議同意，縱使女性勞工同意夜間工作，仍屬違法。</a:t>
            </a:r>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標題 2"/>
          <p:cNvSpPr>
            <a:spLocks noGrp="1"/>
          </p:cNvSpPr>
          <p:nvPr>
            <p:ph type="title"/>
          </p:nvPr>
        </p:nvSpPr>
        <p:spPr/>
        <p:txBody>
          <a:bodyPr anchor="ctr"/>
          <a:lstStyle/>
          <a:p>
            <a:r>
              <a:rPr altLang="en-US" dirty="0" err="1" smtClean="0">
                <a:solidFill>
                  <a:schemeClr val="tx1">
                    <a:lumMod val="65000"/>
                    <a:lumOff val="35000"/>
                  </a:schemeClr>
                </a:solidFill>
                <a:latin typeface="微軟正黑體" pitchFamily="34" charset="-120"/>
                <a:ea typeface="微軟正黑體" pitchFamily="34" charset="-120"/>
              </a:rPr>
              <a:t>母性保護規定</a:t>
            </a:r>
            <a:endParaRPr altLang="en-US" dirty="0" smtClean="0">
              <a:solidFill>
                <a:schemeClr val="tx1">
                  <a:lumMod val="65000"/>
                  <a:lumOff val="35000"/>
                </a:schemeClr>
              </a:solidFill>
              <a:latin typeface="微軟正黑體" pitchFamily="34" charset="-120"/>
              <a:ea typeface="微軟正黑體" pitchFamily="34" charset="-120"/>
            </a:endParaRPr>
          </a:p>
        </p:txBody>
      </p:sp>
      <p:sp>
        <p:nvSpPr>
          <p:cNvPr id="2" name="頁尾版面配置區 1"/>
          <p:cNvSpPr>
            <a:spLocks noGrp="1"/>
          </p:cNvSpPr>
          <p:nvPr>
            <p:ph type="ftr" sz="quarter" idx="11"/>
          </p:nvPr>
        </p:nvSpPr>
        <p:spPr/>
        <p:txBody>
          <a:bodyPr/>
          <a:lstStyle/>
          <a:p>
            <a:pPr>
              <a:defRPr/>
            </a:pPr>
            <a:endParaRPr lang="zh-TW" altLang="en-US"/>
          </a:p>
        </p:txBody>
      </p:sp>
      <p:sp>
        <p:nvSpPr>
          <p:cNvPr id="4" name="投影片編號版面配置區 3"/>
          <p:cNvSpPr>
            <a:spLocks noGrp="1"/>
          </p:cNvSpPr>
          <p:nvPr>
            <p:ph type="sldNum" sz="quarter" idx="12"/>
          </p:nvPr>
        </p:nvSpPr>
        <p:spPr/>
        <p:txBody>
          <a:bodyPr/>
          <a:lstStyle/>
          <a:p>
            <a:pPr>
              <a:defRPr/>
            </a:pPr>
            <a:fld id="{24531CD6-13BA-4304-999F-D086CE62A7E3}" type="slidenum">
              <a:rPr lang="en-US" altLang="zh-TW" smtClean="0"/>
              <a:pPr>
                <a:defRPr/>
              </a:pPr>
              <a:t>89</a:t>
            </a:fld>
            <a:endParaRPr lang="en-US" altLang="zh-TW"/>
          </a:p>
        </p:txBody>
      </p:sp>
      <p:graphicFrame>
        <p:nvGraphicFramePr>
          <p:cNvPr id="7" name="內容版面配置區 6"/>
          <p:cNvGraphicFramePr>
            <a:graphicFrameLocks noGrp="1"/>
          </p:cNvGraphicFramePr>
          <p:nvPr>
            <p:ph idx="1"/>
            <p:extLst>
              <p:ext uri="{D42A27DB-BD31-4B8C-83A1-F6EECF244321}">
                <p14:modId xmlns:p14="http://schemas.microsoft.com/office/powerpoint/2010/main" val="339298984"/>
              </p:ext>
            </p:extLst>
          </p:nvPr>
        </p:nvGraphicFramePr>
        <p:xfrm>
          <a:off x="533400" y="1219200"/>
          <a:ext cx="8229600" cy="438943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標題 2"/>
          <p:cNvSpPr>
            <a:spLocks noGrp="1"/>
          </p:cNvSpPr>
          <p:nvPr>
            <p:ph type="title"/>
          </p:nvPr>
        </p:nvSpPr>
        <p:spPr>
          <a:xfrm>
            <a:off x="609600" y="228600"/>
            <a:ext cx="8077200" cy="863600"/>
          </a:xfrm>
        </p:spPr>
        <p:txBody>
          <a:bodyPr/>
          <a:lstStyle/>
          <a:p>
            <a:r>
              <a:rPr lang="zh-TW" altLang="en-US" dirty="0" smtClean="0">
                <a:solidFill>
                  <a:schemeClr val="tx1">
                    <a:lumMod val="65000"/>
                    <a:lumOff val="35000"/>
                  </a:schemeClr>
                </a:solidFill>
                <a:latin typeface="微軟正黑體" pitchFamily="34" charset="-120"/>
                <a:ea typeface="微軟正黑體" pitchFamily="34" charset="-120"/>
              </a:rPr>
              <a:t>工資</a:t>
            </a:r>
          </a:p>
        </p:txBody>
      </p:sp>
      <p:sp>
        <p:nvSpPr>
          <p:cNvPr id="26627" name="投影片編號版面配置區 2"/>
          <p:cNvSpPr>
            <a:spLocks noGrp="1"/>
          </p:cNvSpPr>
          <p:nvPr>
            <p:ph type="sldNum" sz="quarter" idx="12"/>
          </p:nvPr>
        </p:nvSpPr>
        <p:spPr/>
        <p:txBody>
          <a:bodyPr/>
          <a:lstStyle/>
          <a:p>
            <a:pPr>
              <a:defRPr/>
            </a:pPr>
            <a:fld id="{8BC9348D-39D0-445B-8393-A710AB95E721}" type="slidenum">
              <a:rPr lang="en-US" altLang="zh-TW"/>
              <a:pPr>
                <a:defRPr/>
              </a:pPr>
              <a:t>9</a:t>
            </a:fld>
            <a:endParaRPr lang="en-US" altLang="zh-TW"/>
          </a:p>
        </p:txBody>
      </p:sp>
      <p:graphicFrame>
        <p:nvGraphicFramePr>
          <p:cNvPr id="4" name="資料庫圖表 3"/>
          <p:cNvGraphicFramePr/>
          <p:nvPr>
            <p:extLst>
              <p:ext uri="{D42A27DB-BD31-4B8C-83A1-F6EECF244321}">
                <p14:modId xmlns:p14="http://schemas.microsoft.com/office/powerpoint/2010/main" val="2892778579"/>
              </p:ext>
            </p:extLst>
          </p:nvPr>
        </p:nvGraphicFramePr>
        <p:xfrm>
          <a:off x="609600" y="1295400"/>
          <a:ext cx="8280920" cy="511256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750293965"/>
      </p:ext>
    </p:extLst>
  </p:cSld>
  <p:clrMapOvr>
    <a:masterClrMapping/>
  </p:clrMapOvr>
  <p:transition/>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chor="ctr"/>
          <a:lstStyle/>
          <a:p>
            <a:r>
              <a:rPr altLang="en-US" dirty="0" err="1" smtClean="0">
                <a:solidFill>
                  <a:schemeClr val="tx1">
                    <a:lumMod val="65000"/>
                    <a:lumOff val="35000"/>
                  </a:schemeClr>
                </a:solidFill>
                <a:latin typeface="微軟正黑體" pitchFamily="34" charset="-120"/>
                <a:ea typeface="微軟正黑體" pitchFamily="34" charset="-120"/>
              </a:rPr>
              <a:t>母性保護規定</a:t>
            </a:r>
            <a:endParaRPr lang="zh-TW" altLang="en-US" dirty="0">
              <a:solidFill>
                <a:schemeClr val="tx1">
                  <a:lumMod val="65000"/>
                  <a:lumOff val="35000"/>
                </a:schemeClr>
              </a:solidFill>
              <a:latin typeface="微軟正黑體" pitchFamily="34" charset="-120"/>
              <a:ea typeface="微軟正黑體" pitchFamily="34" charset="-120"/>
            </a:endParaRPr>
          </a:p>
        </p:txBody>
      </p:sp>
      <p:graphicFrame>
        <p:nvGraphicFramePr>
          <p:cNvPr id="6" name="內容版面配置區 5"/>
          <p:cNvGraphicFramePr>
            <a:graphicFrameLocks noGrp="1"/>
          </p:cNvGraphicFramePr>
          <p:nvPr>
            <p:ph idx="1"/>
            <p:extLst>
              <p:ext uri="{D42A27DB-BD31-4B8C-83A1-F6EECF244321}">
                <p14:modId xmlns:p14="http://schemas.microsoft.com/office/powerpoint/2010/main" val="3811466660"/>
              </p:ext>
            </p:extLst>
          </p:nvPr>
        </p:nvGraphicFramePr>
        <p:xfrm>
          <a:off x="609600" y="1219200"/>
          <a:ext cx="8229600" cy="438943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頁尾版面配置區 3"/>
          <p:cNvSpPr>
            <a:spLocks noGrp="1"/>
          </p:cNvSpPr>
          <p:nvPr>
            <p:ph type="ftr" sz="quarter" idx="11"/>
          </p:nvPr>
        </p:nvSpPr>
        <p:spPr/>
        <p:txBody>
          <a:bodyPr/>
          <a:lstStyle/>
          <a:p>
            <a:pPr>
              <a:defRPr/>
            </a:pPr>
            <a:endParaRPr lang="zh-TW" altLang="en-US"/>
          </a:p>
        </p:txBody>
      </p:sp>
      <p:sp>
        <p:nvSpPr>
          <p:cNvPr id="5" name="投影片編號版面配置區 4"/>
          <p:cNvSpPr>
            <a:spLocks noGrp="1"/>
          </p:cNvSpPr>
          <p:nvPr>
            <p:ph type="sldNum" sz="quarter" idx="12"/>
          </p:nvPr>
        </p:nvSpPr>
        <p:spPr/>
        <p:txBody>
          <a:bodyPr/>
          <a:lstStyle/>
          <a:p>
            <a:pPr>
              <a:defRPr/>
            </a:pPr>
            <a:fld id="{24531CD6-13BA-4304-999F-D086CE62A7E3}" type="slidenum">
              <a:rPr lang="en-US" altLang="zh-TW" smtClean="0"/>
              <a:pPr>
                <a:defRPr/>
              </a:pPr>
              <a:t>90</a:t>
            </a:fld>
            <a:endParaRPr lang="en-US" altLang="zh-TW"/>
          </a:p>
        </p:txBody>
      </p:sp>
    </p:spTree>
  </p:cSld>
  <p:clrMapOvr>
    <a:masterClrMapping/>
  </p:clrMapOvr>
  <p:transition/>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 descr="D:\Teliss_Tong\Copy\定期备份\工作备份\！PPT图片及版面资源\06-PPT精选插图\12-标签\方形阴影.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83394" y="6481428"/>
            <a:ext cx="7952862" cy="306052"/>
          </a:xfrm>
          <a:prstGeom prst="rect">
            <a:avLst/>
          </a:prstGeom>
          <a:noFill/>
          <a:extLst>
            <a:ext uri="{909E8E84-426E-40DD-AFC4-6F175D3DCCD1}">
              <a14:hiddenFill xmlns:a14="http://schemas.microsoft.com/office/drawing/2010/main">
                <a:solidFill>
                  <a:srgbClr val="FFFFFF"/>
                </a:solidFill>
              </a14:hiddenFill>
            </a:ext>
          </a:extLst>
        </p:spPr>
      </p:pic>
      <p:sp>
        <p:nvSpPr>
          <p:cNvPr id="5" name="投影片編號版面配置區 4"/>
          <p:cNvSpPr>
            <a:spLocks noGrp="1"/>
          </p:cNvSpPr>
          <p:nvPr>
            <p:ph type="sldNum" sz="quarter" idx="12"/>
          </p:nvPr>
        </p:nvSpPr>
        <p:spPr>
          <a:xfrm>
            <a:off x="6630232" y="6177428"/>
            <a:ext cx="2133600" cy="365125"/>
          </a:xfrm>
        </p:spPr>
        <p:txBody>
          <a:bodyPr/>
          <a:lstStyle/>
          <a:p>
            <a:pPr>
              <a:defRPr/>
            </a:pPr>
            <a:fld id="{24531CD6-13BA-4304-999F-D086CE62A7E3}" type="slidenum">
              <a:rPr lang="en-US" altLang="zh-TW" smtClean="0"/>
              <a:pPr>
                <a:defRPr/>
              </a:pPr>
              <a:t>91</a:t>
            </a:fld>
            <a:endParaRPr lang="en-US" altLang="zh-TW"/>
          </a:p>
        </p:txBody>
      </p:sp>
      <p:grpSp>
        <p:nvGrpSpPr>
          <p:cNvPr id="2" name="群組 8"/>
          <p:cNvGrpSpPr/>
          <p:nvPr/>
        </p:nvGrpSpPr>
        <p:grpSpPr>
          <a:xfrm>
            <a:off x="705285" y="554386"/>
            <a:ext cx="8040108" cy="1767254"/>
            <a:chOff x="793362" y="2310975"/>
            <a:chExt cx="8665197" cy="1552397"/>
          </a:xfrm>
        </p:grpSpPr>
        <p:pic>
          <p:nvPicPr>
            <p:cNvPr id="10" name="Picture 2" descr="D:\Teliss_Tong\Copy\定期备份\工作备份\！PPT图片及版面资源\06-PPT精选插图\12-标签\方形阴影.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87391" y="3594529"/>
              <a:ext cx="8571168" cy="268843"/>
            </a:xfrm>
            <a:prstGeom prst="rect">
              <a:avLst/>
            </a:prstGeom>
            <a:noFill/>
            <a:extLst>
              <a:ext uri="{909E8E84-426E-40DD-AFC4-6F175D3DCCD1}">
                <a14:hiddenFill xmlns:a14="http://schemas.microsoft.com/office/drawing/2010/main">
                  <a:solidFill>
                    <a:srgbClr val="FFFFFF"/>
                  </a:solidFill>
                </a14:hiddenFill>
              </a:ext>
            </a:extLst>
          </p:spPr>
        </p:pic>
        <p:sp>
          <p:nvSpPr>
            <p:cNvPr id="11" name="矩形 10"/>
            <p:cNvSpPr/>
            <p:nvPr/>
          </p:nvSpPr>
          <p:spPr>
            <a:xfrm>
              <a:off x="810537" y="2342655"/>
              <a:ext cx="8611808" cy="138629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2" name="Picture 3" descr="D:\Teliss_Tong\Copy\定期备份\工作备份\！PPT图片及版面资源\06-PPT精选插图\12-标签\绿色边角标签02.png"/>
            <p:cNvPicPr>
              <a:picLocks noChangeAspect="1" noChangeArrowheads="1"/>
            </p:cNvPicPr>
            <p:nvPr/>
          </p:nvPicPr>
          <p:blipFill>
            <a:blip r:embed="rId4" cstate="print">
              <a:duotone>
                <a:prstClr val="black"/>
                <a:srgbClr val="00B0F0">
                  <a:tint val="45000"/>
                  <a:satMod val="400000"/>
                </a:srgbClr>
              </a:duotone>
              <a:extLst>
                <a:ext uri="{28A0092B-C50C-407E-A947-70E740481C1C}">
                  <a14:useLocalDpi xmlns:a14="http://schemas.microsoft.com/office/drawing/2010/main" val="0"/>
                </a:ext>
              </a:extLst>
            </a:blip>
            <a:srcRect/>
            <a:stretch>
              <a:fillRect/>
            </a:stretch>
          </p:blipFill>
          <p:spPr bwMode="auto">
            <a:xfrm>
              <a:off x="793362" y="2310975"/>
              <a:ext cx="1126100" cy="1120321"/>
            </a:xfrm>
            <a:prstGeom prst="rect">
              <a:avLst/>
            </a:prstGeom>
            <a:noFill/>
            <a:extLst>
              <a:ext uri="{909E8E84-426E-40DD-AFC4-6F175D3DCCD1}">
                <a14:hiddenFill xmlns:a14="http://schemas.microsoft.com/office/drawing/2010/main">
                  <a:solidFill>
                    <a:srgbClr val="FFFFFF"/>
                  </a:solidFill>
                </a14:hiddenFill>
              </a:ext>
            </a:extLst>
          </p:spPr>
        </p:pic>
        <p:sp>
          <p:nvSpPr>
            <p:cNvPr id="13" name="Text Box 44"/>
            <p:cNvSpPr txBox="1">
              <a:spLocks noChangeArrowheads="1"/>
            </p:cNvSpPr>
            <p:nvPr/>
          </p:nvSpPr>
          <p:spPr bwMode="auto">
            <a:xfrm>
              <a:off x="1283664" y="2381327"/>
              <a:ext cx="8138681" cy="1395048"/>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a:buNone/>
              </a:pPr>
              <a:r>
                <a:rPr lang="zh-TW" altLang="en-US" sz="2400" b="1" dirty="0">
                  <a:solidFill>
                    <a:schemeClr val="tx1"/>
                  </a:solidFill>
                  <a:latin typeface="微軟正黑體" panose="020B0604030504040204" pitchFamily="34" charset="-120"/>
                  <a:ea typeface="微軟正黑體" panose="020B0604030504040204" pitchFamily="34" charset="-120"/>
                </a:rPr>
                <a:t>白色巨</a:t>
              </a:r>
              <a:r>
                <a:rPr lang="zh-TW" altLang="en-US" sz="2400" b="1" dirty="0" smtClean="0">
                  <a:solidFill>
                    <a:schemeClr val="tx1"/>
                  </a:solidFill>
                  <a:latin typeface="微軟正黑體" panose="020B0604030504040204" pitchFamily="34" charset="-120"/>
                  <a:ea typeface="微軟正黑體" panose="020B0604030504040204" pitchFamily="34" charset="-120"/>
                </a:rPr>
                <a:t>塔診所僱用女護理師阿花，並於上班第一天說明輪班制度須在夜間工作，阿花瞭解後，於勞動契約簽章，請問只需要簽訂個別勞動契約即可在夜間工作嗎？</a:t>
              </a:r>
              <a:endParaRPr lang="en-US" altLang="zh-TW" sz="2400" b="1" dirty="0">
                <a:solidFill>
                  <a:schemeClr val="tx1"/>
                </a:solidFill>
                <a:latin typeface="微軟正黑體" panose="020B0604030504040204" pitchFamily="34" charset="-120"/>
                <a:ea typeface="微軟正黑體" panose="020B0604030504040204" pitchFamily="34" charset="-120"/>
              </a:endParaRPr>
            </a:p>
          </p:txBody>
        </p:sp>
        <p:sp>
          <p:nvSpPr>
            <p:cNvPr id="14" name="TextBox 41"/>
            <p:cNvSpPr txBox="1"/>
            <p:nvPr/>
          </p:nvSpPr>
          <p:spPr>
            <a:xfrm rot="18836568">
              <a:off x="979473" y="2601317"/>
              <a:ext cx="351378" cy="338554"/>
            </a:xfrm>
            <a:prstGeom prst="rect">
              <a:avLst/>
            </a:prstGeom>
            <a:noFill/>
          </p:spPr>
          <p:txBody>
            <a:bodyPr wrap="none" rtlCol="0">
              <a:spAutoFit/>
            </a:bodyPr>
            <a:lstStyle/>
            <a:p>
              <a:r>
                <a:rPr lang="en-US" altLang="zh-TW" sz="1600" dirty="0" smtClean="0">
                  <a:solidFill>
                    <a:schemeClr val="bg1"/>
                  </a:solidFill>
                  <a:latin typeface="微软雅黑" pitchFamily="34" charset="-122"/>
                  <a:ea typeface="微软雅黑" pitchFamily="34" charset="-122"/>
                </a:rPr>
                <a:t>Q</a:t>
              </a:r>
              <a:endParaRPr lang="en-US" sz="1600" dirty="0">
                <a:solidFill>
                  <a:schemeClr val="bg1"/>
                </a:solidFill>
                <a:latin typeface="微软雅黑" pitchFamily="34" charset="-122"/>
                <a:ea typeface="微软雅黑" pitchFamily="34" charset="-122"/>
              </a:endParaRPr>
            </a:p>
          </p:txBody>
        </p:sp>
      </p:grpSp>
      <p:grpSp>
        <p:nvGrpSpPr>
          <p:cNvPr id="3" name="群組 15"/>
          <p:cNvGrpSpPr/>
          <p:nvPr/>
        </p:nvGrpSpPr>
        <p:grpSpPr>
          <a:xfrm>
            <a:off x="794229" y="2529998"/>
            <a:ext cx="8022883" cy="4104456"/>
            <a:chOff x="761049" y="2008361"/>
            <a:chExt cx="8022883" cy="4104456"/>
          </a:xfrm>
        </p:grpSpPr>
        <p:pic>
          <p:nvPicPr>
            <p:cNvPr id="17" name="Picture 2" descr="D:\Teliss_Tong\Copy\定期备份\工作备份\！PPT图片及版面资源\06-PPT精选插图\12-标签\方形阴影.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1049" y="4271100"/>
              <a:ext cx="8022881" cy="268843"/>
            </a:xfrm>
            <a:prstGeom prst="rect">
              <a:avLst/>
            </a:prstGeom>
            <a:noFill/>
            <a:extLst>
              <a:ext uri="{909E8E84-426E-40DD-AFC4-6F175D3DCCD1}">
                <a14:hiddenFill xmlns:a14="http://schemas.microsoft.com/office/drawing/2010/main">
                  <a:solidFill>
                    <a:srgbClr val="FFFFFF"/>
                  </a:solidFill>
                </a14:hiddenFill>
              </a:ext>
            </a:extLst>
          </p:spPr>
        </p:pic>
        <p:sp>
          <p:nvSpPr>
            <p:cNvPr id="18" name="矩形 17"/>
            <p:cNvSpPr/>
            <p:nvPr/>
          </p:nvSpPr>
          <p:spPr>
            <a:xfrm>
              <a:off x="810536" y="2342655"/>
              <a:ext cx="7973395" cy="377016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9" name="Picture 3" descr="D:\Teliss_Tong\Copy\定期备份\工作备份\！PPT图片及版面资源\06-PPT精选插图\12-标签\绿色边角标签02.png"/>
            <p:cNvPicPr>
              <a:picLocks noChangeAspect="1" noChangeArrowheads="1"/>
            </p:cNvPicPr>
            <p:nvPr/>
          </p:nvPicPr>
          <p:blipFill>
            <a:blip r:embed="rId4" cstate="print">
              <a:duotone>
                <a:prstClr val="black"/>
                <a:srgbClr val="00B0F0">
                  <a:tint val="45000"/>
                  <a:satMod val="400000"/>
                </a:srgbClr>
              </a:duotone>
              <a:extLst>
                <a:ext uri="{28A0092B-C50C-407E-A947-70E740481C1C}">
                  <a14:useLocalDpi xmlns:a14="http://schemas.microsoft.com/office/drawing/2010/main" val="0"/>
                </a:ext>
              </a:extLst>
            </a:blip>
            <a:srcRect/>
            <a:stretch>
              <a:fillRect/>
            </a:stretch>
          </p:blipFill>
          <p:spPr bwMode="auto">
            <a:xfrm>
              <a:off x="793362" y="2310975"/>
              <a:ext cx="1126100" cy="1120321"/>
            </a:xfrm>
            <a:prstGeom prst="rect">
              <a:avLst/>
            </a:prstGeom>
            <a:noFill/>
            <a:extLst>
              <a:ext uri="{909E8E84-426E-40DD-AFC4-6F175D3DCCD1}">
                <a14:hiddenFill xmlns:a14="http://schemas.microsoft.com/office/drawing/2010/main">
                  <a:solidFill>
                    <a:srgbClr val="FFFFFF"/>
                  </a:solidFill>
                </a14:hiddenFill>
              </a:ext>
            </a:extLst>
          </p:spPr>
        </p:pic>
        <p:sp>
          <p:nvSpPr>
            <p:cNvPr id="20" name="Text Box 44"/>
            <p:cNvSpPr txBox="1">
              <a:spLocks noChangeArrowheads="1"/>
            </p:cNvSpPr>
            <p:nvPr/>
          </p:nvSpPr>
          <p:spPr bwMode="auto">
            <a:xfrm>
              <a:off x="1155162" y="2381327"/>
              <a:ext cx="7628770" cy="3600986"/>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a:buNone/>
              </a:pPr>
              <a:r>
                <a:rPr lang="en-US" altLang="zh-TW" sz="2000" dirty="0" smtClean="0">
                  <a:solidFill>
                    <a:schemeClr val="tx1"/>
                  </a:solidFill>
                  <a:latin typeface="微軟正黑體" panose="020B0604030504040204" pitchFamily="34" charset="-120"/>
                  <a:ea typeface="微軟正黑體" panose="020B0604030504040204" pitchFamily="34" charset="-120"/>
                </a:rPr>
                <a:t>1.</a:t>
              </a:r>
              <a:r>
                <a:rPr lang="zh-TW" altLang="en-US" sz="2000" dirty="0" smtClean="0">
                  <a:solidFill>
                    <a:schemeClr val="tx1"/>
                  </a:solidFill>
                  <a:latin typeface="微軟正黑體" panose="020B0604030504040204" pitchFamily="34" charset="-120"/>
                  <a:ea typeface="微軟正黑體" panose="020B0604030504040204" pitchFamily="34" charset="-120"/>
                </a:rPr>
                <a:t>女性</a:t>
              </a:r>
              <a:r>
                <a:rPr lang="zh-TW" altLang="en-US" sz="2000" dirty="0">
                  <a:solidFill>
                    <a:schemeClr val="tx1"/>
                  </a:solidFill>
                  <a:latin typeface="微軟正黑體" panose="020B0604030504040204" pitchFamily="34" charset="-120"/>
                  <a:ea typeface="微軟正黑體" panose="020B0604030504040204" pitchFamily="34" charset="-120"/>
                </a:rPr>
                <a:t>夜間工作，</a:t>
              </a:r>
              <a:r>
                <a:rPr lang="zh-TW" altLang="en-US" sz="2000" b="1" dirty="0" smtClean="0">
                  <a:solidFill>
                    <a:schemeClr val="tx1"/>
                  </a:solidFill>
                  <a:latin typeface="微軟正黑體" panose="020B0604030504040204" pitchFamily="34" charset="-120"/>
                  <a:ea typeface="微軟正黑體" panose="020B0604030504040204" pitchFamily="34" charset="-120"/>
                </a:rPr>
                <a:t>應經</a:t>
              </a:r>
              <a:r>
                <a:rPr lang="zh-TW" altLang="en-US" sz="2000" b="1" dirty="0">
                  <a:solidFill>
                    <a:schemeClr val="tx1"/>
                  </a:solidFill>
                  <a:latin typeface="微軟正黑體" panose="020B0604030504040204" pitchFamily="34" charset="-120"/>
                  <a:ea typeface="微軟正黑體" panose="020B0604030504040204" pitchFamily="34" charset="-120"/>
                </a:rPr>
                <a:t>徵得工會同意</a:t>
              </a:r>
              <a:r>
                <a:rPr lang="zh-TW" altLang="en-US" sz="2000" dirty="0">
                  <a:solidFill>
                    <a:schemeClr val="tx1"/>
                  </a:solidFill>
                  <a:latin typeface="微軟正黑體" panose="020B0604030504040204" pitchFamily="34" charset="-120"/>
                  <a:ea typeface="微軟正黑體" panose="020B0604030504040204" pitchFamily="34" charset="-120"/>
                </a:rPr>
                <a:t>，</a:t>
              </a:r>
              <a:r>
                <a:rPr lang="zh-TW" altLang="en-US" sz="2000" b="1" dirty="0" smtClean="0">
                  <a:solidFill>
                    <a:schemeClr val="tx1"/>
                  </a:solidFill>
                  <a:latin typeface="微軟正黑體" panose="020B0604030504040204" pitchFamily="34" charset="-120"/>
                  <a:ea typeface="微軟正黑體" panose="020B0604030504040204" pitchFamily="34" charset="-120"/>
                </a:rPr>
                <a:t>如無</a:t>
              </a:r>
              <a:r>
                <a:rPr lang="zh-TW" altLang="en-US" sz="2000" b="1" dirty="0">
                  <a:solidFill>
                    <a:schemeClr val="tx1"/>
                  </a:solidFill>
                  <a:latin typeface="微軟正黑體" panose="020B0604030504040204" pitchFamily="34" charset="-120"/>
                  <a:ea typeface="微軟正黑體" panose="020B0604030504040204" pitchFamily="34" charset="-120"/>
                </a:rPr>
                <a:t>工會者，才由勞資會議行使同意</a:t>
              </a:r>
              <a:r>
                <a:rPr lang="zh-TW" altLang="en-US" sz="2000" b="1" dirty="0" smtClean="0">
                  <a:solidFill>
                    <a:schemeClr val="tx1"/>
                  </a:solidFill>
                  <a:latin typeface="微軟正黑體" panose="020B0604030504040204" pitchFamily="34" charset="-120"/>
                  <a:ea typeface="微軟正黑體" panose="020B0604030504040204" pitchFamily="34" charset="-120"/>
                </a:rPr>
                <a:t>權，並需提供安全衛生設施、交通工具或安排宿舍。</a:t>
              </a:r>
              <a:endParaRPr lang="en-US" altLang="zh-TW" sz="2000" b="1" dirty="0">
                <a:solidFill>
                  <a:schemeClr val="tx1"/>
                </a:solidFill>
                <a:latin typeface="微軟正黑體" panose="020B0604030504040204" pitchFamily="34" charset="-120"/>
                <a:ea typeface="微軟正黑體" panose="020B0604030504040204" pitchFamily="34" charset="-120"/>
              </a:endParaRPr>
            </a:p>
            <a:p>
              <a:pPr indent="0">
                <a:buNone/>
              </a:pPr>
              <a:r>
                <a:rPr lang="en-US" altLang="zh-TW" sz="2000" dirty="0" smtClean="0">
                  <a:solidFill>
                    <a:schemeClr val="tx1"/>
                  </a:solidFill>
                  <a:latin typeface="微軟正黑體" panose="020B0604030504040204" pitchFamily="34" charset="-120"/>
                  <a:ea typeface="微軟正黑體" panose="020B0604030504040204" pitchFamily="34" charset="-120"/>
                </a:rPr>
                <a:t>2.</a:t>
              </a:r>
              <a:r>
                <a:rPr lang="zh-TW" altLang="en-US" sz="2000" dirty="0" smtClean="0">
                  <a:solidFill>
                    <a:schemeClr val="tx1"/>
                  </a:solidFill>
                  <a:latin typeface="微軟正黑體" panose="020B0604030504040204" pitchFamily="34" charset="-120"/>
                  <a:ea typeface="微軟正黑體" panose="020B0604030504040204" pitchFamily="34" charset="-120"/>
                </a:rPr>
                <a:t>若</a:t>
              </a:r>
              <a:r>
                <a:rPr lang="zh-TW" altLang="en-US" sz="2000" dirty="0">
                  <a:solidFill>
                    <a:schemeClr val="tx1"/>
                  </a:solidFill>
                  <a:latin typeface="微軟正黑體" panose="020B0604030504040204" pitchFamily="34" charset="-120"/>
                  <a:ea typeface="微軟正黑體" panose="020B0604030504040204" pitchFamily="34" charset="-120"/>
                </a:rPr>
                <a:t>勞資會議有</a:t>
              </a:r>
              <a:r>
                <a:rPr lang="zh-TW" altLang="en-US" sz="2000" b="1" dirty="0">
                  <a:solidFill>
                    <a:schemeClr val="tx1"/>
                  </a:solidFill>
                  <a:latin typeface="微軟正黑體" panose="020B0604030504040204" pitchFamily="34" charset="-120"/>
                  <a:ea typeface="微軟正黑體" panose="020B0604030504040204" pitchFamily="34" charset="-120"/>
                </a:rPr>
                <a:t>明定女性夜間工作的期限</a:t>
              </a:r>
              <a:r>
                <a:rPr lang="zh-TW" altLang="en-US" sz="2000" dirty="0">
                  <a:solidFill>
                    <a:schemeClr val="tx1"/>
                  </a:solidFill>
                  <a:latin typeface="微軟正黑體" panose="020B0604030504040204" pitchFamily="34" charset="-120"/>
                  <a:ea typeface="微軟正黑體" panose="020B0604030504040204" pitchFamily="34" charset="-120"/>
                </a:rPr>
                <a:t>，屆期前老闆想要續予辦理，</a:t>
              </a:r>
              <a:r>
                <a:rPr lang="zh-TW" altLang="en-US" sz="2000" b="1" dirty="0">
                  <a:solidFill>
                    <a:schemeClr val="tx1"/>
                  </a:solidFill>
                  <a:latin typeface="微軟正黑體" panose="020B0604030504040204" pitchFamily="34" charset="-120"/>
                  <a:ea typeface="微軟正黑體" panose="020B0604030504040204" pitchFamily="34" charset="-120"/>
                </a:rPr>
                <a:t>應再徵得勞資會議同意</a:t>
              </a:r>
              <a:r>
                <a:rPr lang="zh-TW" altLang="en-US" sz="2000" dirty="0">
                  <a:solidFill>
                    <a:schemeClr val="tx1"/>
                  </a:solidFill>
                  <a:latin typeface="微軟正黑體" panose="020B0604030504040204" pitchFamily="34" charset="-120"/>
                  <a:ea typeface="微軟正黑體" panose="020B0604030504040204" pitchFamily="34" charset="-120"/>
                </a:rPr>
                <a:t>；若原本</a:t>
              </a:r>
              <a:r>
                <a:rPr lang="zh-TW" altLang="en-US" sz="2000" b="1" dirty="0" smtClean="0">
                  <a:solidFill>
                    <a:schemeClr val="tx1"/>
                  </a:solidFill>
                  <a:latin typeface="微軟正黑體" panose="020B0604030504040204" pitchFamily="34" charset="-120"/>
                  <a:ea typeface="微軟正黑體" panose="020B0604030504040204" pitchFamily="34" charset="-120"/>
                </a:rPr>
                <a:t>沒有期限</a:t>
              </a:r>
              <a:r>
                <a:rPr lang="zh-TW" altLang="en-US" sz="2000" dirty="0">
                  <a:solidFill>
                    <a:schemeClr val="tx1"/>
                  </a:solidFill>
                  <a:latin typeface="微軟正黑體" panose="020B0604030504040204" pitchFamily="34" charset="-120"/>
                  <a:ea typeface="微軟正黑體" panose="020B0604030504040204" pitchFamily="34" charset="-120"/>
                </a:rPr>
                <a:t>，</a:t>
              </a:r>
              <a:r>
                <a:rPr lang="zh-TW" altLang="en-US" sz="2000" b="1" dirty="0">
                  <a:solidFill>
                    <a:schemeClr val="tx1"/>
                  </a:solidFill>
                  <a:latin typeface="微軟正黑體" panose="020B0604030504040204" pitchFamily="34" charset="-120"/>
                  <a:ea typeface="微軟正黑體" panose="020B0604030504040204" pitchFamily="34" charset="-120"/>
                </a:rPr>
                <a:t>就不用每次都需要經過勞資會議</a:t>
              </a:r>
              <a:r>
                <a:rPr lang="zh-TW" altLang="en-US" sz="2000" b="1" dirty="0" smtClean="0">
                  <a:solidFill>
                    <a:schemeClr val="tx1"/>
                  </a:solidFill>
                  <a:latin typeface="微軟正黑體" panose="020B0604030504040204" pitchFamily="34" charset="-120"/>
                  <a:ea typeface="微軟正黑體" panose="020B0604030504040204" pitchFamily="34" charset="-120"/>
                </a:rPr>
                <a:t>同意</a:t>
              </a:r>
              <a:endParaRPr lang="en-US" altLang="zh-TW" sz="2000" b="1" dirty="0">
                <a:solidFill>
                  <a:schemeClr val="tx1"/>
                </a:solidFill>
                <a:latin typeface="微軟正黑體" panose="020B0604030504040204" pitchFamily="34" charset="-120"/>
                <a:ea typeface="微軟正黑體" panose="020B0604030504040204" pitchFamily="34" charset="-120"/>
              </a:endParaRPr>
            </a:p>
            <a:p>
              <a:pPr indent="0">
                <a:buNone/>
              </a:pPr>
              <a:r>
                <a:rPr lang="en-US" altLang="zh-TW" sz="2000" dirty="0" smtClean="0">
                  <a:solidFill>
                    <a:schemeClr val="tx1"/>
                  </a:solidFill>
                  <a:latin typeface="微軟正黑體" panose="020B0604030504040204" pitchFamily="34" charset="-120"/>
                  <a:ea typeface="微軟正黑體" panose="020B0604030504040204" pitchFamily="34" charset="-120"/>
                </a:rPr>
                <a:t>3.</a:t>
              </a:r>
              <a:r>
                <a:rPr lang="zh-TW" altLang="en-US" sz="2000" dirty="0" smtClean="0">
                  <a:solidFill>
                    <a:schemeClr val="tx1"/>
                  </a:solidFill>
                  <a:latin typeface="微軟正黑體" panose="020B0604030504040204" pitchFamily="34" charset="-120"/>
                  <a:ea typeface="微軟正黑體" panose="020B0604030504040204" pitchFamily="34" charset="-120"/>
                </a:rPr>
                <a:t>就算</a:t>
              </a:r>
              <a:r>
                <a:rPr lang="zh-TW" altLang="en-US" sz="2000" dirty="0">
                  <a:solidFill>
                    <a:schemeClr val="tx1"/>
                  </a:solidFill>
                  <a:latin typeface="微軟正黑體" panose="020B0604030504040204" pitchFamily="34" charset="-120"/>
                  <a:ea typeface="微軟正黑體" panose="020B0604030504040204" pitchFamily="34" charset="-120"/>
                </a:rPr>
                <a:t>有工會或勞資</a:t>
              </a:r>
              <a:r>
                <a:rPr lang="zh-TW" altLang="en-US" sz="2000" dirty="0" smtClean="0">
                  <a:solidFill>
                    <a:schemeClr val="tx1"/>
                  </a:solidFill>
                  <a:latin typeface="微軟正黑體" panose="020B0604030504040204" pitchFamily="34" charset="-120"/>
                  <a:ea typeface="微軟正黑體" panose="020B0604030504040204" pitchFamily="34" charset="-120"/>
                </a:rPr>
                <a:t>會議同意</a:t>
              </a:r>
              <a:r>
                <a:rPr lang="zh-TW" altLang="en-US" sz="2000" dirty="0">
                  <a:solidFill>
                    <a:schemeClr val="tx1"/>
                  </a:solidFill>
                  <a:latin typeface="微軟正黑體" panose="020B0604030504040204" pitchFamily="34" charset="-120"/>
                  <a:ea typeface="微軟正黑體" panose="020B0604030504040204" pitchFamily="34" charset="-120"/>
                </a:rPr>
                <a:t>，</a:t>
              </a:r>
              <a:r>
                <a:rPr lang="zh-TW" altLang="en-US" sz="2000" dirty="0" smtClean="0">
                  <a:solidFill>
                    <a:schemeClr val="tx1"/>
                  </a:solidFill>
                  <a:latin typeface="微軟正黑體" panose="020B0604030504040204" pitchFamily="34" charset="-120"/>
                  <a:ea typeface="微軟正黑體" panose="020B0604030504040204" pitchFamily="34" charset="-120"/>
                </a:rPr>
                <a:t>還是要</a:t>
              </a:r>
              <a:r>
                <a:rPr lang="zh-TW" altLang="en-US" sz="2000" b="1" dirty="0" smtClean="0">
                  <a:solidFill>
                    <a:srgbClr val="FF0000"/>
                  </a:solidFill>
                  <a:latin typeface="微軟正黑體" panose="020B0604030504040204" pitchFamily="34" charset="-120"/>
                  <a:ea typeface="微軟正黑體" panose="020B0604030504040204" pitchFamily="34" charset="-120"/>
                </a:rPr>
                <a:t>再</a:t>
              </a:r>
              <a:r>
                <a:rPr lang="zh-TW" altLang="en-US" sz="2000" b="1" dirty="0">
                  <a:solidFill>
                    <a:srgbClr val="FF0000"/>
                  </a:solidFill>
                  <a:latin typeface="微軟正黑體" panose="020B0604030504040204" pitchFamily="34" charset="-120"/>
                  <a:ea typeface="微軟正黑體" panose="020B0604030504040204" pitchFamily="34" charset="-120"/>
                </a:rPr>
                <a:t>徵得個別女性</a:t>
              </a:r>
              <a:r>
                <a:rPr lang="zh-TW" altLang="en-US" sz="2000" b="1" dirty="0" smtClean="0">
                  <a:solidFill>
                    <a:srgbClr val="FF0000"/>
                  </a:solidFill>
                  <a:latin typeface="微軟正黑體" panose="020B0604030504040204" pitchFamily="34" charset="-120"/>
                  <a:ea typeface="微軟正黑體" panose="020B0604030504040204" pitchFamily="34" charset="-120"/>
                </a:rPr>
                <a:t>勞工同意</a:t>
              </a:r>
              <a:endParaRPr lang="en-US" altLang="zh-TW" sz="2000" b="1" dirty="0">
                <a:solidFill>
                  <a:srgbClr val="FF0000"/>
                </a:solidFill>
                <a:latin typeface="微軟正黑體" panose="020B0604030504040204" pitchFamily="34" charset="-120"/>
                <a:ea typeface="微軟正黑體" panose="020B0604030504040204" pitchFamily="34" charset="-120"/>
              </a:endParaRPr>
            </a:p>
            <a:p>
              <a:pPr indent="0">
                <a:buNone/>
              </a:pPr>
              <a:r>
                <a:rPr lang="en-US" altLang="zh-TW" sz="2000" dirty="0" smtClean="0">
                  <a:solidFill>
                    <a:schemeClr val="tx1"/>
                  </a:solidFill>
                  <a:latin typeface="微軟正黑體" panose="020B0604030504040204" pitchFamily="34" charset="-120"/>
                  <a:ea typeface="微軟正黑體" panose="020B0604030504040204" pitchFamily="34" charset="-120"/>
                </a:rPr>
                <a:t>4.</a:t>
              </a:r>
              <a:r>
                <a:rPr lang="zh-TW" altLang="en-US" sz="2000" dirty="0" smtClean="0">
                  <a:solidFill>
                    <a:schemeClr val="tx1"/>
                  </a:solidFill>
                  <a:latin typeface="微軟正黑體" panose="020B0604030504040204" pitchFamily="34" charset="-120"/>
                  <a:ea typeface="微軟正黑體" panose="020B0604030504040204" pitchFamily="34" charset="-120"/>
                </a:rPr>
                <a:t>個別勞工之同意不</a:t>
              </a:r>
              <a:r>
                <a:rPr lang="zh-TW" altLang="en-US" sz="2000" dirty="0">
                  <a:solidFill>
                    <a:schemeClr val="tx1"/>
                  </a:solidFill>
                  <a:latin typeface="微軟正黑體" panose="020B0604030504040204" pitchFamily="34" charset="-120"/>
                  <a:ea typeface="微軟正黑體" panose="020B0604030504040204" pitchFamily="34" charset="-120"/>
                </a:rPr>
                <a:t>以書面為要件。</a:t>
              </a:r>
              <a:r>
                <a:rPr lang="zh-TW" altLang="en-US" sz="2000" dirty="0" smtClean="0">
                  <a:solidFill>
                    <a:schemeClr val="tx1"/>
                  </a:solidFill>
                  <a:latin typeface="微軟正黑體" panose="020B0604030504040204" pitchFamily="34" charset="-120"/>
                  <a:ea typeface="微軟正黑體" panose="020B0604030504040204" pitchFamily="34" charset="-120"/>
                </a:rPr>
                <a:t>但如果</a:t>
              </a:r>
              <a:r>
                <a:rPr lang="zh-TW" altLang="en-US" sz="2000" dirty="0">
                  <a:solidFill>
                    <a:schemeClr val="tx1"/>
                  </a:solidFill>
                  <a:latin typeface="微軟正黑體" panose="020B0604030504040204" pitchFamily="34" charset="-120"/>
                  <a:ea typeface="微軟正黑體" panose="020B0604030504040204" pitchFamily="34" charset="-120"/>
                </a:rPr>
                <a:t>勞工對於</a:t>
              </a:r>
              <a:r>
                <a:rPr lang="zh-TW" altLang="en-US" sz="2000" dirty="0" smtClean="0">
                  <a:solidFill>
                    <a:schemeClr val="tx1"/>
                  </a:solidFill>
                  <a:latin typeface="微軟正黑體" panose="020B0604030504040204" pitchFamily="34" charset="-120"/>
                  <a:ea typeface="微軟正黑體" panose="020B0604030504040204" pitchFamily="34" charset="-120"/>
                </a:rPr>
                <a:t>是否同意</a:t>
              </a:r>
              <a:r>
                <a:rPr lang="zh-TW" altLang="en-US" sz="2000" dirty="0">
                  <a:solidFill>
                    <a:schemeClr val="tx1"/>
                  </a:solidFill>
                  <a:latin typeface="微軟正黑體" panose="020B0604030504040204" pitchFamily="34" charset="-120"/>
                  <a:ea typeface="微軟正黑體" panose="020B0604030504040204" pitchFamily="34" charset="-120"/>
                </a:rPr>
                <a:t>在</a:t>
              </a:r>
              <a:r>
                <a:rPr lang="zh-TW" altLang="en-US" sz="2000" dirty="0" smtClean="0">
                  <a:solidFill>
                    <a:schemeClr val="tx1"/>
                  </a:solidFill>
                  <a:latin typeface="微軟正黑體" panose="020B0604030504040204" pitchFamily="34" charset="-120"/>
                  <a:ea typeface="微軟正黑體" panose="020B0604030504040204" pitchFamily="34" charset="-120"/>
                </a:rPr>
                <a:t>夜間</a:t>
              </a:r>
              <a:r>
                <a:rPr lang="zh-TW" altLang="en-US" sz="2000" dirty="0">
                  <a:solidFill>
                    <a:schemeClr val="tx1"/>
                  </a:solidFill>
                  <a:latin typeface="微軟正黑體" panose="020B0604030504040204" pitchFamily="34" charset="-120"/>
                  <a:ea typeface="微軟正黑體" panose="020B0604030504040204" pitchFamily="34" charset="-120"/>
                </a:rPr>
                <a:t>工作有所爭議，應由雇主負舉證之責</a:t>
              </a:r>
            </a:p>
          </p:txBody>
        </p:sp>
        <p:sp>
          <p:nvSpPr>
            <p:cNvPr id="21" name="TextBox 41"/>
            <p:cNvSpPr txBox="1"/>
            <p:nvPr/>
          </p:nvSpPr>
          <p:spPr>
            <a:xfrm rot="18836568">
              <a:off x="990694" y="2601317"/>
              <a:ext cx="328936" cy="338554"/>
            </a:xfrm>
            <a:prstGeom prst="rect">
              <a:avLst/>
            </a:prstGeom>
            <a:noFill/>
          </p:spPr>
          <p:txBody>
            <a:bodyPr wrap="none" rtlCol="0">
              <a:spAutoFit/>
            </a:bodyPr>
            <a:lstStyle/>
            <a:p>
              <a:r>
                <a:rPr lang="en-US" altLang="zh-TW" sz="1600" dirty="0" smtClean="0">
                  <a:solidFill>
                    <a:schemeClr val="bg1"/>
                  </a:solidFill>
                  <a:latin typeface="微软雅黑" pitchFamily="34" charset="-122"/>
                  <a:ea typeface="微软雅黑" pitchFamily="34" charset="-122"/>
                </a:rPr>
                <a:t>A</a:t>
              </a:r>
              <a:endParaRPr lang="en-US" sz="1600" dirty="0">
                <a:solidFill>
                  <a:schemeClr val="bg1"/>
                </a:solidFill>
                <a:latin typeface="微软雅黑" pitchFamily="34" charset="-122"/>
                <a:ea typeface="微软雅黑" pitchFamily="34" charset="-122"/>
              </a:endParaRPr>
            </a:p>
          </p:txBody>
        </p:sp>
        <p:sp>
          <p:nvSpPr>
            <p:cNvPr id="22" name="TextBox 45"/>
            <p:cNvSpPr txBox="1"/>
            <p:nvPr/>
          </p:nvSpPr>
          <p:spPr>
            <a:xfrm>
              <a:off x="4432060" y="2008361"/>
              <a:ext cx="184731" cy="1015663"/>
            </a:xfrm>
            <a:prstGeom prst="rect">
              <a:avLst/>
            </a:prstGeom>
            <a:noFill/>
          </p:spPr>
          <p:txBody>
            <a:bodyPr wrap="none" rtlCol="0">
              <a:spAutoFit/>
            </a:bodyPr>
            <a:lstStyle/>
            <a:p>
              <a:endParaRPr lang="en-US" sz="6000" dirty="0">
                <a:ln>
                  <a:solidFill>
                    <a:srgbClr val="76B531"/>
                  </a:solidFill>
                </a:ln>
                <a:solidFill>
                  <a:schemeClr val="bg1"/>
                </a:solidFill>
                <a:effectLst>
                  <a:reflection blurRad="6350" stA="55000" endA="300" endPos="45500" dir="5400000" sy="-100000" algn="bl" rotWithShape="0"/>
                </a:effectLst>
                <a:latin typeface="Arial Black" pitchFamily="34" charset="0"/>
              </a:endParaRPr>
            </a:p>
          </p:txBody>
        </p:sp>
      </p:grpSp>
    </p:spTree>
    <p:extLst>
      <p:ext uri="{BB962C8B-B14F-4D97-AF65-F5344CB8AC3E}">
        <p14:creationId xmlns:p14="http://schemas.microsoft.com/office/powerpoint/2010/main" val="2432873951"/>
      </p:ext>
    </p:extLst>
  </p:cSld>
  <p:clrMapOvr>
    <a:masterClrMapping/>
  </p:clrMapOvr>
  <p:transition/>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頁尾版面配置區 3"/>
          <p:cNvSpPr>
            <a:spLocks noGrp="1"/>
          </p:cNvSpPr>
          <p:nvPr>
            <p:ph type="ftr" sz="quarter" idx="11"/>
          </p:nvPr>
        </p:nvSpPr>
        <p:spPr/>
        <p:txBody>
          <a:bodyPr/>
          <a:lstStyle/>
          <a:p>
            <a:pPr>
              <a:defRPr/>
            </a:pPr>
            <a:endParaRPr lang="zh-TW" altLang="en-US"/>
          </a:p>
        </p:txBody>
      </p:sp>
      <p:sp>
        <p:nvSpPr>
          <p:cNvPr id="5" name="投影片編號版面配置區 4"/>
          <p:cNvSpPr>
            <a:spLocks noGrp="1"/>
          </p:cNvSpPr>
          <p:nvPr>
            <p:ph type="sldNum" sz="quarter" idx="12"/>
          </p:nvPr>
        </p:nvSpPr>
        <p:spPr/>
        <p:txBody>
          <a:bodyPr/>
          <a:lstStyle/>
          <a:p>
            <a:pPr>
              <a:defRPr/>
            </a:pPr>
            <a:fld id="{24531CD6-13BA-4304-999F-D086CE62A7E3}" type="slidenum">
              <a:rPr lang="en-US" altLang="zh-TW" smtClean="0"/>
              <a:pPr>
                <a:defRPr/>
              </a:pPr>
              <a:t>92</a:t>
            </a:fld>
            <a:endParaRPr lang="en-US" altLang="zh-TW"/>
          </a:p>
        </p:txBody>
      </p:sp>
      <p:grpSp>
        <p:nvGrpSpPr>
          <p:cNvPr id="2" name="群組 18"/>
          <p:cNvGrpSpPr/>
          <p:nvPr/>
        </p:nvGrpSpPr>
        <p:grpSpPr>
          <a:xfrm>
            <a:off x="813966" y="142852"/>
            <a:ext cx="8006506" cy="2817362"/>
            <a:chOff x="793362" y="2008361"/>
            <a:chExt cx="8628983" cy="2474837"/>
          </a:xfrm>
        </p:grpSpPr>
        <p:pic>
          <p:nvPicPr>
            <p:cNvPr id="12" name="Picture 2" descr="D:\Teliss_Tong\Copy\定期备份\工作备份\！PPT图片及版面资源\06-PPT精选插图\12-标签\方形阴影.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1177" y="4214355"/>
              <a:ext cx="8571168" cy="268843"/>
            </a:xfrm>
            <a:prstGeom prst="rect">
              <a:avLst/>
            </a:prstGeom>
            <a:noFill/>
            <a:extLst>
              <a:ext uri="{909E8E84-426E-40DD-AFC4-6F175D3DCCD1}">
                <a14:hiddenFill xmlns:a14="http://schemas.microsoft.com/office/drawing/2010/main">
                  <a:solidFill>
                    <a:srgbClr val="FFFFFF"/>
                  </a:solidFill>
                </a14:hiddenFill>
              </a:ext>
            </a:extLst>
          </p:spPr>
        </p:pic>
        <p:sp>
          <p:nvSpPr>
            <p:cNvPr id="13" name="矩形 12"/>
            <p:cNvSpPr/>
            <p:nvPr/>
          </p:nvSpPr>
          <p:spPr>
            <a:xfrm>
              <a:off x="810537" y="2342655"/>
              <a:ext cx="8611808" cy="196045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4" name="Picture 3" descr="D:\Teliss_Tong\Copy\定期备份\工作备份\！PPT图片及版面资源\06-PPT精选插图\12-标签\绿色边角标签02.png"/>
            <p:cNvPicPr>
              <a:picLocks noChangeAspect="1" noChangeArrowheads="1"/>
            </p:cNvPicPr>
            <p:nvPr/>
          </p:nvPicPr>
          <p:blipFill>
            <a:blip r:embed="rId4" cstate="print">
              <a:duotone>
                <a:prstClr val="black"/>
                <a:srgbClr val="00B0F0">
                  <a:tint val="45000"/>
                  <a:satMod val="400000"/>
                </a:srgbClr>
              </a:duotone>
              <a:extLst>
                <a:ext uri="{28A0092B-C50C-407E-A947-70E740481C1C}">
                  <a14:useLocalDpi xmlns:a14="http://schemas.microsoft.com/office/drawing/2010/main" val="0"/>
                </a:ext>
              </a:extLst>
            </a:blip>
            <a:srcRect/>
            <a:stretch>
              <a:fillRect/>
            </a:stretch>
          </p:blipFill>
          <p:spPr bwMode="auto">
            <a:xfrm>
              <a:off x="793362" y="2310975"/>
              <a:ext cx="1126100" cy="1120321"/>
            </a:xfrm>
            <a:prstGeom prst="rect">
              <a:avLst/>
            </a:prstGeom>
            <a:noFill/>
            <a:extLst>
              <a:ext uri="{909E8E84-426E-40DD-AFC4-6F175D3DCCD1}">
                <a14:hiddenFill xmlns:a14="http://schemas.microsoft.com/office/drawing/2010/main">
                  <a:solidFill>
                    <a:srgbClr val="FFFFFF"/>
                  </a:solidFill>
                </a14:hiddenFill>
              </a:ext>
            </a:extLst>
          </p:spPr>
        </p:pic>
        <p:sp>
          <p:nvSpPr>
            <p:cNvPr id="15" name="Text Box 44"/>
            <p:cNvSpPr txBox="1">
              <a:spLocks noChangeArrowheads="1"/>
            </p:cNvSpPr>
            <p:nvPr/>
          </p:nvSpPr>
          <p:spPr bwMode="auto">
            <a:xfrm>
              <a:off x="1283664" y="2381327"/>
              <a:ext cx="8138681" cy="1833028"/>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a:buNone/>
              </a:pPr>
              <a:r>
                <a:rPr lang="zh-TW" altLang="en-US" sz="2400" b="1" dirty="0">
                  <a:solidFill>
                    <a:schemeClr val="tx1"/>
                  </a:solidFill>
                  <a:latin typeface="微軟正黑體" panose="020B0604030504040204" pitchFamily="34" charset="-120"/>
                  <a:ea typeface="微軟正黑體" panose="020B0604030504040204" pitchFamily="34" charset="-120"/>
                </a:rPr>
                <a:t>在符合一切程序下，</a:t>
              </a:r>
              <a:r>
                <a:rPr lang="zh-TW" altLang="en-US" sz="2400" b="1" dirty="0" smtClean="0">
                  <a:solidFill>
                    <a:schemeClr val="tx1"/>
                  </a:solidFill>
                  <a:latin typeface="微軟正黑體" panose="020B0604030504040204" pitchFamily="34" charset="-120"/>
                  <a:ea typeface="微軟正黑體" panose="020B0604030504040204" pitchFamily="34" charset="-120"/>
                </a:rPr>
                <a:t>阿花可以在夜間</a:t>
              </a:r>
              <a:r>
                <a:rPr lang="zh-TW" altLang="en-US" sz="2400" b="1" dirty="0">
                  <a:solidFill>
                    <a:schemeClr val="tx1"/>
                  </a:solidFill>
                  <a:latin typeface="微軟正黑體" panose="020B0604030504040204" pitchFamily="34" charset="-120"/>
                  <a:ea typeface="微軟正黑體" panose="020B0604030504040204" pitchFamily="34" charset="-120"/>
                </a:rPr>
                <a:t>工作，</a:t>
              </a:r>
              <a:r>
                <a:rPr lang="zh-TW" altLang="en-US" sz="2400" b="1" dirty="0" smtClean="0">
                  <a:solidFill>
                    <a:schemeClr val="tx1"/>
                  </a:solidFill>
                  <a:latin typeface="微軟正黑體" panose="020B0604030504040204" pitchFamily="34" charset="-120"/>
                  <a:ea typeface="微軟正黑體" panose="020B0604030504040204" pitchFamily="34" charset="-120"/>
                </a:rPr>
                <a:t>並領有</a:t>
              </a:r>
              <a:r>
                <a:rPr lang="zh-TW" altLang="en-US" sz="2400" b="1" dirty="0">
                  <a:solidFill>
                    <a:schemeClr val="tx1"/>
                  </a:solidFill>
                  <a:latin typeface="微軟正黑體" panose="020B0604030504040204" pitchFamily="34" charset="-120"/>
                  <a:ea typeface="微軟正黑體" panose="020B0604030504040204" pitchFamily="34" charset="-120"/>
                </a:rPr>
                <a:t>夜間</a:t>
              </a:r>
              <a:r>
                <a:rPr lang="zh-TW" altLang="en-US" sz="2400" b="1" dirty="0" smtClean="0">
                  <a:solidFill>
                    <a:schemeClr val="tx1"/>
                  </a:solidFill>
                  <a:latin typeface="微軟正黑體" panose="020B0604030504040204" pitchFamily="34" charset="-120"/>
                  <a:ea typeface="微軟正黑體" panose="020B0604030504040204" pitchFamily="34" charset="-120"/>
                </a:rPr>
                <a:t>津貼。後來</a:t>
              </a:r>
              <a:r>
                <a:rPr lang="zh-TW" altLang="en-US" sz="2400" b="1" dirty="0">
                  <a:solidFill>
                    <a:schemeClr val="tx1"/>
                  </a:solidFill>
                  <a:latin typeface="微軟正黑體" panose="020B0604030504040204" pitchFamily="34" charset="-120"/>
                  <a:ea typeface="微軟正黑體" panose="020B0604030504040204" pitchFamily="34" charset="-120"/>
                </a:rPr>
                <a:t>阿花</a:t>
              </a:r>
              <a:r>
                <a:rPr lang="zh-TW" altLang="en-US" sz="2400" b="1" u="sng" dirty="0">
                  <a:solidFill>
                    <a:schemeClr val="tx1"/>
                  </a:solidFill>
                  <a:latin typeface="微軟正黑體" panose="020B0604030504040204" pitchFamily="34" charset="-120"/>
                  <a:ea typeface="微軟正黑體" panose="020B0604030504040204" pitchFamily="34" charset="-120"/>
                </a:rPr>
                <a:t>懷孕</a:t>
              </a:r>
              <a:r>
                <a:rPr lang="zh-TW" altLang="en-US" sz="2400" b="1" dirty="0">
                  <a:solidFill>
                    <a:schemeClr val="tx1"/>
                  </a:solidFill>
                  <a:latin typeface="微軟正黑體" panose="020B0604030504040204" pitchFamily="34" charset="-120"/>
                  <a:ea typeface="微軟正黑體" panose="020B0604030504040204" pitchFamily="34" charset="-120"/>
                </a:rPr>
                <a:t>了，公司</a:t>
              </a:r>
              <a:r>
                <a:rPr lang="zh-TW" altLang="en-US" sz="2400" b="1" dirty="0" smtClean="0">
                  <a:solidFill>
                    <a:schemeClr val="tx1"/>
                  </a:solidFill>
                  <a:latin typeface="微軟正黑體" panose="020B0604030504040204" pitchFamily="34" charset="-120"/>
                  <a:ea typeface="微軟正黑體" panose="020B0604030504040204" pitchFamily="34" charset="-120"/>
                </a:rPr>
                <a:t>依法將</a:t>
              </a:r>
              <a:r>
                <a:rPr lang="zh-TW" altLang="en-US" sz="2400" b="1" dirty="0">
                  <a:solidFill>
                    <a:schemeClr val="tx1"/>
                  </a:solidFill>
                  <a:latin typeface="微軟正黑體" panose="020B0604030504040204" pitchFamily="34" charset="-120"/>
                  <a:ea typeface="微軟正黑體" panose="020B0604030504040204" pitchFamily="34" charset="-120"/>
                </a:rPr>
                <a:t>她調至白天班，阿花表示雖然</a:t>
              </a:r>
              <a:r>
                <a:rPr lang="zh-TW" altLang="en-US" sz="2400" b="1" dirty="0" smtClean="0">
                  <a:solidFill>
                    <a:schemeClr val="tx1"/>
                  </a:solidFill>
                  <a:latin typeface="微軟正黑體" panose="020B0604030504040204" pitchFamily="34" charset="-120"/>
                  <a:ea typeface="微軟正黑體" panose="020B0604030504040204" pitchFamily="34" charset="-120"/>
                </a:rPr>
                <a:t>已經懷孕，為了多賺點錢，願意與雇主簽訂切結書，表示是自己願意在夜間工作。有違法嗎？</a:t>
              </a:r>
              <a:endParaRPr lang="en-US" altLang="zh-TW" sz="2400" b="1" dirty="0">
                <a:solidFill>
                  <a:schemeClr val="tx1"/>
                </a:solidFill>
                <a:latin typeface="微軟正黑體" panose="020B0604030504040204" pitchFamily="34" charset="-120"/>
                <a:ea typeface="微軟正黑體" panose="020B0604030504040204" pitchFamily="34" charset="-120"/>
              </a:endParaRPr>
            </a:p>
          </p:txBody>
        </p:sp>
        <p:sp>
          <p:nvSpPr>
            <p:cNvPr id="17" name="TextBox 41"/>
            <p:cNvSpPr txBox="1"/>
            <p:nvPr/>
          </p:nvSpPr>
          <p:spPr>
            <a:xfrm rot="18836568">
              <a:off x="979473" y="2601317"/>
              <a:ext cx="351378" cy="338554"/>
            </a:xfrm>
            <a:prstGeom prst="rect">
              <a:avLst/>
            </a:prstGeom>
            <a:noFill/>
          </p:spPr>
          <p:txBody>
            <a:bodyPr wrap="none" rtlCol="0">
              <a:spAutoFit/>
            </a:bodyPr>
            <a:lstStyle/>
            <a:p>
              <a:r>
                <a:rPr lang="en-US" altLang="zh-TW" sz="1600" dirty="0" smtClean="0">
                  <a:solidFill>
                    <a:schemeClr val="bg1"/>
                  </a:solidFill>
                  <a:latin typeface="微软雅黑" pitchFamily="34" charset="-122"/>
                  <a:ea typeface="微软雅黑" pitchFamily="34" charset="-122"/>
                </a:rPr>
                <a:t>Q</a:t>
              </a:r>
              <a:endParaRPr lang="en-US" sz="1600" dirty="0">
                <a:solidFill>
                  <a:schemeClr val="bg1"/>
                </a:solidFill>
                <a:latin typeface="微软雅黑" pitchFamily="34" charset="-122"/>
                <a:ea typeface="微软雅黑" pitchFamily="34" charset="-122"/>
              </a:endParaRPr>
            </a:p>
          </p:txBody>
        </p:sp>
        <p:sp>
          <p:nvSpPr>
            <p:cNvPr id="18" name="TextBox 45"/>
            <p:cNvSpPr txBox="1"/>
            <p:nvPr/>
          </p:nvSpPr>
          <p:spPr>
            <a:xfrm>
              <a:off x="4432060" y="2008361"/>
              <a:ext cx="184731" cy="1015663"/>
            </a:xfrm>
            <a:prstGeom prst="rect">
              <a:avLst/>
            </a:prstGeom>
            <a:noFill/>
          </p:spPr>
          <p:txBody>
            <a:bodyPr wrap="none" rtlCol="0">
              <a:spAutoFit/>
            </a:bodyPr>
            <a:lstStyle/>
            <a:p>
              <a:endParaRPr lang="en-US" sz="6000" dirty="0">
                <a:ln>
                  <a:solidFill>
                    <a:srgbClr val="76B531"/>
                  </a:solidFill>
                </a:ln>
                <a:solidFill>
                  <a:schemeClr val="bg1"/>
                </a:solidFill>
                <a:effectLst>
                  <a:reflection blurRad="6350" stA="55000" endA="300" endPos="45500" dir="5400000" sy="-100000" algn="bl" rotWithShape="0"/>
                </a:effectLst>
                <a:latin typeface="Arial Black" pitchFamily="34" charset="0"/>
              </a:endParaRPr>
            </a:p>
          </p:txBody>
        </p:sp>
      </p:grpSp>
      <p:grpSp>
        <p:nvGrpSpPr>
          <p:cNvPr id="3" name="群組 19"/>
          <p:cNvGrpSpPr/>
          <p:nvPr/>
        </p:nvGrpSpPr>
        <p:grpSpPr>
          <a:xfrm>
            <a:off x="797589" y="3356992"/>
            <a:ext cx="8022883" cy="2531582"/>
            <a:chOff x="761049" y="2008361"/>
            <a:chExt cx="8022883" cy="2531582"/>
          </a:xfrm>
        </p:grpSpPr>
        <p:pic>
          <p:nvPicPr>
            <p:cNvPr id="21" name="Picture 2" descr="D:\Teliss_Tong\Copy\定期备份\工作备份\！PPT图片及版面资源\06-PPT精选插图\12-标签\方形阴影.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1049" y="4271100"/>
              <a:ext cx="8022881" cy="268843"/>
            </a:xfrm>
            <a:prstGeom prst="rect">
              <a:avLst/>
            </a:prstGeom>
            <a:noFill/>
            <a:extLst>
              <a:ext uri="{909E8E84-426E-40DD-AFC4-6F175D3DCCD1}">
                <a14:hiddenFill xmlns:a14="http://schemas.microsoft.com/office/drawing/2010/main">
                  <a:solidFill>
                    <a:srgbClr val="FFFFFF"/>
                  </a:solidFill>
                </a14:hiddenFill>
              </a:ext>
            </a:extLst>
          </p:spPr>
        </p:pic>
        <p:sp>
          <p:nvSpPr>
            <p:cNvPr id="22" name="矩形 21"/>
            <p:cNvSpPr/>
            <p:nvPr/>
          </p:nvSpPr>
          <p:spPr>
            <a:xfrm>
              <a:off x="810536" y="2342655"/>
              <a:ext cx="7973395" cy="206286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3" name="Picture 3" descr="D:\Teliss_Tong\Copy\定期备份\工作备份\！PPT图片及版面资源\06-PPT精选插图\12-标签\绿色边角标签02.png"/>
            <p:cNvPicPr>
              <a:picLocks noChangeAspect="1" noChangeArrowheads="1"/>
            </p:cNvPicPr>
            <p:nvPr/>
          </p:nvPicPr>
          <p:blipFill>
            <a:blip r:embed="rId4" cstate="print">
              <a:duotone>
                <a:prstClr val="black"/>
                <a:srgbClr val="00B0F0">
                  <a:tint val="45000"/>
                  <a:satMod val="400000"/>
                </a:srgbClr>
              </a:duotone>
              <a:extLst>
                <a:ext uri="{28A0092B-C50C-407E-A947-70E740481C1C}">
                  <a14:useLocalDpi xmlns:a14="http://schemas.microsoft.com/office/drawing/2010/main" val="0"/>
                </a:ext>
              </a:extLst>
            </a:blip>
            <a:srcRect/>
            <a:stretch>
              <a:fillRect/>
            </a:stretch>
          </p:blipFill>
          <p:spPr bwMode="auto">
            <a:xfrm>
              <a:off x="793362" y="2310975"/>
              <a:ext cx="1126100" cy="1120321"/>
            </a:xfrm>
            <a:prstGeom prst="rect">
              <a:avLst/>
            </a:prstGeom>
            <a:noFill/>
            <a:extLst>
              <a:ext uri="{909E8E84-426E-40DD-AFC4-6F175D3DCCD1}">
                <a14:hiddenFill xmlns:a14="http://schemas.microsoft.com/office/drawing/2010/main">
                  <a:solidFill>
                    <a:srgbClr val="FFFFFF"/>
                  </a:solidFill>
                </a14:hiddenFill>
              </a:ext>
            </a:extLst>
          </p:spPr>
        </p:pic>
        <p:sp>
          <p:nvSpPr>
            <p:cNvPr id="24" name="Text Box 44"/>
            <p:cNvSpPr txBox="1">
              <a:spLocks noChangeArrowheads="1"/>
            </p:cNvSpPr>
            <p:nvPr/>
          </p:nvSpPr>
          <p:spPr bwMode="auto">
            <a:xfrm>
              <a:off x="1283664" y="2381327"/>
              <a:ext cx="7500268" cy="1588127"/>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eaLnBrk="0" hangingPunct="0">
                <a:spcBef>
                  <a:spcPct val="30000"/>
                </a:spcBef>
                <a:buNone/>
                <a:defRPr/>
              </a:pPr>
              <a:r>
                <a:rPr lang="zh-TW" altLang="en-US" sz="2400" dirty="0">
                  <a:solidFill>
                    <a:schemeClr val="tx1"/>
                  </a:solidFill>
                  <a:latin typeface="微軟正黑體" panose="020B0604030504040204" pitchFamily="34" charset="-120"/>
                  <a:ea typeface="微軟正黑體" panose="020B0604030504040204" pitchFamily="34" charset="-120"/>
                </a:rPr>
                <a:t>為了保護懷孕期間母體與胎兒健康，</a:t>
              </a:r>
              <a:r>
                <a:rPr lang="zh-TW" altLang="en-US" sz="2400" b="1" dirty="0">
                  <a:solidFill>
                    <a:schemeClr val="tx1"/>
                  </a:solidFill>
                  <a:latin typeface="微軟正黑體" panose="020B0604030504040204" pitchFamily="34" charset="-120"/>
                  <a:ea typeface="微軟正黑體" panose="020B0604030504040204" pitchFamily="34" charset="-120"/>
                </a:rPr>
                <a:t>即使</a:t>
              </a:r>
              <a:r>
                <a:rPr lang="zh-TW" altLang="en-US" sz="2400" b="1" dirty="0" smtClean="0">
                  <a:solidFill>
                    <a:schemeClr val="tx1"/>
                  </a:solidFill>
                  <a:latin typeface="微軟正黑體" panose="020B0604030504040204" pitchFamily="34" charset="-120"/>
                  <a:ea typeface="微軟正黑體" panose="020B0604030504040204" pitchFamily="34" charset="-120"/>
                </a:rPr>
                <a:t>女性員工自願在</a:t>
              </a:r>
              <a:r>
                <a:rPr lang="zh-TW" altLang="en-US" sz="2400" b="1" dirty="0">
                  <a:solidFill>
                    <a:schemeClr val="tx1"/>
                  </a:solidFill>
                  <a:latin typeface="微軟正黑體" panose="020B0604030504040204" pitchFamily="34" charset="-120"/>
                  <a:ea typeface="微軟正黑體" panose="020B0604030504040204" pitchFamily="34" charset="-120"/>
                </a:rPr>
                <a:t>夜間工作</a:t>
              </a:r>
              <a:r>
                <a:rPr lang="zh-TW" altLang="en-US" sz="2400" dirty="0">
                  <a:solidFill>
                    <a:schemeClr val="tx1"/>
                  </a:solidFill>
                  <a:latin typeface="微軟正黑體" panose="020B0604030504040204" pitchFamily="34" charset="-120"/>
                  <a:ea typeface="微軟正黑體" panose="020B0604030504040204" pitchFamily="34" charset="-120"/>
                </a:rPr>
                <a:t>，</a:t>
              </a:r>
              <a:r>
                <a:rPr lang="zh-TW" altLang="en-US" sz="2400" b="1" dirty="0">
                  <a:solidFill>
                    <a:srgbClr val="FF000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雇主仍然不得</a:t>
              </a:r>
              <a:r>
                <a:rPr lang="zh-TW" altLang="en-US" sz="2400" dirty="0">
                  <a:solidFill>
                    <a:schemeClr val="tx1"/>
                  </a:solidFill>
                  <a:latin typeface="微軟正黑體" panose="020B0604030504040204" pitchFamily="34" charset="-120"/>
                  <a:ea typeface="微軟正黑體" panose="020B0604030504040204" pitchFamily="34" charset="-120"/>
                </a:rPr>
                <a:t>使懷孕</a:t>
              </a:r>
              <a:r>
                <a:rPr lang="zh-TW" altLang="en-US" sz="2400" dirty="0" smtClean="0">
                  <a:solidFill>
                    <a:schemeClr val="tx1"/>
                  </a:solidFill>
                  <a:latin typeface="微軟正黑體" panose="020B0604030504040204" pitchFamily="34" charset="-120"/>
                  <a:ea typeface="微軟正黑體" panose="020B0604030504040204" pitchFamily="34" charset="-120"/>
                </a:rPr>
                <a:t>的女性</a:t>
              </a:r>
              <a:r>
                <a:rPr lang="zh-TW" altLang="en-US" sz="2400" dirty="0">
                  <a:solidFill>
                    <a:schemeClr val="tx1"/>
                  </a:solidFill>
                  <a:latin typeface="微軟正黑體" panose="020B0604030504040204" pitchFamily="34" charset="-120"/>
                  <a:ea typeface="微軟正黑體" panose="020B0604030504040204" pitchFamily="34" charset="-120"/>
                </a:rPr>
                <a:t>員工在夜間工作。</a:t>
              </a:r>
              <a:endParaRPr lang="en-US" altLang="zh-TW" sz="2400" dirty="0">
                <a:solidFill>
                  <a:schemeClr val="tx1"/>
                </a:solidFill>
                <a:latin typeface="微軟正黑體" panose="020B0604030504040204" pitchFamily="34" charset="-120"/>
                <a:ea typeface="微軟正黑體" panose="020B0604030504040204" pitchFamily="34" charset="-120"/>
              </a:endParaRPr>
            </a:p>
          </p:txBody>
        </p:sp>
        <p:sp>
          <p:nvSpPr>
            <p:cNvPr id="25" name="TextBox 41"/>
            <p:cNvSpPr txBox="1"/>
            <p:nvPr/>
          </p:nvSpPr>
          <p:spPr>
            <a:xfrm rot="18836568">
              <a:off x="990694" y="2601317"/>
              <a:ext cx="328936" cy="338554"/>
            </a:xfrm>
            <a:prstGeom prst="rect">
              <a:avLst/>
            </a:prstGeom>
            <a:noFill/>
          </p:spPr>
          <p:txBody>
            <a:bodyPr wrap="none" rtlCol="0">
              <a:spAutoFit/>
            </a:bodyPr>
            <a:lstStyle/>
            <a:p>
              <a:r>
                <a:rPr lang="en-US" altLang="zh-TW" sz="1600" dirty="0" smtClean="0">
                  <a:solidFill>
                    <a:schemeClr val="bg1"/>
                  </a:solidFill>
                  <a:latin typeface="微软雅黑" pitchFamily="34" charset="-122"/>
                  <a:ea typeface="微软雅黑" pitchFamily="34" charset="-122"/>
                </a:rPr>
                <a:t>A</a:t>
              </a:r>
              <a:endParaRPr lang="en-US" sz="1600" dirty="0">
                <a:solidFill>
                  <a:schemeClr val="bg1"/>
                </a:solidFill>
                <a:latin typeface="微软雅黑" pitchFamily="34" charset="-122"/>
                <a:ea typeface="微软雅黑" pitchFamily="34" charset="-122"/>
              </a:endParaRPr>
            </a:p>
          </p:txBody>
        </p:sp>
        <p:sp>
          <p:nvSpPr>
            <p:cNvPr id="26" name="TextBox 45"/>
            <p:cNvSpPr txBox="1"/>
            <p:nvPr/>
          </p:nvSpPr>
          <p:spPr>
            <a:xfrm>
              <a:off x="4432060" y="2008361"/>
              <a:ext cx="184731" cy="1015663"/>
            </a:xfrm>
            <a:prstGeom prst="rect">
              <a:avLst/>
            </a:prstGeom>
            <a:noFill/>
          </p:spPr>
          <p:txBody>
            <a:bodyPr wrap="none" rtlCol="0">
              <a:spAutoFit/>
            </a:bodyPr>
            <a:lstStyle/>
            <a:p>
              <a:endParaRPr lang="en-US" sz="6000" dirty="0">
                <a:ln>
                  <a:solidFill>
                    <a:srgbClr val="76B531"/>
                  </a:solidFill>
                </a:ln>
                <a:solidFill>
                  <a:schemeClr val="bg1"/>
                </a:solidFill>
                <a:effectLst>
                  <a:reflection blurRad="6350" stA="55000" endA="300" endPos="45500" dir="5400000" sy="-100000" algn="bl" rotWithShape="0"/>
                </a:effectLst>
                <a:latin typeface="Arial Black" pitchFamily="34" charset="0"/>
              </a:endParaRPr>
            </a:p>
          </p:txBody>
        </p:sp>
      </p:grpSp>
    </p:spTree>
    <p:extLst>
      <p:ext uri="{BB962C8B-B14F-4D97-AF65-F5344CB8AC3E}">
        <p14:creationId xmlns:p14="http://schemas.microsoft.com/office/powerpoint/2010/main" val="248681043"/>
      </p:ext>
    </p:extLst>
  </p:cSld>
  <p:clrMapOvr>
    <a:masterClrMapping/>
  </p:clrMapOvr>
  <p:transition/>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頁尾版面配置區 3"/>
          <p:cNvSpPr>
            <a:spLocks noGrp="1"/>
          </p:cNvSpPr>
          <p:nvPr>
            <p:ph type="ftr" sz="quarter" idx="11"/>
          </p:nvPr>
        </p:nvSpPr>
        <p:spPr>
          <a:xfrm>
            <a:off x="3366033" y="6283121"/>
            <a:ext cx="2895600" cy="365125"/>
          </a:xfrm>
        </p:spPr>
        <p:txBody>
          <a:bodyPr/>
          <a:lstStyle/>
          <a:p>
            <a:pPr>
              <a:defRPr/>
            </a:pPr>
            <a:endParaRPr lang="zh-TW" altLang="en-US"/>
          </a:p>
        </p:txBody>
      </p:sp>
      <p:sp>
        <p:nvSpPr>
          <p:cNvPr id="5" name="投影片編號版面配置區 4"/>
          <p:cNvSpPr>
            <a:spLocks noGrp="1"/>
          </p:cNvSpPr>
          <p:nvPr>
            <p:ph type="sldNum" sz="quarter" idx="12"/>
          </p:nvPr>
        </p:nvSpPr>
        <p:spPr>
          <a:xfrm>
            <a:off x="6718833" y="6283121"/>
            <a:ext cx="2133600" cy="365125"/>
          </a:xfrm>
        </p:spPr>
        <p:txBody>
          <a:bodyPr/>
          <a:lstStyle/>
          <a:p>
            <a:pPr>
              <a:defRPr/>
            </a:pPr>
            <a:fld id="{24531CD6-13BA-4304-999F-D086CE62A7E3}" type="slidenum">
              <a:rPr lang="en-US" altLang="zh-TW" smtClean="0"/>
              <a:pPr>
                <a:defRPr/>
              </a:pPr>
              <a:t>93</a:t>
            </a:fld>
            <a:endParaRPr lang="en-US" altLang="zh-TW"/>
          </a:p>
        </p:txBody>
      </p:sp>
      <p:grpSp>
        <p:nvGrpSpPr>
          <p:cNvPr id="2" name="群組 15"/>
          <p:cNvGrpSpPr/>
          <p:nvPr/>
        </p:nvGrpSpPr>
        <p:grpSpPr>
          <a:xfrm>
            <a:off x="813966" y="214290"/>
            <a:ext cx="8006506" cy="2817362"/>
            <a:chOff x="793362" y="2008361"/>
            <a:chExt cx="8628983" cy="2474837"/>
          </a:xfrm>
        </p:grpSpPr>
        <p:pic>
          <p:nvPicPr>
            <p:cNvPr id="17" name="Picture 2" descr="D:\Teliss_Tong\Copy\定期备份\工作备份\！PPT图片及版面资源\06-PPT精选插图\12-标签\方形阴影.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1177" y="4214355"/>
              <a:ext cx="8571168" cy="268843"/>
            </a:xfrm>
            <a:prstGeom prst="rect">
              <a:avLst/>
            </a:prstGeom>
            <a:noFill/>
            <a:extLst>
              <a:ext uri="{909E8E84-426E-40DD-AFC4-6F175D3DCCD1}">
                <a14:hiddenFill xmlns:a14="http://schemas.microsoft.com/office/drawing/2010/main">
                  <a:solidFill>
                    <a:srgbClr val="FFFFFF"/>
                  </a:solidFill>
                </a14:hiddenFill>
              </a:ext>
            </a:extLst>
          </p:spPr>
        </p:pic>
        <p:sp>
          <p:nvSpPr>
            <p:cNvPr id="18" name="矩形 17"/>
            <p:cNvSpPr/>
            <p:nvPr/>
          </p:nvSpPr>
          <p:spPr>
            <a:xfrm>
              <a:off x="810537" y="2342655"/>
              <a:ext cx="8611808" cy="196045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9" name="Picture 3" descr="D:\Teliss_Tong\Copy\定期备份\工作备份\！PPT图片及版面资源\06-PPT精选插图\12-标签\绿色边角标签02.png"/>
            <p:cNvPicPr>
              <a:picLocks noChangeAspect="1" noChangeArrowheads="1"/>
            </p:cNvPicPr>
            <p:nvPr/>
          </p:nvPicPr>
          <p:blipFill>
            <a:blip r:embed="rId4" cstate="print">
              <a:duotone>
                <a:prstClr val="black"/>
                <a:srgbClr val="00B0F0">
                  <a:tint val="45000"/>
                  <a:satMod val="400000"/>
                </a:srgbClr>
              </a:duotone>
              <a:extLst>
                <a:ext uri="{28A0092B-C50C-407E-A947-70E740481C1C}">
                  <a14:useLocalDpi xmlns:a14="http://schemas.microsoft.com/office/drawing/2010/main" val="0"/>
                </a:ext>
              </a:extLst>
            </a:blip>
            <a:srcRect/>
            <a:stretch>
              <a:fillRect/>
            </a:stretch>
          </p:blipFill>
          <p:spPr bwMode="auto">
            <a:xfrm>
              <a:off x="793362" y="2310975"/>
              <a:ext cx="1126100" cy="1120321"/>
            </a:xfrm>
            <a:prstGeom prst="rect">
              <a:avLst/>
            </a:prstGeom>
            <a:noFill/>
            <a:extLst>
              <a:ext uri="{909E8E84-426E-40DD-AFC4-6F175D3DCCD1}">
                <a14:hiddenFill xmlns:a14="http://schemas.microsoft.com/office/drawing/2010/main">
                  <a:solidFill>
                    <a:srgbClr val="FFFFFF"/>
                  </a:solidFill>
                </a14:hiddenFill>
              </a:ext>
            </a:extLst>
          </p:spPr>
        </p:pic>
        <p:sp>
          <p:nvSpPr>
            <p:cNvPr id="20" name="Text Box 44"/>
            <p:cNvSpPr txBox="1">
              <a:spLocks noChangeArrowheads="1"/>
            </p:cNvSpPr>
            <p:nvPr/>
          </p:nvSpPr>
          <p:spPr bwMode="auto">
            <a:xfrm>
              <a:off x="1283664" y="2381327"/>
              <a:ext cx="8138681" cy="1852742"/>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a:buNone/>
              </a:pPr>
              <a:r>
                <a:rPr lang="zh-TW" altLang="en-US" sz="2400" b="1" dirty="0" smtClean="0">
                  <a:solidFill>
                    <a:schemeClr val="tx1"/>
                  </a:solidFill>
                  <a:latin typeface="微軟正黑體" panose="020B0604030504040204" pitchFamily="34" charset="-120"/>
                  <a:ea typeface="微軟正黑體" panose="020B0604030504040204" pitchFamily="34" charset="-120"/>
                </a:rPr>
                <a:t>老闆跟阿花解釋後，同意調到白天班，但是阿花要求老闆一樣要發給夜間津貼，不然就要去勞工局申訴老闆違反勞基法第５１條規定，阿花的主張有理由嗎？</a:t>
              </a:r>
            </a:p>
            <a:p>
              <a:endParaRPr lang="zh-TW" altLang="en-US" sz="2400" dirty="0"/>
            </a:p>
          </p:txBody>
        </p:sp>
        <p:sp>
          <p:nvSpPr>
            <p:cNvPr id="21" name="TextBox 41"/>
            <p:cNvSpPr txBox="1"/>
            <p:nvPr/>
          </p:nvSpPr>
          <p:spPr>
            <a:xfrm rot="18836568">
              <a:off x="979473" y="2601317"/>
              <a:ext cx="351378" cy="338554"/>
            </a:xfrm>
            <a:prstGeom prst="rect">
              <a:avLst/>
            </a:prstGeom>
            <a:noFill/>
          </p:spPr>
          <p:txBody>
            <a:bodyPr wrap="none" rtlCol="0">
              <a:spAutoFit/>
            </a:bodyPr>
            <a:lstStyle/>
            <a:p>
              <a:r>
                <a:rPr lang="en-US" altLang="zh-TW" sz="1600" dirty="0" smtClean="0">
                  <a:solidFill>
                    <a:schemeClr val="bg1"/>
                  </a:solidFill>
                  <a:latin typeface="微软雅黑" pitchFamily="34" charset="-122"/>
                  <a:ea typeface="微软雅黑" pitchFamily="34" charset="-122"/>
                </a:rPr>
                <a:t>Q</a:t>
              </a:r>
              <a:endParaRPr lang="en-US" sz="1600" dirty="0">
                <a:solidFill>
                  <a:schemeClr val="bg1"/>
                </a:solidFill>
                <a:latin typeface="微软雅黑" pitchFamily="34" charset="-122"/>
                <a:ea typeface="微软雅黑" pitchFamily="34" charset="-122"/>
              </a:endParaRPr>
            </a:p>
          </p:txBody>
        </p:sp>
        <p:sp>
          <p:nvSpPr>
            <p:cNvPr id="22" name="TextBox 45"/>
            <p:cNvSpPr txBox="1"/>
            <p:nvPr/>
          </p:nvSpPr>
          <p:spPr>
            <a:xfrm>
              <a:off x="4432060" y="2008361"/>
              <a:ext cx="184731" cy="1015663"/>
            </a:xfrm>
            <a:prstGeom prst="rect">
              <a:avLst/>
            </a:prstGeom>
            <a:noFill/>
          </p:spPr>
          <p:txBody>
            <a:bodyPr wrap="none" rtlCol="0">
              <a:spAutoFit/>
            </a:bodyPr>
            <a:lstStyle/>
            <a:p>
              <a:endParaRPr lang="en-US" sz="6000" dirty="0">
                <a:ln>
                  <a:solidFill>
                    <a:srgbClr val="76B531"/>
                  </a:solidFill>
                </a:ln>
                <a:solidFill>
                  <a:schemeClr val="bg1"/>
                </a:solidFill>
                <a:effectLst>
                  <a:reflection blurRad="6350" stA="55000" endA="300" endPos="45500" dir="5400000" sy="-100000" algn="bl" rotWithShape="0"/>
                </a:effectLst>
                <a:latin typeface="Arial Black" pitchFamily="34" charset="0"/>
              </a:endParaRPr>
            </a:p>
          </p:txBody>
        </p:sp>
      </p:grpSp>
      <p:grpSp>
        <p:nvGrpSpPr>
          <p:cNvPr id="3" name="群組 22"/>
          <p:cNvGrpSpPr/>
          <p:nvPr/>
        </p:nvGrpSpPr>
        <p:grpSpPr>
          <a:xfrm>
            <a:off x="830725" y="3071810"/>
            <a:ext cx="8022881" cy="3530251"/>
            <a:chOff x="780952" y="2008361"/>
            <a:chExt cx="8022881" cy="3530251"/>
          </a:xfrm>
        </p:grpSpPr>
        <p:pic>
          <p:nvPicPr>
            <p:cNvPr id="24" name="Picture 2" descr="D:\Teliss_Tong\Copy\定期备份\工作备份\！PPT图片及版面资源\06-PPT精选插图\12-标签\方形阴影.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0952" y="5267910"/>
              <a:ext cx="8022881" cy="268843"/>
            </a:xfrm>
            <a:prstGeom prst="rect">
              <a:avLst/>
            </a:prstGeom>
            <a:noFill/>
            <a:extLst>
              <a:ext uri="{909E8E84-426E-40DD-AFC4-6F175D3DCCD1}">
                <a14:hiddenFill xmlns:a14="http://schemas.microsoft.com/office/drawing/2010/main">
                  <a:solidFill>
                    <a:srgbClr val="FFFFFF"/>
                  </a:solidFill>
                </a14:hiddenFill>
              </a:ext>
            </a:extLst>
          </p:spPr>
        </p:pic>
        <p:sp>
          <p:nvSpPr>
            <p:cNvPr id="25" name="矩形 24"/>
            <p:cNvSpPr/>
            <p:nvPr/>
          </p:nvSpPr>
          <p:spPr>
            <a:xfrm>
              <a:off x="790596" y="2370111"/>
              <a:ext cx="7973395" cy="298766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6" name="Picture 3" descr="D:\Teliss_Tong\Copy\定期备份\工作备份\！PPT图片及版面资源\06-PPT精选插图\12-标签\绿色边角标签02.png"/>
            <p:cNvPicPr>
              <a:picLocks noChangeAspect="1" noChangeArrowheads="1"/>
            </p:cNvPicPr>
            <p:nvPr/>
          </p:nvPicPr>
          <p:blipFill>
            <a:blip r:embed="rId4" cstate="print">
              <a:duotone>
                <a:prstClr val="black"/>
                <a:srgbClr val="00B0F0">
                  <a:tint val="45000"/>
                  <a:satMod val="400000"/>
                </a:srgbClr>
              </a:duotone>
              <a:extLst>
                <a:ext uri="{28A0092B-C50C-407E-A947-70E740481C1C}">
                  <a14:useLocalDpi xmlns:a14="http://schemas.microsoft.com/office/drawing/2010/main" val="0"/>
                </a:ext>
              </a:extLst>
            </a:blip>
            <a:srcRect/>
            <a:stretch>
              <a:fillRect/>
            </a:stretch>
          </p:blipFill>
          <p:spPr bwMode="auto">
            <a:xfrm>
              <a:off x="793362" y="2310975"/>
              <a:ext cx="1126100" cy="1120321"/>
            </a:xfrm>
            <a:prstGeom prst="rect">
              <a:avLst/>
            </a:prstGeom>
            <a:noFill/>
            <a:extLst>
              <a:ext uri="{909E8E84-426E-40DD-AFC4-6F175D3DCCD1}">
                <a14:hiddenFill xmlns:a14="http://schemas.microsoft.com/office/drawing/2010/main">
                  <a:solidFill>
                    <a:srgbClr val="FFFFFF"/>
                  </a:solidFill>
                </a14:hiddenFill>
              </a:ext>
            </a:extLst>
          </p:spPr>
        </p:pic>
        <p:sp>
          <p:nvSpPr>
            <p:cNvPr id="27" name="Text Box 44"/>
            <p:cNvSpPr txBox="1">
              <a:spLocks noChangeArrowheads="1"/>
            </p:cNvSpPr>
            <p:nvPr/>
          </p:nvSpPr>
          <p:spPr bwMode="auto">
            <a:xfrm>
              <a:off x="1113127" y="2380824"/>
              <a:ext cx="7500268" cy="3157788"/>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lvl="0">
                <a:buNone/>
              </a:pPr>
              <a:r>
                <a:rPr lang="zh-TW" altLang="zh-TW" sz="2400" dirty="0" smtClean="0">
                  <a:solidFill>
                    <a:schemeClr val="tx1"/>
                  </a:solidFill>
                  <a:latin typeface="微軟正黑體" pitchFamily="34" charset="-120"/>
                  <a:ea typeface="微軟正黑體" pitchFamily="34" charset="-120"/>
                </a:rPr>
                <a:t>依據</a:t>
              </a:r>
              <a:r>
                <a:rPr lang="zh-TW" altLang="zh-TW" sz="2400" dirty="0">
                  <a:solidFill>
                    <a:schemeClr val="tx1"/>
                  </a:solidFill>
                  <a:latin typeface="微軟正黑體" pitchFamily="34" charset="-120"/>
                  <a:ea typeface="微軟正黑體" pitchFamily="34" charset="-120"/>
                </a:rPr>
                <a:t>特定的工作時段、工作地點或特定的職務給予的其他加給，</a:t>
              </a:r>
              <a:r>
                <a:rPr lang="zh-TW" altLang="zh-TW" sz="2400" dirty="0" smtClean="0">
                  <a:solidFill>
                    <a:schemeClr val="tx1"/>
                  </a:solidFill>
                  <a:latin typeface="微軟正黑體" pitchFamily="34" charset="-120"/>
                  <a:ea typeface="微軟正黑體" pitchFamily="34" charset="-120"/>
                </a:rPr>
                <a:t>如因</a:t>
              </a:r>
              <a:r>
                <a:rPr lang="zh-TW" altLang="zh-TW" sz="2400" b="1" dirty="0">
                  <a:solidFill>
                    <a:schemeClr val="tx1"/>
                  </a:solidFill>
                  <a:latin typeface="微軟正黑體" pitchFamily="34" charset="-120"/>
                  <a:ea typeface="微軟正黑體" pitchFamily="34" charset="-120"/>
                </a:rPr>
                <a:t>合法的工作或職務調動而調整相對應之給付</a:t>
              </a:r>
              <a:r>
                <a:rPr lang="zh-TW" altLang="zh-TW" sz="2400" dirty="0" smtClean="0">
                  <a:solidFill>
                    <a:schemeClr val="tx1"/>
                  </a:solidFill>
                  <a:latin typeface="微軟正黑體" pitchFamily="34" charset="-120"/>
                  <a:ea typeface="微軟正黑體" pitchFamily="34" charset="-120"/>
                </a:rPr>
                <a:t>，</a:t>
              </a:r>
              <a:r>
                <a:rPr lang="zh-TW" altLang="en-US" sz="2400" b="1" dirty="0" smtClean="0">
                  <a:solidFill>
                    <a:schemeClr val="tx1"/>
                  </a:solidFill>
                  <a:latin typeface="微軟正黑體" pitchFamily="34" charset="-120"/>
                  <a:ea typeface="微軟正黑體" pitchFamily="34" charset="-120"/>
                </a:rPr>
                <a:t>不會被認為屬於</a:t>
              </a:r>
              <a:r>
                <a:rPr lang="zh-TW" altLang="zh-TW" sz="2400" b="1" dirty="0" smtClean="0">
                  <a:solidFill>
                    <a:schemeClr val="tx1"/>
                  </a:solidFill>
                  <a:latin typeface="微軟正黑體" pitchFamily="34" charset="-120"/>
                  <a:ea typeface="微軟正黑體" pitchFamily="34" charset="-120"/>
                </a:rPr>
                <a:t>減少工資</a:t>
              </a:r>
              <a:r>
                <a:rPr lang="zh-TW" altLang="en-US" sz="2400" dirty="0" smtClean="0">
                  <a:solidFill>
                    <a:schemeClr val="tx1"/>
                  </a:solidFill>
                  <a:latin typeface="微軟正黑體" pitchFamily="34" charset="-120"/>
                  <a:ea typeface="微軟正黑體" pitchFamily="34" charset="-120"/>
                </a:rPr>
                <a:t>。</a:t>
              </a:r>
              <a:endParaRPr lang="en-US" altLang="zh-TW" sz="2400" dirty="0" smtClean="0">
                <a:solidFill>
                  <a:schemeClr val="tx1"/>
                </a:solidFill>
                <a:latin typeface="微軟正黑體" pitchFamily="34" charset="-120"/>
                <a:ea typeface="微軟正黑體" pitchFamily="34" charset="-120"/>
              </a:endParaRPr>
            </a:p>
            <a:p>
              <a:pPr lvl="0">
                <a:buNone/>
              </a:pPr>
              <a:r>
                <a:rPr lang="zh-TW" altLang="en-US" sz="2400" dirty="0" smtClean="0">
                  <a:solidFill>
                    <a:schemeClr val="tx1"/>
                  </a:solidFill>
                  <a:latin typeface="微軟正黑體" pitchFamily="34" charset="-120"/>
                  <a:ea typeface="微軟正黑體" pitchFamily="34" charset="-120"/>
                </a:rPr>
                <a:t>為配合</a:t>
              </a:r>
              <a:r>
                <a:rPr lang="zh-TW" altLang="zh-TW" sz="2400" dirty="0" smtClean="0">
                  <a:solidFill>
                    <a:schemeClr val="tx1"/>
                  </a:solidFill>
                  <a:latin typeface="微軟正黑體" pitchFamily="34" charset="-120"/>
                  <a:ea typeface="微軟正黑體" pitchFamily="34" charset="-120"/>
                </a:rPr>
                <a:t>第</a:t>
              </a:r>
              <a:r>
                <a:rPr lang="en-US" altLang="zh-TW" sz="2400" dirty="0">
                  <a:solidFill>
                    <a:schemeClr val="tx1"/>
                  </a:solidFill>
                  <a:latin typeface="微軟正黑體" pitchFamily="34" charset="-120"/>
                  <a:ea typeface="微軟正黑體" pitchFamily="34" charset="-120"/>
                </a:rPr>
                <a:t>49</a:t>
              </a:r>
              <a:r>
                <a:rPr lang="zh-TW" altLang="zh-TW" sz="2400" dirty="0">
                  <a:solidFill>
                    <a:schemeClr val="tx1"/>
                  </a:solidFill>
                  <a:latin typeface="微軟正黑體" pitchFamily="34" charset="-120"/>
                  <a:ea typeface="微軟正黑體" pitchFamily="34" charset="-120"/>
                </a:rPr>
                <a:t>條</a:t>
              </a:r>
              <a:r>
                <a:rPr lang="zh-TW" altLang="zh-TW" sz="2400" dirty="0" smtClean="0">
                  <a:solidFill>
                    <a:schemeClr val="tx1"/>
                  </a:solidFill>
                  <a:latin typeface="微軟正黑體" pitchFamily="34" charset="-120"/>
                  <a:ea typeface="微軟正黑體" pitchFamily="34" charset="-120"/>
                </a:rPr>
                <a:t>強制</a:t>
              </a:r>
              <a:r>
                <a:rPr lang="zh-TW" altLang="en-US" sz="2400" dirty="0" smtClean="0">
                  <a:solidFill>
                    <a:schemeClr val="tx1"/>
                  </a:solidFill>
                  <a:latin typeface="微軟正黑體" pitchFamily="34" charset="-120"/>
                  <a:ea typeface="微軟正黑體" pitchFamily="34" charset="-120"/>
                </a:rPr>
                <a:t>禁止</a:t>
              </a:r>
              <a:r>
                <a:rPr lang="zh-TW" altLang="zh-TW" sz="2400" dirty="0" smtClean="0">
                  <a:solidFill>
                    <a:schemeClr val="tx1"/>
                  </a:solidFill>
                  <a:latin typeface="微軟正黑體" pitchFamily="34" charset="-120"/>
                  <a:ea typeface="微軟正黑體" pitchFamily="34" charset="-120"/>
                </a:rPr>
                <a:t>夜間工作</a:t>
              </a:r>
              <a:r>
                <a:rPr lang="zh-TW" altLang="en-US" sz="2400" dirty="0" smtClean="0">
                  <a:solidFill>
                    <a:schemeClr val="tx1"/>
                  </a:solidFill>
                  <a:latin typeface="微軟正黑體" pitchFamily="34" charset="-120"/>
                  <a:ea typeface="微軟正黑體" pitchFamily="34" charset="-120"/>
                </a:rPr>
                <a:t>之</a:t>
              </a:r>
              <a:r>
                <a:rPr lang="zh-TW" altLang="zh-TW" sz="2400" dirty="0" smtClean="0">
                  <a:solidFill>
                    <a:schemeClr val="tx1"/>
                  </a:solidFill>
                  <a:latin typeface="微軟正黑體" pitchFamily="34" charset="-120"/>
                  <a:ea typeface="微軟正黑體" pitchFamily="34" charset="-120"/>
                </a:rPr>
                <a:t>規定</a:t>
              </a:r>
              <a:r>
                <a:rPr lang="zh-TW" altLang="zh-TW" sz="2400" dirty="0">
                  <a:solidFill>
                    <a:schemeClr val="tx1"/>
                  </a:solidFill>
                  <a:latin typeface="微軟正黑體" pitchFamily="34" charset="-120"/>
                  <a:ea typeface="微軟正黑體" pitchFamily="34" charset="-120"/>
                </a:rPr>
                <a:t>，勞工未值夜班，雇主不發給夜班津貼，</a:t>
              </a:r>
              <a:r>
                <a:rPr lang="zh-TW" altLang="zh-TW" sz="2400" dirty="0" smtClean="0">
                  <a:solidFill>
                    <a:schemeClr val="tx1"/>
                  </a:solidFill>
                  <a:latin typeface="微軟正黑體" pitchFamily="34" charset="-120"/>
                  <a:ea typeface="微軟正黑體" pitchFamily="34" charset="-120"/>
                </a:rPr>
                <a:t>基本上</a:t>
              </a:r>
              <a:r>
                <a:rPr lang="zh-TW" altLang="en-US" sz="2400" dirty="0" smtClean="0">
                  <a:solidFill>
                    <a:schemeClr val="tx1"/>
                  </a:solidFill>
                  <a:latin typeface="微軟正黑體" pitchFamily="34" charset="-120"/>
                  <a:ea typeface="微軟正黑體" pitchFamily="34" charset="-120"/>
                </a:rPr>
                <a:t>沒有</a:t>
              </a:r>
              <a:r>
                <a:rPr lang="zh-TW" altLang="zh-TW" sz="2400" dirty="0" smtClean="0">
                  <a:solidFill>
                    <a:schemeClr val="tx1"/>
                  </a:solidFill>
                  <a:latin typeface="微軟正黑體" pitchFamily="34" charset="-120"/>
                  <a:ea typeface="微軟正黑體" pitchFamily="34" charset="-120"/>
                </a:rPr>
                <a:t>第</a:t>
              </a:r>
              <a:r>
                <a:rPr lang="en-US" altLang="zh-TW" sz="2400" dirty="0">
                  <a:solidFill>
                    <a:schemeClr val="tx1"/>
                  </a:solidFill>
                  <a:latin typeface="微軟正黑體" pitchFamily="34" charset="-120"/>
                  <a:ea typeface="微軟正黑體" pitchFamily="34" charset="-120"/>
                </a:rPr>
                <a:t>51</a:t>
              </a:r>
              <a:r>
                <a:rPr lang="zh-TW" altLang="zh-TW" sz="2400" dirty="0">
                  <a:solidFill>
                    <a:schemeClr val="tx1"/>
                  </a:solidFill>
                  <a:latin typeface="微軟正黑體" pitchFamily="34" charset="-120"/>
                  <a:ea typeface="微軟正黑體" pitchFamily="34" charset="-120"/>
                </a:rPr>
                <a:t>條規定之</a:t>
              </a:r>
              <a:r>
                <a:rPr lang="zh-TW" altLang="zh-TW" sz="2400" dirty="0" smtClean="0">
                  <a:solidFill>
                    <a:schemeClr val="tx1"/>
                  </a:solidFill>
                  <a:latin typeface="微軟正黑體" pitchFamily="34" charset="-120"/>
                  <a:ea typeface="微軟正黑體" pitchFamily="34" charset="-120"/>
                </a:rPr>
                <a:t>適用</a:t>
              </a:r>
              <a:r>
                <a:rPr lang="zh-TW" altLang="en-US" sz="2400" dirty="0" smtClean="0">
                  <a:solidFill>
                    <a:schemeClr val="tx1"/>
                  </a:solidFill>
                  <a:latin typeface="微軟正黑體" pitchFamily="34" charset="-120"/>
                  <a:ea typeface="微軟正黑體" pitchFamily="34" charset="-120"/>
                </a:rPr>
                <a:t>。</a:t>
              </a:r>
              <a:endParaRPr lang="zh-TW" altLang="zh-TW" sz="2400" dirty="0">
                <a:solidFill>
                  <a:schemeClr val="tx1"/>
                </a:solidFill>
                <a:latin typeface="微軟正黑體" pitchFamily="34" charset="-120"/>
                <a:ea typeface="微軟正黑體" pitchFamily="34" charset="-120"/>
              </a:endParaRPr>
            </a:p>
          </p:txBody>
        </p:sp>
        <p:sp>
          <p:nvSpPr>
            <p:cNvPr id="28" name="TextBox 41"/>
            <p:cNvSpPr txBox="1"/>
            <p:nvPr/>
          </p:nvSpPr>
          <p:spPr>
            <a:xfrm rot="18836568">
              <a:off x="990694" y="2601317"/>
              <a:ext cx="328936" cy="338554"/>
            </a:xfrm>
            <a:prstGeom prst="rect">
              <a:avLst/>
            </a:prstGeom>
            <a:noFill/>
          </p:spPr>
          <p:txBody>
            <a:bodyPr wrap="none" rtlCol="0">
              <a:spAutoFit/>
            </a:bodyPr>
            <a:lstStyle/>
            <a:p>
              <a:r>
                <a:rPr lang="en-US" altLang="zh-TW" sz="1600" dirty="0" smtClean="0">
                  <a:solidFill>
                    <a:schemeClr val="bg1"/>
                  </a:solidFill>
                  <a:latin typeface="微软雅黑" pitchFamily="34" charset="-122"/>
                  <a:ea typeface="微软雅黑" pitchFamily="34" charset="-122"/>
                </a:rPr>
                <a:t>A</a:t>
              </a:r>
              <a:endParaRPr lang="en-US" sz="1600" dirty="0">
                <a:solidFill>
                  <a:schemeClr val="bg1"/>
                </a:solidFill>
                <a:latin typeface="微软雅黑" pitchFamily="34" charset="-122"/>
                <a:ea typeface="微软雅黑" pitchFamily="34" charset="-122"/>
              </a:endParaRPr>
            </a:p>
          </p:txBody>
        </p:sp>
        <p:sp>
          <p:nvSpPr>
            <p:cNvPr id="29" name="TextBox 45"/>
            <p:cNvSpPr txBox="1"/>
            <p:nvPr/>
          </p:nvSpPr>
          <p:spPr>
            <a:xfrm>
              <a:off x="4432060" y="2008361"/>
              <a:ext cx="184731" cy="1015663"/>
            </a:xfrm>
            <a:prstGeom prst="rect">
              <a:avLst/>
            </a:prstGeom>
            <a:noFill/>
          </p:spPr>
          <p:txBody>
            <a:bodyPr wrap="none" rtlCol="0">
              <a:spAutoFit/>
            </a:bodyPr>
            <a:lstStyle/>
            <a:p>
              <a:endParaRPr lang="en-US" sz="6000" dirty="0">
                <a:ln>
                  <a:solidFill>
                    <a:srgbClr val="76B531"/>
                  </a:solidFill>
                </a:ln>
                <a:solidFill>
                  <a:schemeClr val="bg1"/>
                </a:solidFill>
                <a:effectLst>
                  <a:reflection blurRad="6350" stA="55000" endA="300" endPos="45500" dir="5400000" sy="-100000" algn="bl" rotWithShape="0"/>
                </a:effectLst>
                <a:latin typeface="Arial Black" pitchFamily="34" charset="0"/>
              </a:endParaRPr>
            </a:p>
          </p:txBody>
        </p:sp>
      </p:grpSp>
    </p:spTree>
    <p:extLst>
      <p:ext uri="{BB962C8B-B14F-4D97-AF65-F5344CB8AC3E}">
        <p14:creationId xmlns:p14="http://schemas.microsoft.com/office/powerpoint/2010/main" val="2635492731"/>
      </p:ext>
    </p:extLst>
  </p:cSld>
  <p:clrMapOvr>
    <a:masterClrMapping/>
  </p:clrMapOvr>
  <p:transition/>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609600" y="3810000"/>
            <a:ext cx="8280920" cy="1828800"/>
          </a:xfrm>
        </p:spPr>
        <p:txBody>
          <a:bodyPr>
            <a:normAutofit fontScale="90000"/>
          </a:bodyPr>
          <a:lstStyle/>
          <a:p>
            <a:pPr algn="l" fontAlgn="auto">
              <a:spcAft>
                <a:spcPts val="0"/>
              </a:spcAft>
              <a:defRPr/>
            </a:pPr>
            <a:r>
              <a:rPr lang="zh-TW" altLang="en-US" sz="8000" dirty="0" smtClean="0">
                <a:solidFill>
                  <a:schemeClr val="accent2">
                    <a:lumMod val="40000"/>
                    <a:lumOff val="60000"/>
                  </a:schemeClr>
                </a:solidFill>
                <a:effectLst/>
              </a:rPr>
              <a:t>   </a:t>
            </a:r>
            <a:r>
              <a:rPr lang="zh-TW" altLang="en-US" sz="8000" dirty="0" smtClean="0">
                <a:solidFill>
                  <a:schemeClr val="tx1"/>
                </a:solidFill>
                <a:effectLst/>
                <a:latin typeface="微軟正黑體" pitchFamily="34" charset="-120"/>
                <a:ea typeface="微軟正黑體" pitchFamily="34" charset="-120"/>
              </a:rPr>
              <a:t>簡報完畢</a:t>
            </a:r>
            <a:r>
              <a:rPr lang="en-US" altLang="zh-TW" sz="8000" dirty="0" smtClean="0">
                <a:solidFill>
                  <a:schemeClr val="tx1"/>
                </a:solidFill>
                <a:effectLst/>
                <a:latin typeface="微軟正黑體" pitchFamily="34" charset="-120"/>
                <a:ea typeface="微軟正黑體" pitchFamily="34" charset="-120"/>
              </a:rPr>
              <a:t/>
            </a:r>
            <a:br>
              <a:rPr lang="en-US" altLang="zh-TW" sz="8000" dirty="0" smtClean="0">
                <a:solidFill>
                  <a:schemeClr val="tx1"/>
                </a:solidFill>
                <a:effectLst/>
                <a:latin typeface="微軟正黑體" pitchFamily="34" charset="-120"/>
                <a:ea typeface="微軟正黑體" pitchFamily="34" charset="-120"/>
              </a:rPr>
            </a:br>
            <a:r>
              <a:rPr lang="zh-TW" altLang="en-US" sz="8000" dirty="0" smtClean="0">
                <a:solidFill>
                  <a:schemeClr val="tx1"/>
                </a:solidFill>
                <a:effectLst/>
                <a:latin typeface="微軟正黑體" pitchFamily="34" charset="-120"/>
                <a:ea typeface="微軟正黑體" pitchFamily="34" charset="-120"/>
              </a:rPr>
              <a:t>              敬請指教</a:t>
            </a:r>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1132</TotalTime>
  <Words>10204</Words>
  <Application>Microsoft Office PowerPoint</Application>
  <PresentationFormat>如螢幕大小 (4:3)</PresentationFormat>
  <Paragraphs>966</Paragraphs>
  <Slides>94</Slides>
  <Notes>24</Notes>
  <HiddenSlides>0</HiddenSlides>
  <MMClips>0</MMClips>
  <ScaleCrop>false</ScaleCrop>
  <HeadingPairs>
    <vt:vector size="6" baseType="variant">
      <vt:variant>
        <vt:lpstr>佈景主題</vt:lpstr>
      </vt:variant>
      <vt:variant>
        <vt:i4>1</vt:i4>
      </vt:variant>
      <vt:variant>
        <vt:lpstr>內嵌 OLE 伺服程式</vt:lpstr>
      </vt:variant>
      <vt:variant>
        <vt:i4>1</vt:i4>
      </vt:variant>
      <vt:variant>
        <vt:lpstr>投影片標題</vt:lpstr>
      </vt:variant>
      <vt:variant>
        <vt:i4>94</vt:i4>
      </vt:variant>
    </vt:vector>
  </HeadingPairs>
  <TitlesOfParts>
    <vt:vector size="96" baseType="lpstr">
      <vt:lpstr>Office Theme</vt:lpstr>
      <vt:lpstr>think-cell Slide</vt:lpstr>
      <vt:lpstr>105年度「醫療院所勞動條件法令宣導會」</vt:lpstr>
      <vt:lpstr>勞基法的立法目的</vt:lpstr>
      <vt:lpstr>勞基法修法重點(105年1月1日起施行)</vt:lpstr>
      <vt:lpstr>法定雇主義務</vt:lpstr>
      <vt:lpstr>法定雇主義務</vt:lpstr>
      <vt:lpstr>法定雇主義務</vt:lpstr>
      <vt:lpstr>出勤紀錄正確態樣</vt:lpstr>
      <vt:lpstr>工資清冊正確態樣</vt:lpstr>
      <vt:lpstr>工資</vt:lpstr>
      <vt:lpstr>其他任何名義之經常性給與不包括(細§10)</vt:lpstr>
      <vt:lpstr> 工資-常見工資判斷</vt:lpstr>
      <vt:lpstr>通常被認定屬工資者</vt:lpstr>
      <vt:lpstr>通常不認屬工資者</vt:lpstr>
      <vt:lpstr>以「交通津貼」為例</vt:lpstr>
      <vt:lpstr>以「子女教育補助費」為例</vt:lpstr>
      <vt:lpstr>基本工資-工資不得低於基本工資</vt:lpstr>
      <vt:lpstr>工資給付原則</vt:lpstr>
      <vt:lpstr>工資給付原則-未全額給付工資</vt:lpstr>
      <vt:lpstr>性別歧視之禁止、預扣工資之禁止 主管機關之限期命令給付</vt:lpstr>
      <vt:lpstr>PowerPoint 簡報</vt:lpstr>
      <vt:lpstr>PowerPoint 簡報</vt:lpstr>
      <vt:lpstr>PowerPoint 簡報</vt:lpstr>
      <vt:lpstr>PowerPoint 簡報</vt:lpstr>
      <vt:lpstr>平日每小時工資額(加班費)</vt:lpstr>
      <vt:lpstr>平日每小時工資額(加班費)</vt:lpstr>
      <vt:lpstr>PowerPoint 簡報</vt:lpstr>
      <vt:lpstr>平日每小時工資額(加班費)</vt:lpstr>
      <vt:lpstr>平日每小時工資額(加班費)</vt:lpstr>
      <vt:lpstr>積借休-積休</vt:lpstr>
      <vt:lpstr>積借休-借休</vt:lpstr>
      <vt:lpstr>PowerPoint 簡報</vt:lpstr>
      <vt:lpstr>工作時間之定義</vt:lpstr>
      <vt:lpstr>     工作時間之認定</vt:lpstr>
      <vt:lpstr>   工作時間之認定(續)</vt:lpstr>
      <vt:lpstr>PowerPoint 簡報</vt:lpstr>
      <vt:lpstr>工作時間之計算 </vt:lpstr>
      <vt:lpstr>    現行工時制度</vt:lpstr>
      <vt:lpstr>彈性工時型態與規定</vt:lpstr>
      <vt:lpstr>      法定正常工時的參考排班態樣－                                                                              週休二日制</vt:lpstr>
      <vt:lpstr>PowerPoint 簡報</vt:lpstr>
      <vt:lpstr>   二週彈性工時的參考排班態樣－                                                         全面週休三日制</vt:lpstr>
      <vt:lpstr>  30條之1(四周彈性工時)</vt:lpstr>
      <vt:lpstr>  四週彈性工時的參考排班態樣－                                          （1）每日固定8小時制</vt:lpstr>
      <vt:lpstr>   四週彈性工時的參考排班態樣－                                           （2）每日原則10小時制</vt:lpstr>
      <vt:lpstr>PowerPoint 簡報</vt:lpstr>
      <vt:lpstr>正常工作時間(一)105/01/01施行</vt:lpstr>
      <vt:lpstr>正常工作時間(二) 105/01/01施行</vt:lpstr>
      <vt:lpstr>雇主不得因正常工時縮減減少工資</vt:lpstr>
      <vt:lpstr>為照顧家庭成員之彈性調整工作時間</vt:lpstr>
      <vt:lpstr>   休息時間(單一出勤日內)</vt:lpstr>
      <vt:lpstr>   休息時間(兩出勤日之間)</vt:lpstr>
      <vt:lpstr>延長工時（一般）</vt:lpstr>
      <vt:lpstr>延長工時（特殊）</vt:lpstr>
      <vt:lpstr>延長工時（時段）</vt:lpstr>
      <vt:lpstr>勞工在事業場所外工作時間指導原則</vt:lpstr>
      <vt:lpstr>勞工在事業場所外工作時間指導原則</vt:lpstr>
      <vt:lpstr>勞工在事業場所外工作時間指導原則</vt:lpstr>
      <vt:lpstr>勞工在事業場所外工作時間指導原則</vt:lpstr>
      <vt:lpstr>勞資會議報核注意事項</vt:lpstr>
      <vt:lpstr>PowerPoint 簡報</vt:lpstr>
      <vt:lpstr>PowerPoint 簡報</vt:lpstr>
      <vt:lpstr>各種假日</vt:lpstr>
      <vt:lpstr>各種假日(續1)</vt:lpstr>
      <vt:lpstr>國定休假配套修正(19 →12日)</vt:lpstr>
      <vt:lpstr>PowerPoint 簡報</vt:lpstr>
      <vt:lpstr>Q.選舉假</vt:lpstr>
      <vt:lpstr>   各種假日(續2)</vt:lpstr>
      <vt:lpstr>特別休假</vt:lpstr>
      <vt:lpstr>特別休假依曆計算</vt:lpstr>
      <vt:lpstr>特別休假未休畢雇主應否給付工資？</vt:lpstr>
      <vt:lpstr>Q:部份工時人員也有特別休假嗎?</vt:lpstr>
      <vt:lpstr>A:僱用部分時間工作勞工應行注意事項</vt:lpstr>
      <vt:lpstr>停止假期之特殊規定</vt:lpstr>
      <vt:lpstr>請假</vt:lpstr>
      <vt:lpstr>請假─勞工請假規則</vt:lpstr>
      <vt:lpstr>工資照給</vt:lpstr>
      <vt:lpstr>產檢假、陪產假</vt:lpstr>
      <vt:lpstr>生理假、家庭照顧假</vt:lpstr>
      <vt:lpstr>PowerPoint 簡報</vt:lpstr>
      <vt:lpstr>天災出勤管理</vt:lpstr>
      <vt:lpstr>天災出勤管理(續1)</vt:lpstr>
      <vt:lpstr>新流感(H○N○)出勤管理</vt:lpstr>
      <vt:lpstr>新流感(H○N○)出勤管理</vt:lpstr>
      <vt:lpstr>無薪休假？</vt:lpstr>
      <vt:lpstr>無薪休假？ 注意！</vt:lpstr>
      <vt:lpstr>平均工資</vt:lpstr>
      <vt:lpstr>平均工資計算之例外期日</vt:lpstr>
      <vt:lpstr>女性夜間工作</vt:lpstr>
      <vt:lpstr>母性保護規定</vt:lpstr>
      <vt:lpstr>母性保護規定</vt:lpstr>
      <vt:lpstr>PowerPoint 簡報</vt:lpstr>
      <vt:lpstr>PowerPoint 簡報</vt:lpstr>
      <vt:lpstr>PowerPoint 簡報</vt:lpstr>
      <vt:lpstr>   簡報完畢               敬請指教</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黃子毓</dc:creator>
  <cp:lastModifiedBy>HP</cp:lastModifiedBy>
  <cp:revision>68</cp:revision>
  <dcterms:created xsi:type="dcterms:W3CDTF">2006-08-16T00:00:00Z</dcterms:created>
  <dcterms:modified xsi:type="dcterms:W3CDTF">2016-05-24T03:03:31Z</dcterms:modified>
</cp:coreProperties>
</file>